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IE" sz="4000" dirty="0"/>
              <a:t>E</a:t>
            </a:r>
            <a:r>
              <a:rPr lang="en-IE" sz="4000" dirty="0" smtClean="0"/>
              <a:t>ngaging Parents</a:t>
            </a:r>
            <a:endParaRPr lang="en-IE" sz="4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9585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Hospitality Centre outside Limerick Prison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Refreshments and Hospitality Prior to and After Visits</a:t>
            </a:r>
          </a:p>
          <a:p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Bedford Row ‘Drop in’ Centre in Limerick City</a:t>
            </a:r>
          </a:p>
          <a:p>
            <a:pPr lvl="1"/>
            <a:r>
              <a:rPr lang="en-IE" altLang="en-US" sz="2600" dirty="0">
                <a:solidFill>
                  <a:schemeClr val="accent6">
                    <a:lumMod val="50000"/>
                  </a:schemeClr>
                </a:solidFill>
              </a:rPr>
              <a:t>Lifeskills – Mothers and Grandmothers of Prisoners</a:t>
            </a:r>
          </a:p>
          <a:p>
            <a:pPr lvl="1"/>
            <a:r>
              <a:rPr lang="en-IE" altLang="en-US" sz="2600" dirty="0">
                <a:solidFill>
                  <a:schemeClr val="accent6">
                    <a:lumMod val="50000"/>
                  </a:schemeClr>
                </a:solidFill>
              </a:rPr>
              <a:t>Counselling/Psychotherapy for Family Members</a:t>
            </a:r>
          </a:p>
          <a:p>
            <a:pPr lvl="1"/>
            <a:r>
              <a:rPr lang="en-IE" altLang="en-US" sz="2600" dirty="0">
                <a:solidFill>
                  <a:schemeClr val="accent6">
                    <a:lumMod val="50000"/>
                  </a:schemeClr>
                </a:solidFill>
              </a:rPr>
              <a:t>Social Work support for Families</a:t>
            </a:r>
          </a:p>
          <a:p>
            <a:pPr lvl="1"/>
            <a:r>
              <a:rPr lang="en-IE" altLang="en-US" sz="2600" dirty="0">
                <a:solidFill>
                  <a:schemeClr val="accent6">
                    <a:lumMod val="50000"/>
                  </a:schemeClr>
                </a:solidFill>
              </a:rPr>
              <a:t>Children’s, Teens Groups and  Play Therapy for Children Affected by Imprisonment</a:t>
            </a:r>
          </a:p>
          <a:p>
            <a:pPr lvl="1"/>
            <a:r>
              <a:rPr lang="en-IE" altLang="en-US" sz="2600" dirty="0">
                <a:solidFill>
                  <a:schemeClr val="accent6">
                    <a:lumMod val="50000"/>
                  </a:schemeClr>
                </a:solidFill>
              </a:rPr>
              <a:t>Men’s Group – Ex-Prisoners</a:t>
            </a:r>
          </a:p>
          <a:p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Limerick Prison – </a:t>
            </a:r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Visits </a:t>
            </a:r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by </a:t>
            </a:r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Social </a:t>
            </a:r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Workers, three times per week….</a:t>
            </a:r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IE" altLang="en-US" sz="2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lvl="1" indent="0">
              <a:buNone/>
            </a:pPr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10772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en-IE" sz="3600" dirty="0"/>
              <a:t>I</a:t>
            </a:r>
            <a:r>
              <a:rPr lang="en-IE" sz="3600" dirty="0" smtClean="0"/>
              <a:t>mportance </a:t>
            </a:r>
            <a:r>
              <a:rPr lang="en-IE" sz="3600" dirty="0"/>
              <a:t>of </a:t>
            </a:r>
            <a:r>
              <a:rPr lang="en-IE" sz="3600" dirty="0" smtClean="0"/>
              <a:t>Engaging</a:t>
            </a:r>
            <a:br>
              <a:rPr lang="en-IE" sz="3600" dirty="0" smtClean="0"/>
            </a:br>
            <a:r>
              <a:rPr lang="en-IE" sz="3600" dirty="0" smtClean="0"/>
              <a:t>Parents (and Grandparents)</a:t>
            </a:r>
            <a:r>
              <a:rPr lang="en-IE" sz="360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IE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IE" altLang="en-US" sz="11200" dirty="0">
                <a:solidFill>
                  <a:schemeClr val="accent6">
                    <a:lumMod val="50000"/>
                  </a:schemeClr>
                </a:solidFill>
              </a:rPr>
              <a:t>‘Impenetrable’ </a:t>
            </a: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families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Acknowledge realities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Time spent in relationship building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‘Cultural matching’  in an organisation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Commitment to longevity - - - -</a:t>
            </a:r>
            <a:endParaRPr lang="en-IE" altLang="en-US" sz="112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Parent </a:t>
            </a: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is the child’s best helper</a:t>
            </a:r>
          </a:p>
          <a:p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Encouragement of </a:t>
            </a: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 ‘what works’</a:t>
            </a:r>
            <a:endParaRPr lang="en-IE" altLang="en-US" sz="1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Grandparents: </a:t>
            </a:r>
            <a:r>
              <a:rPr lang="en-IE" altLang="en-US" sz="11200" dirty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ount of wisdom and </a:t>
            </a:r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strength</a:t>
            </a:r>
          </a:p>
          <a:p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Expert opinion – giving voice to voiceless</a:t>
            </a:r>
          </a:p>
          <a:p>
            <a:r>
              <a:rPr lang="en-IE" altLang="en-US" sz="11200" dirty="0" smtClean="0">
                <a:solidFill>
                  <a:schemeClr val="accent6">
                    <a:lumMod val="50000"/>
                  </a:schemeClr>
                </a:solidFill>
              </a:rPr>
              <a:t>Prisoner is part of the family</a:t>
            </a:r>
            <a:endParaRPr lang="en-IE" altLang="en-US" sz="1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IE" altLang="en-US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1239824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IE" sz="3600" dirty="0" smtClean="0"/>
              <a:t>Managing Engagement in Implementation</a:t>
            </a:r>
            <a:endParaRPr lang="en-IE" sz="36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IE" altLang="en-US" dirty="0" smtClean="0"/>
              <a:t>Inclusiveness – Creativity – </a:t>
            </a:r>
            <a:r>
              <a:rPr lang="en-IE" altLang="en-US" dirty="0" smtClean="0"/>
              <a:t>Boundaries</a:t>
            </a:r>
          </a:p>
          <a:p>
            <a:r>
              <a:rPr lang="en-IE" altLang="en-US" dirty="0" smtClean="0"/>
              <a:t>Inspiration</a:t>
            </a:r>
            <a:r>
              <a:rPr lang="en-IE" altLang="en-US" dirty="0"/>
              <a:t> </a:t>
            </a:r>
            <a:r>
              <a:rPr lang="en-IE" altLang="en-US" dirty="0" smtClean="0"/>
              <a:t>– </a:t>
            </a:r>
            <a:r>
              <a:rPr lang="en-IE" altLang="en-US" dirty="0" smtClean="0"/>
              <a:t>trust – safety – risk</a:t>
            </a:r>
            <a:endParaRPr lang="en-IE" altLang="en-US" dirty="0" smtClean="0"/>
          </a:p>
          <a:p>
            <a:r>
              <a:rPr lang="en-IE" altLang="en-US" dirty="0" smtClean="0"/>
              <a:t>Be willing to ‘journey’ with distress</a:t>
            </a:r>
          </a:p>
          <a:p>
            <a:r>
              <a:rPr lang="en-IE" altLang="en-US" dirty="0"/>
              <a:t>Be aware of trauma, anger, anxiety, fear </a:t>
            </a:r>
            <a:endParaRPr lang="en-IE" altLang="en-US" dirty="0" smtClean="0"/>
          </a:p>
          <a:p>
            <a:r>
              <a:rPr lang="en-IE" altLang="en-US" dirty="0" smtClean="0"/>
              <a:t>Be </a:t>
            </a:r>
            <a:r>
              <a:rPr lang="en-IE" altLang="en-US" dirty="0"/>
              <a:t>present </a:t>
            </a:r>
            <a:r>
              <a:rPr lang="en-IE" altLang="en-US" dirty="0" smtClean="0"/>
              <a:t>---- and </a:t>
            </a:r>
            <a:r>
              <a:rPr lang="en-IE" altLang="en-US" dirty="0"/>
              <a:t>move at parents’ pace </a:t>
            </a:r>
            <a:endParaRPr lang="en-IE" altLang="en-US" dirty="0" smtClean="0"/>
          </a:p>
          <a:p>
            <a:r>
              <a:rPr lang="en-IE" altLang="en-US" dirty="0" smtClean="0"/>
              <a:t>Give very practical assistance (if asked for)</a:t>
            </a:r>
          </a:p>
          <a:p>
            <a:pPr marL="0" indent="0">
              <a:buNone/>
            </a:pPr>
            <a:r>
              <a:rPr lang="en-IE" altLang="en-US" dirty="0" smtClean="0"/>
              <a:t>And through it all…………………</a:t>
            </a:r>
          </a:p>
          <a:p>
            <a:r>
              <a:rPr lang="en-IE" altLang="en-US" dirty="0" smtClean="0"/>
              <a:t>Provide a secure holding environment with good boundaries that are </a:t>
            </a:r>
            <a:r>
              <a:rPr lang="en-IE" altLang="en-US" dirty="0" smtClean="0"/>
              <a:t>clear and common sense</a:t>
            </a:r>
            <a:endParaRPr lang="en-IE" altLang="en-US" dirty="0" smtClean="0"/>
          </a:p>
          <a:p>
            <a:endParaRPr lang="en-IE" altLang="en-US" dirty="0" smtClean="0"/>
          </a:p>
          <a:p>
            <a:endParaRPr lang="en-I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511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defRPr/>
            </a:pPr>
            <a:r>
              <a:rPr lang="en-IE" dirty="0" smtClean="0"/>
              <a:t>Other Factors</a:t>
            </a:r>
            <a:r>
              <a:rPr lang="en-IE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IE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Low profile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‘Local’ presence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Small organisation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Proportional response – (common sense again)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Power – be aware of; and get the balance right </a:t>
            </a:r>
          </a:p>
          <a:p>
            <a:pPr lvl="1"/>
            <a:r>
              <a:rPr lang="en-IE" altLang="en-US" dirty="0" smtClean="0">
                <a:solidFill>
                  <a:schemeClr val="accent6">
                    <a:lumMod val="50000"/>
                  </a:schemeClr>
                </a:solidFill>
              </a:rPr>
              <a:t>Plan for chaos</a:t>
            </a:r>
          </a:p>
          <a:p>
            <a:pPr lvl="1"/>
            <a:r>
              <a:rPr lang="en-IE" altLang="en-US" smtClean="0">
                <a:solidFill>
                  <a:schemeClr val="accent6">
                    <a:lumMod val="50000"/>
                  </a:schemeClr>
                </a:solidFill>
              </a:rPr>
              <a:t>Enjoy!!</a:t>
            </a:r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en-IE" alt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246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236</Words>
  <Application>Microsoft Office PowerPoint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Engaging Parents</vt:lpstr>
      <vt:lpstr>Importance of Engaging Parents (and Grandparents) </vt:lpstr>
      <vt:lpstr>Managing Engagement in Implementation</vt:lpstr>
      <vt:lpstr>Other Factors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of Bedford Row</dc:title>
  <dc:creator>Larry</dc:creator>
  <cp:lastModifiedBy>Larry de Cleir</cp:lastModifiedBy>
  <cp:revision>22</cp:revision>
  <cp:lastPrinted>2014-12-04T14:35:08Z</cp:lastPrinted>
  <dcterms:created xsi:type="dcterms:W3CDTF">2006-08-16T00:00:00Z</dcterms:created>
  <dcterms:modified xsi:type="dcterms:W3CDTF">2015-06-15T12:50:25Z</dcterms:modified>
</cp:coreProperties>
</file>