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1"/>
    <p:sldMasterId id="2147485135" r:id="rId2"/>
  </p:sldMasterIdLst>
  <p:notesMasterIdLst>
    <p:notesMasterId r:id="rId14"/>
  </p:notesMasterIdLst>
  <p:handoutMasterIdLst>
    <p:handoutMasterId r:id="rId15"/>
  </p:handoutMasterIdLst>
  <p:sldIdLst>
    <p:sldId id="434" r:id="rId3"/>
    <p:sldId id="414" r:id="rId4"/>
    <p:sldId id="402" r:id="rId5"/>
    <p:sldId id="314" r:id="rId6"/>
    <p:sldId id="440" r:id="rId7"/>
    <p:sldId id="347" r:id="rId8"/>
    <p:sldId id="403" r:id="rId9"/>
    <p:sldId id="439" r:id="rId10"/>
    <p:sldId id="441" r:id="rId11"/>
    <p:sldId id="274" r:id="rId12"/>
    <p:sldId id="442" r:id="rId13"/>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FFFF99"/>
    <a:srgbClr val="FF0066"/>
    <a:srgbClr val="FF3300"/>
    <a:srgbClr val="0066FF"/>
    <a:srgbClr val="006699"/>
    <a:srgbClr val="00CC99"/>
    <a:srgbClr val="996633"/>
    <a:srgbClr val="6600FF"/>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781" autoAdjust="0"/>
  </p:normalViewPr>
  <p:slideViewPr>
    <p:cSldViewPr>
      <p:cViewPr>
        <p:scale>
          <a:sx n="75" d="100"/>
          <a:sy n="75" d="100"/>
        </p:scale>
        <p:origin x="-2130" y="-852"/>
      </p:cViewPr>
      <p:guideLst>
        <p:guide orient="horz" pos="2160"/>
        <p:guide pos="2880"/>
      </p:guideLst>
    </p:cSldViewPr>
  </p:slideViewPr>
  <p:outlineViewPr>
    <p:cViewPr>
      <p:scale>
        <a:sx n="33" d="100"/>
        <a:sy n="33" d="100"/>
      </p:scale>
      <p:origin x="0" y="45096"/>
    </p:cViewPr>
  </p:outlineViewPr>
  <p:notesTextViewPr>
    <p:cViewPr>
      <p:scale>
        <a:sx n="100" d="100"/>
        <a:sy n="100" d="100"/>
      </p:scale>
      <p:origin x="0" y="0"/>
    </p:cViewPr>
  </p:notesTextViewPr>
  <p:sorterViewPr>
    <p:cViewPr>
      <p:scale>
        <a:sx n="100" d="100"/>
        <a:sy n="100" d="100"/>
      </p:scale>
      <p:origin x="0" y="4302"/>
    </p:cViewPr>
  </p:sorterViewPr>
  <p:notesViewPr>
    <p:cSldViewPr>
      <p:cViewPr>
        <p:scale>
          <a:sx n="100" d="100"/>
          <a:sy n="100" d="100"/>
        </p:scale>
        <p:origin x="-1704" y="1332"/>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1"/>
            <a:ext cx="2952750" cy="498475"/>
          </a:xfrm>
          <a:prstGeom prst="rect">
            <a:avLst/>
          </a:prstGeom>
          <a:noFill/>
          <a:ln w="9525">
            <a:noFill/>
            <a:miter lim="800000"/>
            <a:headEnd/>
            <a:tailEnd/>
          </a:ln>
          <a:effectLst/>
        </p:spPr>
        <p:txBody>
          <a:bodyPr vert="horz" wrap="square" lIns="91543" tIns="45771" rIns="91543" bIns="45771" numCol="1" anchor="t" anchorCtr="0" compatLnSpc="1">
            <a:prstTxWarp prst="textNoShape">
              <a:avLst/>
            </a:prstTxWarp>
          </a:bodyPr>
          <a:lstStyle>
            <a:lvl1pPr>
              <a:defRPr sz="1200">
                <a:latin typeface="Times New Roman" pitchFamily="18" charset="0"/>
              </a:defRPr>
            </a:lvl1pPr>
          </a:lstStyle>
          <a:p>
            <a:pPr>
              <a:defRPr/>
            </a:pPr>
            <a:endParaRPr lang="en-GB" dirty="0"/>
          </a:p>
        </p:txBody>
      </p:sp>
      <p:sp>
        <p:nvSpPr>
          <p:cNvPr id="217091" name="Rectangle 3"/>
          <p:cNvSpPr>
            <a:spLocks noGrp="1" noChangeArrowheads="1"/>
          </p:cNvSpPr>
          <p:nvPr>
            <p:ph type="dt" sz="quarter" idx="1"/>
          </p:nvPr>
        </p:nvSpPr>
        <p:spPr bwMode="auto">
          <a:xfrm>
            <a:off x="3856038" y="1"/>
            <a:ext cx="2952750" cy="498475"/>
          </a:xfrm>
          <a:prstGeom prst="rect">
            <a:avLst/>
          </a:prstGeom>
          <a:noFill/>
          <a:ln w="9525">
            <a:noFill/>
            <a:miter lim="800000"/>
            <a:headEnd/>
            <a:tailEnd/>
          </a:ln>
          <a:effectLst/>
        </p:spPr>
        <p:txBody>
          <a:bodyPr vert="horz" wrap="square" lIns="91543" tIns="45771" rIns="91543" bIns="45771" numCol="1" anchor="t" anchorCtr="0" compatLnSpc="1">
            <a:prstTxWarp prst="textNoShape">
              <a:avLst/>
            </a:prstTxWarp>
          </a:bodyPr>
          <a:lstStyle>
            <a:lvl1pPr algn="r">
              <a:defRPr sz="1200">
                <a:latin typeface="Times New Roman" pitchFamily="18" charset="0"/>
              </a:defRPr>
            </a:lvl1pPr>
          </a:lstStyle>
          <a:p>
            <a:pPr>
              <a:defRPr/>
            </a:pPr>
            <a:endParaRPr lang="en-GB" dirty="0"/>
          </a:p>
        </p:txBody>
      </p:sp>
      <p:sp>
        <p:nvSpPr>
          <p:cNvPr id="217092" name="Rectangle 4"/>
          <p:cNvSpPr>
            <a:spLocks noGrp="1" noChangeArrowheads="1"/>
          </p:cNvSpPr>
          <p:nvPr>
            <p:ph type="ftr" sz="quarter" idx="2"/>
          </p:nvPr>
        </p:nvSpPr>
        <p:spPr bwMode="auto">
          <a:xfrm>
            <a:off x="0" y="9442451"/>
            <a:ext cx="2952750" cy="498475"/>
          </a:xfrm>
          <a:prstGeom prst="rect">
            <a:avLst/>
          </a:prstGeom>
          <a:noFill/>
          <a:ln w="9525">
            <a:noFill/>
            <a:miter lim="800000"/>
            <a:headEnd/>
            <a:tailEnd/>
          </a:ln>
          <a:effectLst/>
        </p:spPr>
        <p:txBody>
          <a:bodyPr vert="horz" wrap="square" lIns="91543" tIns="45771" rIns="91543" bIns="45771" numCol="1" anchor="b" anchorCtr="0" compatLnSpc="1">
            <a:prstTxWarp prst="textNoShape">
              <a:avLst/>
            </a:prstTxWarp>
          </a:bodyPr>
          <a:lstStyle>
            <a:lvl1pPr>
              <a:defRPr sz="1200">
                <a:latin typeface="Times New Roman" pitchFamily="18" charset="0"/>
              </a:defRPr>
            </a:lvl1pPr>
          </a:lstStyle>
          <a:p>
            <a:pPr>
              <a:defRPr/>
            </a:pPr>
            <a:endParaRPr lang="en-GB" dirty="0"/>
          </a:p>
        </p:txBody>
      </p:sp>
      <p:sp>
        <p:nvSpPr>
          <p:cNvPr id="217093" name="Rectangle 5"/>
          <p:cNvSpPr>
            <a:spLocks noGrp="1" noChangeArrowheads="1"/>
          </p:cNvSpPr>
          <p:nvPr>
            <p:ph type="sldNum" sz="quarter" idx="3"/>
          </p:nvPr>
        </p:nvSpPr>
        <p:spPr bwMode="auto">
          <a:xfrm>
            <a:off x="3856038" y="9442451"/>
            <a:ext cx="2952750" cy="498475"/>
          </a:xfrm>
          <a:prstGeom prst="rect">
            <a:avLst/>
          </a:prstGeom>
          <a:noFill/>
          <a:ln w="9525">
            <a:noFill/>
            <a:miter lim="800000"/>
            <a:headEnd/>
            <a:tailEnd/>
          </a:ln>
          <a:effectLst/>
        </p:spPr>
        <p:txBody>
          <a:bodyPr vert="horz" wrap="square" lIns="91543" tIns="45771" rIns="91543" bIns="45771" numCol="1" anchor="b" anchorCtr="0" compatLnSpc="1">
            <a:prstTxWarp prst="textNoShape">
              <a:avLst/>
            </a:prstTxWarp>
          </a:bodyPr>
          <a:lstStyle>
            <a:lvl1pPr algn="r">
              <a:defRPr sz="1200">
                <a:latin typeface="Times New Roman" pitchFamily="18" charset="0"/>
              </a:defRPr>
            </a:lvl1pPr>
          </a:lstStyle>
          <a:p>
            <a:pPr>
              <a:defRPr/>
            </a:pPr>
            <a:fld id="{4E8644E6-E2E4-49A6-92CF-0AB3B4CE153B}" type="slidenum">
              <a:rPr lang="en-GB"/>
              <a:pPr>
                <a:defRPr/>
              </a:pPr>
              <a:t>‹#›</a:t>
            </a:fld>
            <a:endParaRPr lang="en-GB" dirty="0"/>
          </a:p>
        </p:txBody>
      </p:sp>
    </p:spTree>
    <p:extLst>
      <p:ext uri="{BB962C8B-B14F-4D97-AF65-F5344CB8AC3E}">
        <p14:creationId xmlns:p14="http://schemas.microsoft.com/office/powerpoint/2010/main" xmlns="" val="1065397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2952750" cy="498475"/>
          </a:xfrm>
          <a:prstGeom prst="rect">
            <a:avLst/>
          </a:prstGeom>
          <a:noFill/>
          <a:ln w="9525">
            <a:noFill/>
            <a:miter lim="800000"/>
            <a:headEnd/>
            <a:tailEnd/>
          </a:ln>
          <a:effectLst/>
        </p:spPr>
        <p:txBody>
          <a:bodyPr vert="horz" wrap="square" lIns="91543" tIns="45771" rIns="91543" bIns="45771" numCol="1" anchor="t" anchorCtr="0" compatLnSpc="1">
            <a:prstTxWarp prst="textNoShape">
              <a:avLst/>
            </a:prstTxWarp>
          </a:bodyPr>
          <a:lstStyle>
            <a:lvl1pPr>
              <a:defRPr sz="1200">
                <a:latin typeface="Times New Roman" pitchFamily="18" charset="0"/>
              </a:defRPr>
            </a:lvl1pPr>
          </a:lstStyle>
          <a:p>
            <a:pPr>
              <a:defRPr/>
            </a:pPr>
            <a:endParaRPr lang="en-GB" dirty="0"/>
          </a:p>
        </p:txBody>
      </p:sp>
      <p:sp>
        <p:nvSpPr>
          <p:cNvPr id="6147" name="Rectangle 3"/>
          <p:cNvSpPr>
            <a:spLocks noGrp="1" noChangeArrowheads="1"/>
          </p:cNvSpPr>
          <p:nvPr>
            <p:ph type="dt" idx="1"/>
          </p:nvPr>
        </p:nvSpPr>
        <p:spPr bwMode="auto">
          <a:xfrm>
            <a:off x="3856038" y="1"/>
            <a:ext cx="2952750" cy="498475"/>
          </a:xfrm>
          <a:prstGeom prst="rect">
            <a:avLst/>
          </a:prstGeom>
          <a:noFill/>
          <a:ln w="9525">
            <a:noFill/>
            <a:miter lim="800000"/>
            <a:headEnd/>
            <a:tailEnd/>
          </a:ln>
          <a:effectLst/>
        </p:spPr>
        <p:txBody>
          <a:bodyPr vert="horz" wrap="square" lIns="91543" tIns="45771" rIns="91543" bIns="45771" numCol="1" anchor="t" anchorCtr="0" compatLnSpc="1">
            <a:prstTxWarp prst="textNoShape">
              <a:avLst/>
            </a:prstTxWarp>
          </a:bodyPr>
          <a:lstStyle>
            <a:lvl1pPr algn="r">
              <a:defRPr sz="1200">
                <a:latin typeface="Times New Roman" pitchFamily="18" charset="0"/>
              </a:defRPr>
            </a:lvl1pPr>
          </a:lstStyle>
          <a:p>
            <a:pPr>
              <a:defRPr/>
            </a:pPr>
            <a:endParaRPr lang="en-GB" dirty="0"/>
          </a:p>
        </p:txBody>
      </p:sp>
      <p:sp>
        <p:nvSpPr>
          <p:cNvPr id="34820" name="Rectangle 4"/>
          <p:cNvSpPr>
            <a:spLocks noGrp="1" noRot="1" noChangeAspect="1" noChangeArrowheads="1" noTextEdit="1"/>
          </p:cNvSpPr>
          <p:nvPr>
            <p:ph type="sldImg" idx="2"/>
          </p:nvPr>
        </p:nvSpPr>
        <p:spPr bwMode="auto">
          <a:xfrm>
            <a:off x="919163" y="744538"/>
            <a:ext cx="4972050" cy="372903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679451" y="4721225"/>
            <a:ext cx="5451475" cy="4476750"/>
          </a:xfrm>
          <a:prstGeom prst="rect">
            <a:avLst/>
          </a:prstGeom>
          <a:noFill/>
          <a:ln w="9525">
            <a:noFill/>
            <a:miter lim="800000"/>
            <a:headEnd/>
            <a:tailEnd/>
          </a:ln>
          <a:effectLst/>
        </p:spPr>
        <p:txBody>
          <a:bodyPr vert="horz" wrap="square" lIns="91543" tIns="45771" rIns="91543" bIns="4577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42451"/>
            <a:ext cx="2952750" cy="498475"/>
          </a:xfrm>
          <a:prstGeom prst="rect">
            <a:avLst/>
          </a:prstGeom>
          <a:noFill/>
          <a:ln w="9525">
            <a:noFill/>
            <a:miter lim="800000"/>
            <a:headEnd/>
            <a:tailEnd/>
          </a:ln>
          <a:effectLst/>
        </p:spPr>
        <p:txBody>
          <a:bodyPr vert="horz" wrap="square" lIns="91543" tIns="45771" rIns="91543" bIns="45771" numCol="1" anchor="b" anchorCtr="0" compatLnSpc="1">
            <a:prstTxWarp prst="textNoShape">
              <a:avLst/>
            </a:prstTxWarp>
          </a:bodyPr>
          <a:lstStyle>
            <a:lvl1pPr>
              <a:defRPr sz="1200">
                <a:latin typeface="Times New Roman" pitchFamily="18" charset="0"/>
              </a:defRPr>
            </a:lvl1pPr>
          </a:lstStyle>
          <a:p>
            <a:pPr>
              <a:defRPr/>
            </a:pPr>
            <a:endParaRPr lang="en-GB" dirty="0"/>
          </a:p>
        </p:txBody>
      </p:sp>
      <p:sp>
        <p:nvSpPr>
          <p:cNvPr id="6151" name="Rectangle 7"/>
          <p:cNvSpPr>
            <a:spLocks noGrp="1" noChangeArrowheads="1"/>
          </p:cNvSpPr>
          <p:nvPr>
            <p:ph type="sldNum" sz="quarter" idx="5"/>
          </p:nvPr>
        </p:nvSpPr>
        <p:spPr bwMode="auto">
          <a:xfrm>
            <a:off x="3856038" y="9442451"/>
            <a:ext cx="2952750" cy="498475"/>
          </a:xfrm>
          <a:prstGeom prst="rect">
            <a:avLst/>
          </a:prstGeom>
          <a:noFill/>
          <a:ln w="9525">
            <a:noFill/>
            <a:miter lim="800000"/>
            <a:headEnd/>
            <a:tailEnd/>
          </a:ln>
          <a:effectLst/>
        </p:spPr>
        <p:txBody>
          <a:bodyPr vert="horz" wrap="square" lIns="91543" tIns="45771" rIns="91543" bIns="45771" numCol="1" anchor="b" anchorCtr="0" compatLnSpc="1">
            <a:prstTxWarp prst="textNoShape">
              <a:avLst/>
            </a:prstTxWarp>
          </a:bodyPr>
          <a:lstStyle>
            <a:lvl1pPr algn="r">
              <a:defRPr sz="1200">
                <a:latin typeface="Times New Roman" pitchFamily="18" charset="0"/>
              </a:defRPr>
            </a:lvl1pPr>
          </a:lstStyle>
          <a:p>
            <a:pPr>
              <a:defRPr/>
            </a:pPr>
            <a:fld id="{DF1467C9-7999-49E4-841A-F687C7494047}" type="slidenum">
              <a:rPr lang="en-GB"/>
              <a:pPr>
                <a:defRPr/>
              </a:pPr>
              <a:t>‹#›</a:t>
            </a:fld>
            <a:endParaRPr lang="en-GB" dirty="0"/>
          </a:p>
        </p:txBody>
      </p:sp>
    </p:spTree>
    <p:extLst>
      <p:ext uri="{BB962C8B-B14F-4D97-AF65-F5344CB8AC3E}">
        <p14:creationId xmlns:p14="http://schemas.microsoft.com/office/powerpoint/2010/main" xmlns="" val="2297759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90" indent="-285727" eaLnBrk="0" hangingPunct="0">
              <a:defRPr>
                <a:solidFill>
                  <a:schemeClr val="tx1"/>
                </a:solidFill>
                <a:latin typeface="Arial" charset="0"/>
              </a:defRPr>
            </a:lvl2pPr>
            <a:lvl3pPr marL="1142907" indent="-228581" eaLnBrk="0" hangingPunct="0">
              <a:defRPr>
                <a:solidFill>
                  <a:schemeClr val="tx1"/>
                </a:solidFill>
                <a:latin typeface="Arial" charset="0"/>
              </a:defRPr>
            </a:lvl3pPr>
            <a:lvl4pPr marL="1600071" indent="-228581" eaLnBrk="0" hangingPunct="0">
              <a:defRPr>
                <a:solidFill>
                  <a:schemeClr val="tx1"/>
                </a:solidFill>
                <a:latin typeface="Arial" charset="0"/>
              </a:defRPr>
            </a:lvl4pPr>
            <a:lvl5pPr marL="2057234" indent="-228581" eaLnBrk="0" hangingPunct="0">
              <a:defRPr>
                <a:solidFill>
                  <a:schemeClr val="tx1"/>
                </a:solidFill>
                <a:latin typeface="Arial" charset="0"/>
              </a:defRPr>
            </a:lvl5pPr>
            <a:lvl6pPr marL="2514396" indent="-228581" eaLnBrk="0" fontAlgn="base" hangingPunct="0">
              <a:spcBef>
                <a:spcPct val="0"/>
              </a:spcBef>
              <a:spcAft>
                <a:spcPct val="0"/>
              </a:spcAft>
              <a:defRPr>
                <a:solidFill>
                  <a:schemeClr val="tx1"/>
                </a:solidFill>
                <a:latin typeface="Arial" charset="0"/>
              </a:defRPr>
            </a:lvl6pPr>
            <a:lvl7pPr marL="2971559" indent="-228581" eaLnBrk="0" fontAlgn="base" hangingPunct="0">
              <a:spcBef>
                <a:spcPct val="0"/>
              </a:spcBef>
              <a:spcAft>
                <a:spcPct val="0"/>
              </a:spcAft>
              <a:defRPr>
                <a:solidFill>
                  <a:schemeClr val="tx1"/>
                </a:solidFill>
                <a:latin typeface="Arial" charset="0"/>
              </a:defRPr>
            </a:lvl7pPr>
            <a:lvl8pPr marL="3428722" indent="-228581" eaLnBrk="0" fontAlgn="base" hangingPunct="0">
              <a:spcBef>
                <a:spcPct val="0"/>
              </a:spcBef>
              <a:spcAft>
                <a:spcPct val="0"/>
              </a:spcAft>
              <a:defRPr>
                <a:solidFill>
                  <a:schemeClr val="tx1"/>
                </a:solidFill>
                <a:latin typeface="Arial" charset="0"/>
              </a:defRPr>
            </a:lvl8pPr>
            <a:lvl9pPr marL="3885885" indent="-228581" eaLnBrk="0" fontAlgn="base" hangingPunct="0">
              <a:spcBef>
                <a:spcPct val="0"/>
              </a:spcBef>
              <a:spcAft>
                <a:spcPct val="0"/>
              </a:spcAft>
              <a:defRPr>
                <a:solidFill>
                  <a:schemeClr val="tx1"/>
                </a:solidFill>
                <a:latin typeface="Arial" charset="0"/>
              </a:defRPr>
            </a:lvl9pPr>
          </a:lstStyle>
          <a:p>
            <a:pPr eaLnBrk="1" hangingPunct="1"/>
            <a:fld id="{6EC562A7-27EF-4325-AAF6-F0B7C50BA90F}" type="slidenum">
              <a:rPr lang="en-GB" smtClean="0">
                <a:latin typeface="Times New Roman" pitchFamily="18" charset="0"/>
              </a:rPr>
              <a:pPr eaLnBrk="1" hangingPunct="1"/>
              <a:t>1</a:t>
            </a:fld>
            <a:endParaRPr lang="en-GB" dirty="0" smtClean="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F1467C9-7999-49E4-841A-F687C7494047}" type="slidenum">
              <a:rPr lang="en-GB" smtClean="0"/>
              <a:pPr>
                <a:defRPr/>
              </a:pPr>
              <a:t>2</a:t>
            </a:fld>
            <a:endParaRPr lang="en-GB" dirty="0"/>
          </a:p>
        </p:txBody>
      </p:sp>
    </p:spTree>
    <p:extLst>
      <p:ext uri="{BB962C8B-B14F-4D97-AF65-F5344CB8AC3E}">
        <p14:creationId xmlns:p14="http://schemas.microsoft.com/office/powerpoint/2010/main" xmlns="" val="86618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Reports,</a:t>
            </a:r>
            <a:r>
              <a:rPr lang="en-GB" baseline="0" dirty="0" smtClean="0"/>
              <a:t> particularly in Child protection, have highlighted the lack of communication between agencies and professionals where poorer outcomes for service have occurred.</a:t>
            </a:r>
          </a:p>
          <a:p>
            <a:endParaRPr lang="en-GB" baseline="0" dirty="0" smtClean="0"/>
          </a:p>
          <a:p>
            <a:r>
              <a:rPr lang="en-GB" baseline="0" dirty="0" smtClean="0"/>
              <a:t>White and Featherstone (2005:213) noted that inter-agency communication would improve if ‘agency boundaries were dissolved and they all worked together in the same organisational structure.</a:t>
            </a:r>
            <a:endParaRPr lang="en-GB" dirty="0" smtClean="0"/>
          </a:p>
          <a:p>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DF1467C9-7999-49E4-841A-F687C7494047}" type="slidenum">
              <a:rPr lang="en-GB" smtClean="0"/>
              <a:pPr>
                <a:defRPr/>
              </a:pPr>
              <a:t>3</a:t>
            </a:fld>
            <a:endParaRPr lang="en-GB" dirty="0"/>
          </a:p>
        </p:txBody>
      </p:sp>
    </p:spTree>
    <p:extLst>
      <p:ext uri="{BB962C8B-B14F-4D97-AF65-F5344CB8AC3E}">
        <p14:creationId xmlns:p14="http://schemas.microsoft.com/office/powerpoint/2010/main" xmlns="" val="3105939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90" indent="-285727" eaLnBrk="0" hangingPunct="0">
              <a:defRPr>
                <a:solidFill>
                  <a:schemeClr val="tx1"/>
                </a:solidFill>
                <a:latin typeface="Arial" charset="0"/>
              </a:defRPr>
            </a:lvl2pPr>
            <a:lvl3pPr marL="1142907" indent="-228581" eaLnBrk="0" hangingPunct="0">
              <a:defRPr>
                <a:solidFill>
                  <a:schemeClr val="tx1"/>
                </a:solidFill>
                <a:latin typeface="Arial" charset="0"/>
              </a:defRPr>
            </a:lvl3pPr>
            <a:lvl4pPr marL="1600071" indent="-228581" eaLnBrk="0" hangingPunct="0">
              <a:defRPr>
                <a:solidFill>
                  <a:schemeClr val="tx1"/>
                </a:solidFill>
                <a:latin typeface="Arial" charset="0"/>
              </a:defRPr>
            </a:lvl4pPr>
            <a:lvl5pPr marL="2057234" indent="-228581" eaLnBrk="0" hangingPunct="0">
              <a:defRPr>
                <a:solidFill>
                  <a:schemeClr val="tx1"/>
                </a:solidFill>
                <a:latin typeface="Arial" charset="0"/>
              </a:defRPr>
            </a:lvl5pPr>
            <a:lvl6pPr marL="2514396" indent="-228581" eaLnBrk="0" fontAlgn="base" hangingPunct="0">
              <a:spcBef>
                <a:spcPct val="0"/>
              </a:spcBef>
              <a:spcAft>
                <a:spcPct val="0"/>
              </a:spcAft>
              <a:defRPr>
                <a:solidFill>
                  <a:schemeClr val="tx1"/>
                </a:solidFill>
                <a:latin typeface="Arial" charset="0"/>
              </a:defRPr>
            </a:lvl6pPr>
            <a:lvl7pPr marL="2971559" indent="-228581" eaLnBrk="0" fontAlgn="base" hangingPunct="0">
              <a:spcBef>
                <a:spcPct val="0"/>
              </a:spcBef>
              <a:spcAft>
                <a:spcPct val="0"/>
              </a:spcAft>
              <a:defRPr>
                <a:solidFill>
                  <a:schemeClr val="tx1"/>
                </a:solidFill>
                <a:latin typeface="Arial" charset="0"/>
              </a:defRPr>
            </a:lvl7pPr>
            <a:lvl8pPr marL="3428722" indent="-228581" eaLnBrk="0" fontAlgn="base" hangingPunct="0">
              <a:spcBef>
                <a:spcPct val="0"/>
              </a:spcBef>
              <a:spcAft>
                <a:spcPct val="0"/>
              </a:spcAft>
              <a:defRPr>
                <a:solidFill>
                  <a:schemeClr val="tx1"/>
                </a:solidFill>
                <a:latin typeface="Arial" charset="0"/>
              </a:defRPr>
            </a:lvl8pPr>
            <a:lvl9pPr marL="3885885" indent="-228581" eaLnBrk="0" fontAlgn="base" hangingPunct="0">
              <a:spcBef>
                <a:spcPct val="0"/>
              </a:spcBef>
              <a:spcAft>
                <a:spcPct val="0"/>
              </a:spcAft>
              <a:defRPr>
                <a:solidFill>
                  <a:schemeClr val="tx1"/>
                </a:solidFill>
                <a:latin typeface="Arial" charset="0"/>
              </a:defRPr>
            </a:lvl9pPr>
          </a:lstStyle>
          <a:p>
            <a:pPr eaLnBrk="1" hangingPunct="1"/>
            <a:fld id="{4C564F68-FFBF-4CF8-8F80-F5AD6233E449}" type="slidenum">
              <a:rPr lang="en-GB" smtClean="0">
                <a:latin typeface="Times New Roman" pitchFamily="18" charset="0"/>
              </a:rPr>
              <a:pPr eaLnBrk="1" hangingPunct="1"/>
              <a:t>4</a:t>
            </a:fld>
            <a:endParaRPr lang="en-GB" dirty="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a:endParaRPr lang="en-GB" sz="1100" dirty="0"/>
          </a:p>
          <a:p>
            <a:endParaRPr lang="en-GB" dirty="0"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90" indent="-285727" eaLnBrk="0" hangingPunct="0">
              <a:defRPr>
                <a:solidFill>
                  <a:schemeClr val="tx1"/>
                </a:solidFill>
                <a:latin typeface="Arial" charset="0"/>
              </a:defRPr>
            </a:lvl2pPr>
            <a:lvl3pPr marL="1142907" indent="-228581" eaLnBrk="0" hangingPunct="0">
              <a:defRPr>
                <a:solidFill>
                  <a:schemeClr val="tx1"/>
                </a:solidFill>
                <a:latin typeface="Arial" charset="0"/>
              </a:defRPr>
            </a:lvl3pPr>
            <a:lvl4pPr marL="1600071" indent="-228581" eaLnBrk="0" hangingPunct="0">
              <a:defRPr>
                <a:solidFill>
                  <a:schemeClr val="tx1"/>
                </a:solidFill>
                <a:latin typeface="Arial" charset="0"/>
              </a:defRPr>
            </a:lvl4pPr>
            <a:lvl5pPr marL="2057234" indent="-228581" eaLnBrk="0" hangingPunct="0">
              <a:defRPr>
                <a:solidFill>
                  <a:schemeClr val="tx1"/>
                </a:solidFill>
                <a:latin typeface="Arial" charset="0"/>
              </a:defRPr>
            </a:lvl5pPr>
            <a:lvl6pPr marL="2514396" indent="-228581" eaLnBrk="0" fontAlgn="base" hangingPunct="0">
              <a:spcBef>
                <a:spcPct val="0"/>
              </a:spcBef>
              <a:spcAft>
                <a:spcPct val="0"/>
              </a:spcAft>
              <a:defRPr>
                <a:solidFill>
                  <a:schemeClr val="tx1"/>
                </a:solidFill>
                <a:latin typeface="Arial" charset="0"/>
              </a:defRPr>
            </a:lvl6pPr>
            <a:lvl7pPr marL="2971559" indent="-228581" eaLnBrk="0" fontAlgn="base" hangingPunct="0">
              <a:spcBef>
                <a:spcPct val="0"/>
              </a:spcBef>
              <a:spcAft>
                <a:spcPct val="0"/>
              </a:spcAft>
              <a:defRPr>
                <a:solidFill>
                  <a:schemeClr val="tx1"/>
                </a:solidFill>
                <a:latin typeface="Arial" charset="0"/>
              </a:defRPr>
            </a:lvl7pPr>
            <a:lvl8pPr marL="3428722" indent="-228581" eaLnBrk="0" fontAlgn="base" hangingPunct="0">
              <a:spcBef>
                <a:spcPct val="0"/>
              </a:spcBef>
              <a:spcAft>
                <a:spcPct val="0"/>
              </a:spcAft>
              <a:defRPr>
                <a:solidFill>
                  <a:schemeClr val="tx1"/>
                </a:solidFill>
                <a:latin typeface="Arial" charset="0"/>
              </a:defRPr>
            </a:lvl8pPr>
            <a:lvl9pPr marL="3885885" indent="-228581" eaLnBrk="0" fontAlgn="base" hangingPunct="0">
              <a:spcBef>
                <a:spcPct val="0"/>
              </a:spcBef>
              <a:spcAft>
                <a:spcPct val="0"/>
              </a:spcAft>
              <a:defRPr>
                <a:solidFill>
                  <a:schemeClr val="tx1"/>
                </a:solidFill>
                <a:latin typeface="Arial" charset="0"/>
              </a:defRPr>
            </a:lvl9pPr>
          </a:lstStyle>
          <a:p>
            <a:pPr eaLnBrk="1" hangingPunct="1"/>
            <a:fld id="{43BB0178-3A51-40CF-A6FC-F50CD8A84133}" type="slidenum">
              <a:rPr lang="en-GB" smtClean="0">
                <a:latin typeface="Times New Roman" pitchFamily="18" charset="0"/>
              </a:rPr>
              <a:pPr eaLnBrk="1" hangingPunct="1"/>
              <a:t>6</a:t>
            </a:fld>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F1467C9-7999-49E4-841A-F687C7494047}" type="slidenum">
              <a:rPr lang="en-GB" smtClean="0"/>
              <a:pPr>
                <a:defRPr/>
              </a:pPr>
              <a:t>7</a:t>
            </a:fld>
            <a:endParaRPr lang="en-GB" dirty="0"/>
          </a:p>
        </p:txBody>
      </p:sp>
    </p:spTree>
    <p:extLst>
      <p:ext uri="{BB962C8B-B14F-4D97-AF65-F5344CB8AC3E}">
        <p14:creationId xmlns:p14="http://schemas.microsoft.com/office/powerpoint/2010/main" xmlns="" val="3852791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GB" dirty="0" smtClean="0"/>
              <a:t>Implementing the Vision: From shared goals to joint practices</a:t>
            </a:r>
          </a:p>
          <a:p>
            <a:r>
              <a:rPr lang="en-GB" dirty="0" smtClean="0"/>
              <a:t>Increasing awareness of the evidence-based on practice &amp; the use of evidence in programme/service delivery</a:t>
            </a:r>
          </a:p>
          <a:p>
            <a:r>
              <a:rPr lang="en-GB" dirty="0" smtClean="0"/>
              <a:t>The commitment of key people and the importance of leadership in partner organisations</a:t>
            </a:r>
          </a:p>
          <a:p>
            <a:r>
              <a:rPr lang="en-GB" dirty="0" smtClean="0"/>
              <a:t>Discourses/meaning systems arising from different professional and non-professional disciplines; space for misunderstandings, conflicts, privileging of different kinds of knowledge, training etc. </a:t>
            </a:r>
          </a:p>
          <a:p>
            <a:r>
              <a:rPr lang="en-GB" dirty="0" smtClean="0"/>
              <a:t>Differences in authority structures/definition of legitimate actions etc statutory/charitable bodies; professional/non-professional status; power of service purchaser etc. </a:t>
            </a:r>
          </a:p>
          <a:p>
            <a:r>
              <a:rPr lang="en-GB" dirty="0" smtClean="0"/>
              <a:t>Importance of good mediator/broker – advisory group </a:t>
            </a:r>
          </a:p>
          <a:p>
            <a:r>
              <a:rPr lang="en-GB" dirty="0" smtClean="0"/>
              <a:t>The importance for Lifestart to maintain programme/service fidelity in spite  of potentially conflicting statutory  demands/needs.</a:t>
            </a:r>
          </a:p>
          <a:p>
            <a:r>
              <a:rPr lang="en-GB" dirty="0" smtClean="0"/>
              <a:t>Potential problems implementing learning derived through joint practices </a:t>
            </a:r>
          </a:p>
          <a:p>
            <a:r>
              <a:rPr lang="en-GB" dirty="0" smtClean="0"/>
              <a:t>Funding pressures, differences in levels of remuneration and additional pressures on staff in relation to high need families</a:t>
            </a:r>
          </a:p>
          <a:p>
            <a:r>
              <a:rPr lang="en-GB" dirty="0" smtClean="0"/>
              <a:t>The complexity of child development outcomes, the length of time it takes for outcomes to be realised  and the cost of gathering and comparing outcomes data over time raises issues for in relation to Payment by Results financing </a:t>
            </a:r>
            <a:r>
              <a:rPr lang="en-GB" sz="900" i="1" dirty="0" smtClean="0"/>
              <a:t>(VF PBR 2012)</a:t>
            </a:r>
          </a:p>
          <a:p>
            <a:endParaRPr lang="en-GB" dirty="0" smtClean="0"/>
          </a:p>
        </p:txBody>
      </p:sp>
      <p:sp>
        <p:nvSpPr>
          <p:cNvPr id="41988" name="Slide Number Placeholder 3"/>
          <p:cNvSpPr>
            <a:spLocks noGrp="1"/>
          </p:cNvSpPr>
          <p:nvPr>
            <p:ph type="sldNum" sz="quarter" idx="5"/>
          </p:nvPr>
        </p:nvSpPr>
        <p:spPr>
          <a:noFill/>
        </p:spPr>
        <p:txBody>
          <a:bodyPr/>
          <a:lstStyle/>
          <a:p>
            <a:fld id="{7AF1D29E-A310-43A6-8EDE-09FE6875CC85}" type="slidenum">
              <a:rPr lang="en-GB" smtClean="0"/>
              <a:pPr/>
              <a:t>8</a:t>
            </a:fld>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Silo thinking – not quite as good at being integrated as we would like to think</a:t>
            </a:r>
          </a:p>
          <a:p>
            <a:r>
              <a:rPr lang="en-GB" dirty="0" smtClean="0"/>
              <a:t>Think beyond the model programme</a:t>
            </a:r>
            <a:endParaRPr lang="en-GB" dirty="0"/>
          </a:p>
        </p:txBody>
      </p:sp>
      <p:sp>
        <p:nvSpPr>
          <p:cNvPr id="4" name="Slide Number Placeholder 3"/>
          <p:cNvSpPr>
            <a:spLocks noGrp="1"/>
          </p:cNvSpPr>
          <p:nvPr>
            <p:ph type="sldNum" sz="quarter" idx="10"/>
          </p:nvPr>
        </p:nvSpPr>
        <p:spPr/>
        <p:txBody>
          <a:bodyPr/>
          <a:lstStyle/>
          <a:p>
            <a:pPr>
              <a:defRPr/>
            </a:pPr>
            <a:fld id="{DF1467C9-7999-49E4-841A-F687C7494047}" type="slidenum">
              <a:rPr lang="en-GB" smtClean="0"/>
              <a:pPr>
                <a:defRPr/>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90" indent="-285727" eaLnBrk="0" hangingPunct="0">
              <a:defRPr>
                <a:solidFill>
                  <a:schemeClr val="tx1"/>
                </a:solidFill>
                <a:latin typeface="Arial" charset="0"/>
              </a:defRPr>
            </a:lvl2pPr>
            <a:lvl3pPr marL="1142907" indent="-228581" eaLnBrk="0" hangingPunct="0">
              <a:defRPr>
                <a:solidFill>
                  <a:schemeClr val="tx1"/>
                </a:solidFill>
                <a:latin typeface="Arial" charset="0"/>
              </a:defRPr>
            </a:lvl3pPr>
            <a:lvl4pPr marL="1600071" indent="-228581" eaLnBrk="0" hangingPunct="0">
              <a:defRPr>
                <a:solidFill>
                  <a:schemeClr val="tx1"/>
                </a:solidFill>
                <a:latin typeface="Arial" charset="0"/>
              </a:defRPr>
            </a:lvl4pPr>
            <a:lvl5pPr marL="2057234" indent="-228581" eaLnBrk="0" hangingPunct="0">
              <a:defRPr>
                <a:solidFill>
                  <a:schemeClr val="tx1"/>
                </a:solidFill>
                <a:latin typeface="Arial" charset="0"/>
              </a:defRPr>
            </a:lvl5pPr>
            <a:lvl6pPr marL="2514396" indent="-228581" eaLnBrk="0" fontAlgn="base" hangingPunct="0">
              <a:spcBef>
                <a:spcPct val="0"/>
              </a:spcBef>
              <a:spcAft>
                <a:spcPct val="0"/>
              </a:spcAft>
              <a:defRPr>
                <a:solidFill>
                  <a:schemeClr val="tx1"/>
                </a:solidFill>
                <a:latin typeface="Arial" charset="0"/>
              </a:defRPr>
            </a:lvl6pPr>
            <a:lvl7pPr marL="2971559" indent="-228581" eaLnBrk="0" fontAlgn="base" hangingPunct="0">
              <a:spcBef>
                <a:spcPct val="0"/>
              </a:spcBef>
              <a:spcAft>
                <a:spcPct val="0"/>
              </a:spcAft>
              <a:defRPr>
                <a:solidFill>
                  <a:schemeClr val="tx1"/>
                </a:solidFill>
                <a:latin typeface="Arial" charset="0"/>
              </a:defRPr>
            </a:lvl7pPr>
            <a:lvl8pPr marL="3428722" indent="-228581" eaLnBrk="0" fontAlgn="base" hangingPunct="0">
              <a:spcBef>
                <a:spcPct val="0"/>
              </a:spcBef>
              <a:spcAft>
                <a:spcPct val="0"/>
              </a:spcAft>
              <a:defRPr>
                <a:solidFill>
                  <a:schemeClr val="tx1"/>
                </a:solidFill>
                <a:latin typeface="Arial" charset="0"/>
              </a:defRPr>
            </a:lvl8pPr>
            <a:lvl9pPr marL="3885885" indent="-228581" eaLnBrk="0" fontAlgn="base" hangingPunct="0">
              <a:spcBef>
                <a:spcPct val="0"/>
              </a:spcBef>
              <a:spcAft>
                <a:spcPct val="0"/>
              </a:spcAft>
              <a:defRPr>
                <a:solidFill>
                  <a:schemeClr val="tx1"/>
                </a:solidFill>
                <a:latin typeface="Arial" charset="0"/>
              </a:defRPr>
            </a:lvl9pPr>
          </a:lstStyle>
          <a:p>
            <a:pPr eaLnBrk="1" hangingPunct="1"/>
            <a:fld id="{A9D4D25A-0ACC-4AB9-A03E-213D7C8649B0}" type="slidenum">
              <a:rPr lang="en-GB" smtClean="0">
                <a:latin typeface="Times New Roman" pitchFamily="18" charset="0"/>
              </a:rPr>
              <a:pPr eaLnBrk="1" hangingPunct="1"/>
              <a:t>10</a:t>
            </a:fld>
            <a:endParaRPr lang="en-GB" dirty="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GB"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grpSp>
      </p:grpSp>
      <p:sp>
        <p:nvSpPr>
          <p:cNvPr id="1679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GB"/>
              <a:t>Click to edit Master title style</a:t>
            </a:r>
          </a:p>
        </p:txBody>
      </p:sp>
      <p:sp>
        <p:nvSpPr>
          <p:cNvPr id="167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GB"/>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dirty="0"/>
          </a:p>
        </p:txBody>
      </p:sp>
      <p:sp>
        <p:nvSpPr>
          <p:cNvPr id="19" name="Rectangle 17"/>
          <p:cNvSpPr>
            <a:spLocks noGrp="1" noChangeArrowheads="1"/>
          </p:cNvSpPr>
          <p:nvPr>
            <p:ph type="ftr" sz="quarter" idx="11"/>
          </p:nvPr>
        </p:nvSpPr>
        <p:spPr/>
        <p:txBody>
          <a:bodyPr/>
          <a:lstStyle>
            <a:lvl1pPr>
              <a:defRPr/>
            </a:lvl1pPr>
          </a:lstStyle>
          <a:p>
            <a:pPr>
              <a:defRPr/>
            </a:pPr>
            <a:endParaRPr lang="en-GB" dirty="0"/>
          </a:p>
        </p:txBody>
      </p:sp>
      <p:sp>
        <p:nvSpPr>
          <p:cNvPr id="20" name="Rectangle 18"/>
          <p:cNvSpPr>
            <a:spLocks noGrp="1" noChangeArrowheads="1"/>
          </p:cNvSpPr>
          <p:nvPr>
            <p:ph type="sldNum" sz="quarter" idx="12"/>
          </p:nvPr>
        </p:nvSpPr>
        <p:spPr/>
        <p:txBody>
          <a:bodyPr/>
          <a:lstStyle>
            <a:lvl1pPr>
              <a:defRPr/>
            </a:lvl1pPr>
          </a:lstStyle>
          <a:p>
            <a:pPr>
              <a:defRPr/>
            </a:pPr>
            <a:fld id="{0D414700-FCE8-4499-90EE-3B952B4588AE}" type="slidenum">
              <a:rPr lang="en-GB"/>
              <a:pPr>
                <a:defRPr/>
              </a:pPr>
              <a:t>‹#›</a:t>
            </a:fld>
            <a:endParaRPr lang="en-GB" dirty="0"/>
          </a:p>
        </p:txBody>
      </p:sp>
    </p:spTree>
    <p:extLst>
      <p:ext uri="{BB962C8B-B14F-4D97-AF65-F5344CB8AC3E}">
        <p14:creationId xmlns:p14="http://schemas.microsoft.com/office/powerpoint/2010/main" xmlns="" val="262466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954A53BD-82B1-4E24-A451-7A0A79AE7D86}"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179160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00D80E46-8908-411A-8E60-5FC3B1360A72}"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360870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EAB14321-BA21-4357-B528-455B85E7CB73}"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1964099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6858000"/>
          </a:xfrm>
          <a:prstGeom prst="rect">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defTabSz="457200" fontAlgn="auto">
              <a:spcBef>
                <a:spcPts val="0"/>
              </a:spcBef>
              <a:spcAft>
                <a:spcPts val="0"/>
              </a:spcAft>
              <a:defRPr/>
            </a:pPr>
            <a:endParaRPr lang="en-US" dirty="0">
              <a:solidFill>
                <a:srgbClr val="FFFFFF"/>
              </a:solidFill>
            </a:endParaRPr>
          </a:p>
        </p:txBody>
      </p:sp>
      <p:pic>
        <p:nvPicPr>
          <p:cNvPr id="5" name="Picture 7" descr="QUB logo.gif"/>
          <p:cNvPicPr>
            <a:picLocks noChangeAspect="1"/>
          </p:cNvPicPr>
          <p:nvPr userDrawn="1"/>
        </p:nvPicPr>
        <p:blipFill>
          <a:blip r:embed="rId2" cstate="email">
            <a:extLst>
              <a:ext uri="{28A0092B-C50C-407E-A947-70E740481C1C}">
                <a14:useLocalDpi xmlns:a14="http://schemas.microsoft.com/office/drawing/2010/main" xmlns="" val="0"/>
              </a:ext>
            </a:extLst>
          </a:blip>
          <a:srcRect/>
          <a:stretch>
            <a:fillRect/>
          </a:stretch>
        </p:blipFill>
        <p:spPr bwMode="auto">
          <a:xfrm>
            <a:off x="7431088" y="154490"/>
            <a:ext cx="1544161" cy="685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3" name="Rectangle 3"/>
          <p:cNvSpPr>
            <a:spLocks noGrp="1" noChangeArrowheads="1"/>
          </p:cNvSpPr>
          <p:nvPr>
            <p:ph type="ctrTitle"/>
          </p:nvPr>
        </p:nvSpPr>
        <p:spPr>
          <a:xfrm>
            <a:off x="507659" y="2660842"/>
            <a:ext cx="2574083" cy="1954551"/>
          </a:xfrm>
          <a:noFill/>
          <a:effectLst/>
        </p:spPr>
        <p:txBody>
          <a:bodyPr lIns="90000" tIns="90000" rIns="90000" bIns="90000">
            <a:spAutoFit/>
          </a:bodyPr>
          <a:lstStyle>
            <a:lvl1pPr>
              <a:lnSpc>
                <a:spcPct val="80000"/>
              </a:lnSpc>
              <a:defRPr sz="3600" b="1">
                <a:solidFill>
                  <a:schemeClr val="tx1"/>
                </a:solidFill>
              </a:defRPr>
            </a:lvl1pPr>
          </a:lstStyle>
          <a:p>
            <a:pPr lvl="0"/>
            <a:r>
              <a:rPr lang="en-US" noProof="0" smtClean="0"/>
              <a:t>Click to edit Master title style</a:t>
            </a:r>
            <a:endParaRPr lang="en-US" noProof="0" dirty="0" smtClean="0"/>
          </a:p>
        </p:txBody>
      </p:sp>
      <p:sp>
        <p:nvSpPr>
          <p:cNvPr id="5124" name="Rectangle 4"/>
          <p:cNvSpPr>
            <a:spLocks noGrp="1" noChangeArrowheads="1"/>
          </p:cNvSpPr>
          <p:nvPr>
            <p:ph type="subTitle" idx="1"/>
          </p:nvPr>
        </p:nvSpPr>
        <p:spPr>
          <a:xfrm>
            <a:off x="6468693" y="5257059"/>
            <a:ext cx="1896693" cy="493509"/>
          </a:xfrm>
          <a:noFill/>
        </p:spPr>
        <p:txBody>
          <a:bodyPr lIns="90000" tIns="43200" rIns="90000" bIns="43200">
            <a:spAutoFit/>
          </a:bodyPr>
          <a:lstStyle>
            <a:lvl1pPr marL="0" indent="0">
              <a:spcAft>
                <a:spcPct val="0"/>
              </a:spcAft>
              <a:buFontTx/>
              <a:buNone/>
              <a:defRPr sz="1100"/>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xmlns="" val="14362578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32327837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799" y="4406317"/>
            <a:ext cx="7771578" cy="1361861"/>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799" y="2906760"/>
            <a:ext cx="7771578" cy="149955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93820878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FA5C6"/>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931874" y="1612068"/>
            <a:ext cx="2329681" cy="4322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04919" y="1612068"/>
            <a:ext cx="2329681" cy="4322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356662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461683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2439FC0E-7967-4AE3-B609-F8D65A90FEAE}"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5446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57F99B3E-77CA-4050-8E5D-F4F86DD5B2EF}"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06535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A908AF70-F926-41EE-BE74-6F1E5AE0FA35}"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20605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8" name="Rectangle 3"/>
          <p:cNvSpPr>
            <a:spLocks noGrp="1" noChangeArrowheads="1"/>
          </p:cNvSpPr>
          <p:nvPr>
            <p:ph type="sldNum" sz="quarter" idx="11"/>
          </p:nvPr>
        </p:nvSpPr>
        <p:spPr>
          <a:ln/>
        </p:spPr>
        <p:txBody>
          <a:bodyPr/>
          <a:lstStyle>
            <a:lvl1pPr>
              <a:defRPr/>
            </a:lvl1pPr>
          </a:lstStyle>
          <a:p>
            <a:pPr>
              <a:defRPr/>
            </a:pPr>
            <a:fld id="{B57C25FE-E533-4BCD-BBD3-783293294CD7}" type="slidenum">
              <a:rPr lang="en-GB"/>
              <a:pPr>
                <a:defRPr/>
              </a:pPr>
              <a:t>‹#›</a:t>
            </a:fld>
            <a:endParaRPr lang="en-GB" dirty="0"/>
          </a:p>
        </p:txBody>
      </p:sp>
      <p:sp>
        <p:nvSpPr>
          <p:cNvPr id="9"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334921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4" name="Rectangle 3"/>
          <p:cNvSpPr>
            <a:spLocks noGrp="1" noChangeArrowheads="1"/>
          </p:cNvSpPr>
          <p:nvPr>
            <p:ph type="sldNum" sz="quarter" idx="11"/>
          </p:nvPr>
        </p:nvSpPr>
        <p:spPr>
          <a:ln/>
        </p:spPr>
        <p:txBody>
          <a:bodyPr/>
          <a:lstStyle>
            <a:lvl1pPr>
              <a:defRPr/>
            </a:lvl1pPr>
          </a:lstStyle>
          <a:p>
            <a:pPr>
              <a:defRPr/>
            </a:pPr>
            <a:fld id="{FFE4DE00-B5BF-4166-BCB4-2FBAD573C568}" type="slidenum">
              <a:rPr lang="en-GB"/>
              <a:pPr>
                <a:defRPr/>
              </a:pPr>
              <a:t>‹#›</a:t>
            </a:fld>
            <a:endParaRPr lang="en-GB" dirty="0"/>
          </a:p>
        </p:txBody>
      </p:sp>
      <p:sp>
        <p:nvSpPr>
          <p:cNvPr id="5"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85280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3" name="Rectangle 3"/>
          <p:cNvSpPr>
            <a:spLocks noGrp="1" noChangeArrowheads="1"/>
          </p:cNvSpPr>
          <p:nvPr>
            <p:ph type="sldNum" sz="quarter" idx="11"/>
          </p:nvPr>
        </p:nvSpPr>
        <p:spPr>
          <a:ln/>
        </p:spPr>
        <p:txBody>
          <a:bodyPr/>
          <a:lstStyle>
            <a:lvl1pPr>
              <a:defRPr/>
            </a:lvl1pPr>
          </a:lstStyle>
          <a:p>
            <a:pPr>
              <a:defRPr/>
            </a:pPr>
            <a:fld id="{ABCC4D9F-118F-4134-874D-BE7EA128C110}" type="slidenum">
              <a:rPr lang="en-GB"/>
              <a:pPr>
                <a:defRPr/>
              </a:pPr>
              <a:t>‹#›</a:t>
            </a:fld>
            <a:endParaRPr lang="en-GB" dirty="0"/>
          </a:p>
        </p:txBody>
      </p:sp>
      <p:sp>
        <p:nvSpPr>
          <p:cNvPr id="4"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90299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8FFD739C-26CC-4C3B-8C04-ED905F6D0A5B}"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14003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373745F6-0DCB-4FEC-AC0C-69AA40FA4C0E}"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xmlns="" val="205515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GB" dirty="0"/>
          </a:p>
        </p:txBody>
      </p:sp>
      <p:sp>
        <p:nvSpPr>
          <p:cNvPr id="166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6265F91-CE2D-4F10-9222-7A0D0EBC6E7F}" type="slidenum">
              <a:rPr lang="en-GB"/>
              <a:pPr>
                <a:defRPr/>
              </a:pPr>
              <a:t>‹#›</a:t>
            </a:fld>
            <a:endParaRPr lang="en-GB" dirty="0"/>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GB" sz="2400" dirty="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sz="2400" dirty="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6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5134" r:id="rId1"/>
    <p:sldLayoutId id="2147485123" r:id="rId2"/>
    <p:sldLayoutId id="2147485124" r:id="rId3"/>
    <p:sldLayoutId id="2147485125" r:id="rId4"/>
    <p:sldLayoutId id="2147485126" r:id="rId5"/>
    <p:sldLayoutId id="2147485127" r:id="rId6"/>
    <p:sldLayoutId id="2147485128" r:id="rId7"/>
    <p:sldLayoutId id="2147485129" r:id="rId8"/>
    <p:sldLayoutId id="2147485130" r:id="rId9"/>
    <p:sldLayoutId id="2147485131" r:id="rId10"/>
    <p:sldLayoutId id="2147485132" r:id="rId11"/>
    <p:sldLayoutId id="2147485133"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75361" cy="6858000"/>
          </a:xfrm>
          <a:prstGeom prst="rect">
            <a:avLst/>
          </a:prstGeom>
          <a:gradFill rotWithShape="1">
            <a:gsLst>
              <a:gs pos="0">
                <a:schemeClr val="bg1"/>
              </a:gs>
              <a:gs pos="100000">
                <a:srgbClr val="3FA5C6"/>
              </a:gs>
            </a:gsLst>
            <a:lin ang="5400000"/>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457200" fontAlgn="auto">
              <a:spcBef>
                <a:spcPts val="0"/>
              </a:spcBef>
              <a:spcAft>
                <a:spcPts val="0"/>
              </a:spcAft>
            </a:pPr>
            <a:endParaRPr lang="en-US" dirty="0">
              <a:solidFill>
                <a:srgbClr val="FFFFFF"/>
              </a:solidFill>
              <a:latin typeface="Arial"/>
            </a:endParaRPr>
          </a:p>
        </p:txBody>
      </p:sp>
      <p:sp>
        <p:nvSpPr>
          <p:cNvPr id="2" name="Rectangle 2"/>
          <p:cNvSpPr>
            <a:spLocks noGrp="1" noChangeArrowheads="1"/>
          </p:cNvSpPr>
          <p:nvPr>
            <p:ph type="title"/>
          </p:nvPr>
        </p:nvSpPr>
        <p:spPr bwMode="auto">
          <a:xfrm>
            <a:off x="501777" y="725430"/>
            <a:ext cx="7741711" cy="725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931872" y="1612067"/>
            <a:ext cx="4802728" cy="43223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1" name="Footer Placeholder 3"/>
          <p:cNvSpPr txBox="1">
            <a:spLocks noGrp="1"/>
          </p:cNvSpPr>
          <p:nvPr/>
        </p:nvSpPr>
        <p:spPr bwMode="auto">
          <a:xfrm>
            <a:off x="7467" y="6293777"/>
            <a:ext cx="9241070" cy="574299"/>
          </a:xfrm>
          <a:prstGeom prst="rect">
            <a:avLst/>
          </a:prstGeom>
          <a:solidFill>
            <a:srgbClr val="18607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576000" tIns="72000" bIns="72000"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457200" fontAlgn="auto">
              <a:spcBef>
                <a:spcPts val="0"/>
              </a:spcBef>
              <a:spcAft>
                <a:spcPts val="0"/>
              </a:spcAft>
              <a:defRPr/>
            </a:pPr>
            <a:r>
              <a:rPr lang="en-US" sz="1100" dirty="0" smtClean="0">
                <a:solidFill>
                  <a:srgbClr val="FFFFFF"/>
                </a:solidFill>
              </a:rPr>
              <a:t>Centre for Effective Education | SCHOOL OF Education</a:t>
            </a:r>
          </a:p>
        </p:txBody>
      </p:sp>
      <p:pic>
        <p:nvPicPr>
          <p:cNvPr id="1030" name="Picture 1"/>
          <p:cNvPicPr>
            <a:picLocks noChangeAspect="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a:off x="7404206" y="172962"/>
            <a:ext cx="1521760" cy="666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27120156"/>
      </p:ext>
    </p:extLst>
  </p:cSld>
  <p:clrMap bg1="dk2" tx1="lt1" bg2="dk1" tx2="lt2" accent1="accent1" accent2="accent2" accent3="accent3" accent4="accent4" accent5="accent5" accent6="accent6" hlink="hlink" folHlink="folHlink"/>
  <p:sldLayoutIdLst>
    <p:sldLayoutId id="2147485136" r:id="rId1"/>
    <p:sldLayoutId id="2147485137" r:id="rId2"/>
    <p:sldLayoutId id="2147485138" r:id="rId3"/>
    <p:sldLayoutId id="2147485139" r:id="rId4"/>
    <p:sldLayoutId id="2147485140" r:id="rId5"/>
  </p:sldLayoutIdLst>
  <p:timing>
    <p:tnLst>
      <p:par>
        <p:cTn id="1" dur="indefinite" restart="never" nodeType="tmRoot"/>
      </p:par>
    </p:tnLst>
  </p:timing>
  <p:hf sldNum="0" hdr="0"/>
  <p:txStyles>
    <p:titleStyle>
      <a:lvl1pPr algn="l" rtl="0" eaLnBrk="1" fontAlgn="base" hangingPunct="1">
        <a:spcBef>
          <a:spcPct val="0"/>
        </a:spcBef>
        <a:spcAft>
          <a:spcPct val="0"/>
        </a:spcAft>
        <a:defRPr sz="3600">
          <a:solidFill>
            <a:schemeClr val="accent1"/>
          </a:solidFill>
          <a:latin typeface="+mj-lt"/>
          <a:ea typeface="+mj-ea"/>
          <a:cs typeface="ＭＳ Ｐゴシック" charset="0"/>
        </a:defRPr>
      </a:lvl1pPr>
      <a:lvl2pPr algn="l" rtl="0" eaLnBrk="1" fontAlgn="base" hangingPunct="1">
        <a:spcBef>
          <a:spcPct val="0"/>
        </a:spcBef>
        <a:spcAft>
          <a:spcPct val="0"/>
        </a:spcAft>
        <a:defRPr sz="3600">
          <a:solidFill>
            <a:schemeClr val="accent1"/>
          </a:solidFill>
          <a:latin typeface="Arial" charset="0"/>
          <a:ea typeface="ＭＳ Ｐゴシック" charset="0"/>
          <a:cs typeface="ＭＳ Ｐゴシック" charset="0"/>
        </a:defRPr>
      </a:lvl2pPr>
      <a:lvl3pPr algn="l" rtl="0" eaLnBrk="1" fontAlgn="base" hangingPunct="1">
        <a:spcBef>
          <a:spcPct val="0"/>
        </a:spcBef>
        <a:spcAft>
          <a:spcPct val="0"/>
        </a:spcAft>
        <a:defRPr sz="3600">
          <a:solidFill>
            <a:schemeClr val="accent1"/>
          </a:solidFill>
          <a:latin typeface="Arial" charset="0"/>
          <a:ea typeface="ＭＳ Ｐゴシック" charset="0"/>
          <a:cs typeface="ＭＳ Ｐゴシック" charset="0"/>
        </a:defRPr>
      </a:lvl3pPr>
      <a:lvl4pPr algn="l" rtl="0" eaLnBrk="1" fontAlgn="base" hangingPunct="1">
        <a:spcBef>
          <a:spcPct val="0"/>
        </a:spcBef>
        <a:spcAft>
          <a:spcPct val="0"/>
        </a:spcAft>
        <a:defRPr sz="3600">
          <a:solidFill>
            <a:schemeClr val="accent1"/>
          </a:solidFill>
          <a:latin typeface="Arial" charset="0"/>
          <a:ea typeface="ＭＳ Ｐゴシック" charset="0"/>
          <a:cs typeface="ＭＳ Ｐゴシック" charset="0"/>
        </a:defRPr>
      </a:lvl4pPr>
      <a:lvl5pPr algn="l" rtl="0" eaLnBrk="1" fontAlgn="base" hangingPunct="1">
        <a:spcBef>
          <a:spcPct val="0"/>
        </a:spcBef>
        <a:spcAft>
          <a:spcPct val="0"/>
        </a:spcAft>
        <a:defRPr sz="3600">
          <a:solidFill>
            <a:schemeClr val="accent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accent1"/>
          </a:solidFill>
          <a:latin typeface="Arial" charset="0"/>
          <a:ea typeface="ＭＳ Ｐゴシック" charset="0"/>
        </a:defRPr>
      </a:lvl6pPr>
      <a:lvl7pPr marL="914400" algn="l" rtl="0" eaLnBrk="1" fontAlgn="base" hangingPunct="1">
        <a:spcBef>
          <a:spcPct val="0"/>
        </a:spcBef>
        <a:spcAft>
          <a:spcPct val="0"/>
        </a:spcAft>
        <a:defRPr sz="3600">
          <a:solidFill>
            <a:schemeClr val="accent1"/>
          </a:solidFill>
          <a:latin typeface="Arial" charset="0"/>
          <a:ea typeface="ＭＳ Ｐゴシック" charset="0"/>
        </a:defRPr>
      </a:lvl7pPr>
      <a:lvl8pPr marL="1371600" algn="l" rtl="0" eaLnBrk="1" fontAlgn="base" hangingPunct="1">
        <a:spcBef>
          <a:spcPct val="0"/>
        </a:spcBef>
        <a:spcAft>
          <a:spcPct val="0"/>
        </a:spcAft>
        <a:defRPr sz="3600">
          <a:solidFill>
            <a:schemeClr val="accent1"/>
          </a:solidFill>
          <a:latin typeface="Arial" charset="0"/>
          <a:ea typeface="ＭＳ Ｐゴシック" charset="0"/>
        </a:defRPr>
      </a:lvl8pPr>
      <a:lvl9pPr marL="1828800" algn="l" rtl="0" eaLnBrk="1" fontAlgn="base" hangingPunct="1">
        <a:spcBef>
          <a:spcPct val="0"/>
        </a:spcBef>
        <a:spcAft>
          <a:spcPct val="0"/>
        </a:spcAft>
        <a:defRPr sz="3600">
          <a:solidFill>
            <a:schemeClr val="accent1"/>
          </a:solidFill>
          <a:latin typeface="Arial" charset="0"/>
          <a:ea typeface="ＭＳ Ｐゴシック" charset="0"/>
        </a:defRPr>
      </a:lvl9pPr>
    </p:titleStyle>
    <p:bodyStyle>
      <a:lvl1pPr marL="342900" indent="-342900" algn="l" rtl="0" eaLnBrk="1" fontAlgn="base" hangingPunct="1">
        <a:lnSpc>
          <a:spcPct val="120000"/>
        </a:lnSpc>
        <a:spcBef>
          <a:spcPct val="0"/>
        </a:spcBef>
        <a:spcAft>
          <a:spcPct val="50000"/>
        </a:spcAft>
        <a:buChar char="•"/>
        <a:defRPr>
          <a:solidFill>
            <a:schemeClr val="tx1"/>
          </a:solidFill>
          <a:latin typeface="+mn-lt"/>
          <a:ea typeface="+mn-ea"/>
          <a:cs typeface="ＭＳ Ｐゴシック" charset="0"/>
        </a:defRPr>
      </a:lvl1pPr>
      <a:lvl2pPr marL="742950" indent="-285750" algn="l" rtl="0" eaLnBrk="1" fontAlgn="base" hangingPunct="1">
        <a:lnSpc>
          <a:spcPct val="120000"/>
        </a:lnSpc>
        <a:spcBef>
          <a:spcPct val="0"/>
        </a:spcBef>
        <a:spcAft>
          <a:spcPct val="50000"/>
        </a:spcAft>
        <a:buChar char="–"/>
        <a:defRPr sz="1400">
          <a:solidFill>
            <a:schemeClr val="tx1"/>
          </a:solidFill>
          <a:latin typeface="+mn-lt"/>
          <a:ea typeface="+mn-ea"/>
        </a:defRPr>
      </a:lvl2pPr>
      <a:lvl3pPr marL="1143000" indent="-228600" algn="l" rtl="0" eaLnBrk="1" fontAlgn="base" hangingPunct="1">
        <a:lnSpc>
          <a:spcPct val="120000"/>
        </a:lnSpc>
        <a:spcBef>
          <a:spcPct val="0"/>
        </a:spcBef>
        <a:spcAft>
          <a:spcPct val="50000"/>
        </a:spcAft>
        <a:buChar char="•"/>
        <a:defRPr sz="1400">
          <a:solidFill>
            <a:schemeClr val="tx1"/>
          </a:solidFill>
          <a:latin typeface="+mn-lt"/>
          <a:ea typeface="+mn-ea"/>
        </a:defRPr>
      </a:lvl3pPr>
      <a:lvl4pPr marL="1600200" indent="-228600" algn="l" rtl="0" eaLnBrk="1" fontAlgn="base" hangingPunct="1">
        <a:lnSpc>
          <a:spcPct val="120000"/>
        </a:lnSpc>
        <a:spcBef>
          <a:spcPct val="0"/>
        </a:spcBef>
        <a:spcAft>
          <a:spcPct val="50000"/>
        </a:spcAft>
        <a:buChar char="–"/>
        <a:defRPr sz="1400">
          <a:solidFill>
            <a:schemeClr val="tx1"/>
          </a:solidFill>
          <a:latin typeface="+mn-lt"/>
          <a:ea typeface="+mn-ea"/>
        </a:defRPr>
      </a:lvl4pPr>
      <a:lvl5pPr marL="2057400" indent="-228600" algn="l" rtl="0" eaLnBrk="1" fontAlgn="base" hangingPunct="1">
        <a:lnSpc>
          <a:spcPct val="120000"/>
        </a:lnSpc>
        <a:spcBef>
          <a:spcPct val="0"/>
        </a:spcBef>
        <a:spcAft>
          <a:spcPct val="50000"/>
        </a:spcAft>
        <a:buChar char="»"/>
        <a:defRPr sz="1400">
          <a:solidFill>
            <a:schemeClr val="tx1"/>
          </a:solidFill>
          <a:latin typeface="+mn-lt"/>
          <a:ea typeface="+mn-ea"/>
        </a:defRPr>
      </a:lvl5pPr>
      <a:lvl6pPr marL="2514600" indent="-228600" algn="l" rtl="0" eaLnBrk="1" fontAlgn="base" hangingPunct="1">
        <a:lnSpc>
          <a:spcPct val="120000"/>
        </a:lnSpc>
        <a:spcBef>
          <a:spcPct val="0"/>
        </a:spcBef>
        <a:spcAft>
          <a:spcPct val="50000"/>
        </a:spcAft>
        <a:buChar char="»"/>
        <a:defRPr sz="1400">
          <a:solidFill>
            <a:schemeClr val="tx1"/>
          </a:solidFill>
          <a:latin typeface="+mn-lt"/>
          <a:ea typeface="+mn-ea"/>
        </a:defRPr>
      </a:lvl6pPr>
      <a:lvl7pPr marL="2971800" indent="-228600" algn="l" rtl="0" eaLnBrk="1" fontAlgn="base" hangingPunct="1">
        <a:lnSpc>
          <a:spcPct val="120000"/>
        </a:lnSpc>
        <a:spcBef>
          <a:spcPct val="0"/>
        </a:spcBef>
        <a:spcAft>
          <a:spcPct val="50000"/>
        </a:spcAft>
        <a:buChar char="»"/>
        <a:defRPr sz="1400">
          <a:solidFill>
            <a:schemeClr val="tx1"/>
          </a:solidFill>
          <a:latin typeface="+mn-lt"/>
          <a:ea typeface="+mn-ea"/>
        </a:defRPr>
      </a:lvl7pPr>
      <a:lvl8pPr marL="3429000" indent="-228600" algn="l" rtl="0" eaLnBrk="1" fontAlgn="base" hangingPunct="1">
        <a:lnSpc>
          <a:spcPct val="120000"/>
        </a:lnSpc>
        <a:spcBef>
          <a:spcPct val="0"/>
        </a:spcBef>
        <a:spcAft>
          <a:spcPct val="50000"/>
        </a:spcAft>
        <a:buChar char="»"/>
        <a:defRPr sz="1400">
          <a:solidFill>
            <a:schemeClr val="tx1"/>
          </a:solidFill>
          <a:latin typeface="+mn-lt"/>
          <a:ea typeface="+mn-ea"/>
        </a:defRPr>
      </a:lvl8pPr>
      <a:lvl9pPr marL="3886200" indent="-228600" algn="l" rtl="0" eaLnBrk="1" fontAlgn="base" hangingPunct="1">
        <a:lnSpc>
          <a:spcPct val="120000"/>
        </a:lnSpc>
        <a:spcBef>
          <a:spcPct val="0"/>
        </a:spcBef>
        <a:spcAft>
          <a:spcPct val="5000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lifestartfoundation.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3692" y="188640"/>
            <a:ext cx="8746779" cy="647353"/>
          </a:xfrm>
        </p:spPr>
        <p:txBody>
          <a:bodyPr/>
          <a:lstStyle/>
          <a:p>
            <a:pPr algn="ctr" eaLnBrk="1" hangingPunct="1"/>
            <a:r>
              <a:rPr lang="en-GB" sz="1800" b="1" dirty="0" smtClean="0">
                <a:solidFill>
                  <a:schemeClr val="bg2"/>
                </a:solidFill>
              </a:rPr>
              <a:t/>
            </a:r>
            <a:br>
              <a:rPr lang="en-GB" sz="1800" b="1" dirty="0" smtClean="0">
                <a:solidFill>
                  <a:schemeClr val="bg2"/>
                </a:solidFill>
              </a:rPr>
            </a:br>
            <a:r>
              <a:rPr lang="en-GB" sz="1800" b="1" dirty="0" smtClean="0">
                <a:solidFill>
                  <a:schemeClr val="bg2"/>
                </a:solidFill>
              </a:rPr>
              <a:t> </a:t>
            </a:r>
            <a:r>
              <a:rPr lang="en-GB" sz="1800" b="1" i="1" dirty="0" smtClean="0">
                <a:solidFill>
                  <a:schemeClr val="bg2"/>
                </a:solidFill>
              </a:rPr>
              <a:t>PARENTING SUPPORT INITIATIVE NETWORKING EVENT</a:t>
            </a:r>
            <a:br>
              <a:rPr lang="en-GB" sz="1800" b="1" i="1" dirty="0" smtClean="0">
                <a:solidFill>
                  <a:schemeClr val="bg2"/>
                </a:solidFill>
              </a:rPr>
            </a:br>
            <a:r>
              <a:rPr lang="en-GB" sz="1800" b="1" i="1" dirty="0" smtClean="0">
                <a:solidFill>
                  <a:schemeClr val="bg2"/>
                </a:solidFill>
              </a:rPr>
              <a:t>WEDNESDAY 17</a:t>
            </a:r>
            <a:r>
              <a:rPr lang="en-GB" sz="1800" b="1" i="1" baseline="30000" dirty="0" smtClean="0">
                <a:solidFill>
                  <a:schemeClr val="bg2"/>
                </a:solidFill>
              </a:rPr>
              <a:t>TH</a:t>
            </a:r>
            <a:r>
              <a:rPr lang="en-GB" sz="1800" b="1" i="1" dirty="0" smtClean="0">
                <a:solidFill>
                  <a:schemeClr val="bg2"/>
                </a:solidFill>
              </a:rPr>
              <a:t> JUNE 2015</a:t>
            </a:r>
            <a:r>
              <a:rPr lang="en-GB" sz="1800" b="1" dirty="0">
                <a:solidFill>
                  <a:schemeClr val="bg2"/>
                </a:solidFill>
              </a:rPr>
              <a:t/>
            </a:r>
            <a:br>
              <a:rPr lang="en-GB" sz="1800" b="1" dirty="0">
                <a:solidFill>
                  <a:schemeClr val="bg2"/>
                </a:solidFill>
              </a:rPr>
            </a:br>
            <a:endParaRPr lang="en-GB" sz="1800" i="1" dirty="0" smtClean="0">
              <a:solidFill>
                <a:srgbClr val="000099"/>
              </a:solidFill>
            </a:endParaRPr>
          </a:p>
        </p:txBody>
      </p:sp>
      <p:sp>
        <p:nvSpPr>
          <p:cNvPr id="6147" name="Rectangle 3"/>
          <p:cNvSpPr>
            <a:spLocks noGrp="1" noChangeArrowheads="1"/>
          </p:cNvSpPr>
          <p:nvPr>
            <p:ph type="subTitle" idx="1"/>
          </p:nvPr>
        </p:nvSpPr>
        <p:spPr>
          <a:xfrm>
            <a:off x="28228" y="4581178"/>
            <a:ext cx="9115772" cy="2160190"/>
          </a:xfrm>
        </p:spPr>
        <p:txBody>
          <a:bodyPr/>
          <a:lstStyle/>
          <a:p>
            <a:pPr algn="ctr" eaLnBrk="1" hangingPunct="1">
              <a:lnSpc>
                <a:spcPct val="90000"/>
              </a:lnSpc>
              <a:defRPr/>
            </a:pPr>
            <a:endParaRPr lang="en-GB" sz="1600" b="1" dirty="0">
              <a:solidFill>
                <a:schemeClr val="bg2">
                  <a:lumMod val="40000"/>
                  <a:lumOff val="60000"/>
                </a:schemeClr>
              </a:solidFill>
              <a:cs typeface="Tunga" pitchFamily="2" charset="0"/>
            </a:endParaRPr>
          </a:p>
          <a:p>
            <a:pPr algn="ctr" eaLnBrk="1" hangingPunct="1">
              <a:lnSpc>
                <a:spcPct val="90000"/>
              </a:lnSpc>
              <a:defRPr/>
            </a:pPr>
            <a:r>
              <a:rPr lang="en-GB" sz="2400" b="1" dirty="0" smtClean="0">
                <a:solidFill>
                  <a:srgbClr val="000099"/>
                </a:solidFill>
              </a:rPr>
              <a:t>INTER-AGENCY WORKING &amp; COLLABORATION</a:t>
            </a:r>
            <a:r>
              <a:rPr lang="en-GB" sz="1800" b="1" dirty="0">
                <a:solidFill>
                  <a:schemeClr val="bg2"/>
                </a:solidFill>
              </a:rPr>
              <a:t/>
            </a:r>
            <a:br>
              <a:rPr lang="en-GB" sz="1800" b="1" dirty="0">
                <a:solidFill>
                  <a:schemeClr val="bg2"/>
                </a:solidFill>
              </a:rPr>
            </a:br>
            <a:endParaRPr lang="en-GB" sz="1800" b="1" dirty="0" smtClean="0">
              <a:solidFill>
                <a:schemeClr val="bg2"/>
              </a:solidFill>
            </a:endParaRPr>
          </a:p>
          <a:p>
            <a:pPr algn="ctr" eaLnBrk="1" hangingPunct="1">
              <a:lnSpc>
                <a:spcPct val="90000"/>
              </a:lnSpc>
              <a:defRPr/>
            </a:pPr>
            <a:r>
              <a:rPr lang="en-GB" sz="1800" b="1" dirty="0" smtClean="0">
                <a:solidFill>
                  <a:schemeClr val="bg2"/>
                </a:solidFill>
                <a:cs typeface="Tunga" pitchFamily="2" charset="0"/>
              </a:rPr>
              <a:t>Mary </a:t>
            </a:r>
            <a:r>
              <a:rPr lang="en-GB" sz="1800" b="1" dirty="0" smtClean="0">
                <a:solidFill>
                  <a:schemeClr val="bg2"/>
                </a:solidFill>
                <a:cs typeface="Tunga" pitchFamily="2" charset="0"/>
              </a:rPr>
              <a:t>Walker </a:t>
            </a:r>
            <a:r>
              <a:rPr lang="en-GB" sz="1800" b="1" dirty="0" smtClean="0">
                <a:solidFill>
                  <a:schemeClr val="bg2"/>
                </a:solidFill>
                <a:cs typeface="Tunga" pitchFamily="2" charset="0"/>
              </a:rPr>
              <a:t>Callaghan - </a:t>
            </a:r>
            <a:r>
              <a:rPr lang="en-GB" sz="1800" b="1" dirty="0" smtClean="0">
                <a:solidFill>
                  <a:schemeClr val="bg2"/>
                </a:solidFill>
                <a:cs typeface="Tunga" pitchFamily="2" charset="0"/>
              </a:rPr>
              <a:t>Lifestart Services Ltd </a:t>
            </a:r>
          </a:p>
          <a:p>
            <a:pPr algn="ctr" eaLnBrk="1" hangingPunct="1">
              <a:lnSpc>
                <a:spcPct val="90000"/>
              </a:lnSpc>
              <a:defRPr/>
            </a:pPr>
            <a:endParaRPr lang="en-GB" sz="1600" b="1" dirty="0" smtClean="0">
              <a:solidFill>
                <a:schemeClr val="bg2">
                  <a:lumMod val="60000"/>
                  <a:lumOff val="40000"/>
                </a:schemeClr>
              </a:solidFill>
              <a:cs typeface="Tunga" pitchFamily="2" charset="0"/>
            </a:endParaRPr>
          </a:p>
          <a:p>
            <a:pPr algn="ctr" eaLnBrk="1" hangingPunct="1">
              <a:lnSpc>
                <a:spcPct val="90000"/>
              </a:lnSpc>
              <a:defRPr/>
            </a:pPr>
            <a:endParaRPr lang="en-GB" sz="2400" dirty="0" smtClean="0"/>
          </a:p>
        </p:txBody>
      </p:sp>
      <p:pic>
        <p:nvPicPr>
          <p:cNvPr id="3076" name="Picture 5" descr="05500_Baby_Pi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80063" y="980727"/>
            <a:ext cx="3563937" cy="3600450"/>
          </a:xfrm>
          <a:prstGeom prst="rect">
            <a:avLst/>
          </a:prstGeom>
          <a:noFill/>
          <a:ln w="9525">
            <a:solidFill>
              <a:schemeClr val="bg2"/>
            </a:solidFill>
            <a:miter lim="800000"/>
            <a:headEnd/>
            <a:tailEnd/>
          </a:ln>
          <a:extLst>
            <a:ext uri="{909E8E84-426E-40DD-AFC4-6F175D3DCCD1}">
              <a14:hiddenFill xmlns:a14="http://schemas.microsoft.com/office/drawing/2010/main" xmlns="">
                <a:solidFill>
                  <a:srgbClr val="FFFFFF"/>
                </a:solidFill>
              </a14:hiddenFill>
            </a:ext>
          </a:extLst>
        </p:spPr>
      </p:pic>
      <p:pic>
        <p:nvPicPr>
          <p:cNvPr id="3077" name="Picture 5" descr="lifestart.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95738" y="980727"/>
            <a:ext cx="1584325"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 name="Picture 5" descr="GC Issue 2"/>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228" y="996875"/>
            <a:ext cx="1257300" cy="1800225"/>
          </a:xfrm>
          <a:prstGeom prst="rect">
            <a:avLst/>
          </a:prstGeom>
          <a:noFill/>
          <a:ln w="9525" algn="in">
            <a:solidFill>
              <a:srgbClr val="0066FF"/>
            </a:solidFill>
            <a:miter lim="800000"/>
            <a:headEnd/>
            <a:tailEnd/>
          </a:ln>
          <a:effectLst/>
        </p:spPr>
      </p:pic>
      <p:pic>
        <p:nvPicPr>
          <p:cNvPr id="7" name="Picture 6" descr="GC 2 002"/>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257299" y="980728"/>
            <a:ext cx="1318613" cy="1800225"/>
          </a:xfrm>
          <a:prstGeom prst="rect">
            <a:avLst/>
          </a:prstGeom>
          <a:noFill/>
          <a:ln w="12700" algn="in">
            <a:solidFill>
              <a:srgbClr val="0066FF"/>
            </a:solidFill>
            <a:miter lim="800000"/>
            <a:headEnd/>
            <a:tailEnd/>
          </a:ln>
          <a:effectLst/>
        </p:spPr>
      </p:pic>
      <p:pic>
        <p:nvPicPr>
          <p:cNvPr id="8" name="Picture 7" descr="O:\Documents\Council mtgs\AGM 2014\Month 35a_Month 35.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04141" y="980727"/>
            <a:ext cx="1410449" cy="1800225"/>
          </a:xfrm>
          <a:prstGeom prst="rect">
            <a:avLst/>
          </a:prstGeom>
          <a:noFill/>
          <a:ln>
            <a:solidFill>
              <a:schemeClr val="tx2"/>
            </a:solidFill>
          </a:ln>
        </p:spPr>
      </p:pic>
      <p:pic>
        <p:nvPicPr>
          <p:cNvPr id="9" name="Picture 8" descr="O:\Documents\Council mtgs\AGM 2014\Month 34_Month 34.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225476" y="2780952"/>
            <a:ext cx="1378665" cy="1800225"/>
          </a:xfrm>
          <a:prstGeom prst="rect">
            <a:avLst/>
          </a:prstGeom>
          <a:noFill/>
          <a:ln>
            <a:solidFill>
              <a:schemeClr val="accent1"/>
            </a:solidFill>
          </a:ln>
        </p:spPr>
      </p:pic>
      <p:pic>
        <p:nvPicPr>
          <p:cNvPr id="10" name="Picture 9" descr="O:\Documents\Council mtgs\AGM 2014\Month 51_Month 51.jp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604141" y="2745085"/>
            <a:ext cx="1410449" cy="1836093"/>
          </a:xfrm>
          <a:prstGeom prst="rect">
            <a:avLst/>
          </a:prstGeom>
          <a:noFill/>
          <a:ln w="9525">
            <a:solidFill>
              <a:srgbClr val="4F81BD"/>
            </a:solidFill>
            <a:miter lim="800000"/>
            <a:headEnd/>
            <a:tailEnd/>
          </a:ln>
        </p:spPr>
      </p:pic>
      <p:pic>
        <p:nvPicPr>
          <p:cNvPr id="11" name="Picture 10" descr="GC Issue 2"/>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0" y="2780953"/>
            <a:ext cx="1225476" cy="1800225"/>
          </a:xfrm>
          <a:prstGeom prst="rect">
            <a:avLst/>
          </a:prstGeom>
          <a:noFill/>
          <a:ln w="9525" algn="in">
            <a:solidFill>
              <a:srgbClr val="0066FF"/>
            </a:solidFill>
            <a:miter lim="800000"/>
            <a:headEnd/>
            <a:tailEnd/>
          </a:ln>
          <a:effectLst/>
        </p:spPr>
      </p:pic>
    </p:spTree>
    <p:extLst>
      <p:ext uri="{BB962C8B-B14F-4D97-AF65-F5344CB8AC3E}">
        <p14:creationId xmlns:p14="http://schemas.microsoft.com/office/powerpoint/2010/main" xmlns="" val="2926764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5"/>
          <p:cNvSpPr txBox="1">
            <a:spLocks noChangeArrowheads="1"/>
          </p:cNvSpPr>
          <p:nvPr/>
        </p:nvSpPr>
        <p:spPr bwMode="auto">
          <a:xfrm>
            <a:off x="1911565" y="3282829"/>
            <a:ext cx="3671888"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b="1" dirty="0" smtClean="0">
                <a:solidFill>
                  <a:schemeClr val="bg2"/>
                </a:solidFill>
              </a:rPr>
              <a:t>How to contact us</a:t>
            </a:r>
          </a:p>
          <a:p>
            <a:pPr eaLnBrk="1" hangingPunct="1"/>
            <a:endParaRPr lang="en-GB" sz="1200" b="1" dirty="0"/>
          </a:p>
        </p:txBody>
      </p:sp>
      <p:sp>
        <p:nvSpPr>
          <p:cNvPr id="33796" name="Text Box 7"/>
          <p:cNvSpPr txBox="1">
            <a:spLocks noChangeArrowheads="1"/>
          </p:cNvSpPr>
          <p:nvPr/>
        </p:nvSpPr>
        <p:spPr bwMode="auto">
          <a:xfrm>
            <a:off x="2771775" y="4868863"/>
            <a:ext cx="36004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GB" dirty="0"/>
          </a:p>
        </p:txBody>
      </p:sp>
      <p:sp>
        <p:nvSpPr>
          <p:cNvPr id="33797" name="Text Box 8"/>
          <p:cNvSpPr txBox="1">
            <a:spLocks noChangeArrowheads="1"/>
          </p:cNvSpPr>
          <p:nvPr/>
        </p:nvSpPr>
        <p:spPr bwMode="auto">
          <a:xfrm>
            <a:off x="3203575" y="4868863"/>
            <a:ext cx="288131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GB" dirty="0"/>
          </a:p>
        </p:txBody>
      </p:sp>
      <p:cxnSp>
        <p:nvCxnSpPr>
          <p:cNvPr id="33801" name="Straight Connector 11"/>
          <p:cNvCxnSpPr>
            <a:cxnSpLocks noChangeShapeType="1"/>
          </p:cNvCxnSpPr>
          <p:nvPr/>
        </p:nvCxnSpPr>
        <p:spPr bwMode="auto">
          <a:xfrm>
            <a:off x="250825" y="1125538"/>
            <a:ext cx="0" cy="5543550"/>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xmlns="">
                <a:noFill/>
              </a14:hiddenFill>
            </a:ext>
          </a:extLst>
        </p:spPr>
      </p:cxnSp>
      <p:pic>
        <p:nvPicPr>
          <p:cNvPr id="33804" name="Picture 17" descr="lifestart.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544" y="836712"/>
            <a:ext cx="1423805" cy="4032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805" name="Slide Number Placeholder 13"/>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A46266-C456-4862-8283-4326C1BAC956}" type="slidenum">
              <a:rPr lang="en-GB" smtClean="0">
                <a:latin typeface="Arial Black" pitchFamily="34" charset="0"/>
              </a:rPr>
              <a:pPr eaLnBrk="1" hangingPunct="1"/>
              <a:t>10</a:t>
            </a:fld>
            <a:endParaRPr lang="en-GB" dirty="0" smtClean="0">
              <a:latin typeface="Arial Black" pitchFamily="34" charset="0"/>
            </a:endParaRPr>
          </a:p>
        </p:txBody>
      </p:sp>
      <p:sp>
        <p:nvSpPr>
          <p:cNvPr id="2" name="TextBox 1"/>
          <p:cNvSpPr txBox="1"/>
          <p:nvPr/>
        </p:nvSpPr>
        <p:spPr>
          <a:xfrm>
            <a:off x="3131865" y="1484784"/>
            <a:ext cx="3240360" cy="461665"/>
          </a:xfrm>
          <a:prstGeom prst="rect">
            <a:avLst/>
          </a:prstGeom>
          <a:noFill/>
        </p:spPr>
        <p:txBody>
          <a:bodyPr wrap="square" rtlCol="0">
            <a:spAutoFit/>
          </a:bodyPr>
          <a:lstStyle/>
          <a:p>
            <a:pPr algn="ctr"/>
            <a:r>
              <a:rPr lang="en-GB" sz="2400" dirty="0" smtClean="0">
                <a:solidFill>
                  <a:schemeClr val="bg2"/>
                </a:solidFill>
              </a:rPr>
              <a:t>THANK YOU </a:t>
            </a:r>
            <a:endParaRPr lang="en-GB" sz="2400" dirty="0">
              <a:solidFill>
                <a:schemeClr val="bg2"/>
              </a:solidFill>
            </a:endParaRPr>
          </a:p>
        </p:txBody>
      </p:sp>
      <p:sp>
        <p:nvSpPr>
          <p:cNvPr id="9" name="Text Box 5"/>
          <p:cNvSpPr txBox="1">
            <a:spLocks noChangeArrowheads="1"/>
          </p:cNvSpPr>
          <p:nvPr/>
        </p:nvSpPr>
        <p:spPr bwMode="auto">
          <a:xfrm>
            <a:off x="2051720" y="3789040"/>
            <a:ext cx="3671888"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sz="1200" b="1" dirty="0"/>
          </a:p>
          <a:p>
            <a:pPr eaLnBrk="1" hangingPunct="1"/>
            <a:r>
              <a:rPr lang="en-GB" sz="1200" b="1" dirty="0" smtClean="0"/>
              <a:t>Lifestart Services Ltd</a:t>
            </a:r>
            <a:endParaRPr lang="en-GB" sz="1200" b="1" dirty="0"/>
          </a:p>
          <a:p>
            <a:pPr eaLnBrk="1" hangingPunct="1"/>
            <a:r>
              <a:rPr lang="en-GB" sz="1200" dirty="0" smtClean="0"/>
              <a:t>Main Street </a:t>
            </a:r>
          </a:p>
          <a:p>
            <a:pPr eaLnBrk="1" hangingPunct="1"/>
            <a:r>
              <a:rPr lang="en-GB" sz="1200" dirty="0" smtClean="0"/>
              <a:t>Newtowncunningham</a:t>
            </a:r>
          </a:p>
          <a:p>
            <a:pPr eaLnBrk="1" hangingPunct="1"/>
            <a:r>
              <a:rPr lang="en-GB" sz="1200" dirty="0" smtClean="0"/>
              <a:t>County Donegal </a:t>
            </a:r>
          </a:p>
          <a:p>
            <a:pPr eaLnBrk="1" hangingPunct="1"/>
            <a:r>
              <a:rPr lang="en-GB" sz="1200" dirty="0" smtClean="0"/>
              <a:t>Republic of Ireland </a:t>
            </a:r>
            <a:endParaRPr lang="en-GB" sz="1200" dirty="0"/>
          </a:p>
          <a:p>
            <a:pPr eaLnBrk="1" hangingPunct="1"/>
            <a:r>
              <a:rPr lang="en-GB" sz="1200" dirty="0"/>
              <a:t>Tel: </a:t>
            </a:r>
            <a:r>
              <a:rPr lang="en-GB" sz="1200" dirty="0" smtClean="0"/>
              <a:t>+353 749156644 </a:t>
            </a:r>
          </a:p>
          <a:p>
            <a:pPr eaLnBrk="1" hangingPunct="1"/>
            <a:r>
              <a:rPr lang="en-US" sz="1200" dirty="0" smtClean="0"/>
              <a:t>lifestartserviceltd@lifestartfoundation.org </a:t>
            </a:r>
            <a:endParaRPr lang="en-GB" sz="1200" dirty="0"/>
          </a:p>
          <a:p>
            <a:pPr eaLnBrk="1" hangingPunct="1"/>
            <a:r>
              <a:rPr lang="en-GB" sz="1200" dirty="0">
                <a:hlinkClick r:id="rId4"/>
              </a:rPr>
              <a:t>www.lifestartfoundation.org</a:t>
            </a:r>
            <a:endParaRPr lang="en-GB" sz="1200" dirty="0"/>
          </a:p>
          <a:p>
            <a:pPr eaLnBrk="1" hangingPunct="1"/>
            <a:endParaRPr lang="en-GB" sz="12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44"/>
          </a:xfrm>
        </p:spPr>
        <p:txBody>
          <a:bodyPr/>
          <a:lstStyle/>
          <a:p>
            <a:pPr algn="ctr"/>
            <a:r>
              <a:rPr lang="en-GB" sz="1600" b="1" dirty="0" smtClean="0">
                <a:solidFill>
                  <a:schemeClr val="bg2"/>
                </a:solidFill>
              </a:rPr>
              <a:t>References</a:t>
            </a:r>
            <a:endParaRPr lang="en-GB" sz="1600" dirty="0">
              <a:latin typeface="+mn-lt"/>
            </a:endParaRPr>
          </a:p>
        </p:txBody>
      </p:sp>
      <p:sp>
        <p:nvSpPr>
          <p:cNvPr id="3" name="Content Placeholder 2"/>
          <p:cNvSpPr>
            <a:spLocks noGrp="1"/>
          </p:cNvSpPr>
          <p:nvPr>
            <p:ph idx="1"/>
          </p:nvPr>
        </p:nvSpPr>
        <p:spPr>
          <a:xfrm>
            <a:off x="457200" y="1340768"/>
            <a:ext cx="8229600" cy="4526632"/>
          </a:xfrm>
        </p:spPr>
        <p:txBody>
          <a:bodyPr/>
          <a:lstStyle/>
          <a:p>
            <a:r>
              <a:rPr lang="en-IE" sz="1100" dirty="0" smtClean="0"/>
              <a:t>Bardach, E. (1998) Getting Agencies to Work Together: The Practice and Theory of Managerial Craftsmanship, Washington DC: Brookings Institution</a:t>
            </a:r>
            <a:r>
              <a:rPr lang="en-IE" sz="1100" dirty="0" smtClean="0"/>
              <a:t>.</a:t>
            </a:r>
          </a:p>
          <a:p>
            <a:endParaRPr lang="en-IE" sz="1100" dirty="0" smtClean="0"/>
          </a:p>
          <a:p>
            <a:r>
              <a:rPr lang="en-GB" sz="1100" dirty="0" smtClean="0"/>
              <a:t>Buckley, H. (2000) ‘Inter-agency Co-operation in Irish Child Protection Work’ </a:t>
            </a:r>
            <a:r>
              <a:rPr lang="en-GB" sz="1100" i="1" dirty="0" smtClean="0"/>
              <a:t>Journal of Child Centred</a:t>
            </a:r>
          </a:p>
          <a:p>
            <a:pPr>
              <a:buNone/>
            </a:pPr>
            <a:r>
              <a:rPr lang="en-GB" sz="1100" i="1" dirty="0" smtClean="0"/>
              <a:t>	Practice</a:t>
            </a:r>
            <a:r>
              <a:rPr lang="en-GB" sz="1100" i="1" dirty="0" smtClean="0"/>
              <a:t>, 6: 9-17</a:t>
            </a:r>
            <a:r>
              <a:rPr lang="en-GB" sz="1100" i="1" dirty="0" smtClean="0"/>
              <a:t>.</a:t>
            </a:r>
          </a:p>
          <a:p>
            <a:endParaRPr lang="en-IE" sz="1100" dirty="0" smtClean="0"/>
          </a:p>
          <a:p>
            <a:r>
              <a:rPr lang="en-IE" sz="1100" dirty="0" smtClean="0"/>
              <a:t>Children First, (2011). Children First: National Guidance for the Protection and Welfare of Children. Department of Children and Youth Affairs. Dublin: Government Publications</a:t>
            </a:r>
            <a:r>
              <a:rPr lang="en-IE" sz="1100" dirty="0" smtClean="0"/>
              <a:t>.</a:t>
            </a:r>
          </a:p>
          <a:p>
            <a:endParaRPr lang="en-IE" sz="1100" dirty="0" smtClean="0"/>
          </a:p>
          <a:p>
            <a:r>
              <a:rPr lang="en-IE" sz="1100" dirty="0" smtClean="0"/>
              <a:t>Frost, N at UNESCO Conference Galway 2015</a:t>
            </a:r>
          </a:p>
          <a:p>
            <a:endParaRPr lang="en-IE" sz="1100" dirty="0" smtClean="0"/>
          </a:p>
          <a:p>
            <a:r>
              <a:rPr lang="en-GB" sz="1100" dirty="0" smtClean="0"/>
              <a:t>Horwath, J. and</a:t>
            </a:r>
            <a:r>
              <a:rPr lang="en-GB" sz="1100" i="1" dirty="0" smtClean="0"/>
              <a:t> Morrison, T. (1999) </a:t>
            </a:r>
            <a:r>
              <a:rPr lang="en-GB" sz="1100" dirty="0" smtClean="0"/>
              <a:t>Collaboration, integration and change in children’s services: Critical issues and key ingredients. Child Abuse &amp; Neglect 31 (2007) </a:t>
            </a:r>
            <a:r>
              <a:rPr lang="en-GB" sz="1100" dirty="0" smtClean="0"/>
              <a:t>55–69</a:t>
            </a:r>
          </a:p>
          <a:p>
            <a:endParaRPr lang="en-GB" sz="1100" dirty="0" smtClean="0"/>
          </a:p>
          <a:p>
            <a:r>
              <a:rPr lang="en-IE" sz="1100" dirty="0" smtClean="0"/>
              <a:t>Lloyd, G., Stead, J., and Kendrick, A. (2001) Hanging on in there. A study of inter-agency work to prevent school exclusion in three local authorities. London: NCB. (P 3).</a:t>
            </a:r>
            <a:endParaRPr lang="en-GB" sz="1100" dirty="0" smtClean="0"/>
          </a:p>
          <a:p>
            <a:endParaRPr lang="en-GB" sz="1100" dirty="0" smtClean="0"/>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11</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pPr algn="ctr"/>
            <a:r>
              <a:rPr lang="en-GB" sz="2000" b="1" dirty="0" smtClean="0">
                <a:solidFill>
                  <a:schemeClr val="bg2"/>
                </a:solidFill>
              </a:rPr>
              <a:t>What is Inter-Agency Work?`</a:t>
            </a:r>
            <a:endParaRPr lang="en-GB" sz="2000" b="1" dirty="0">
              <a:solidFill>
                <a:schemeClr val="bg2"/>
              </a:solidFill>
            </a:endParaRPr>
          </a:p>
        </p:txBody>
      </p:sp>
      <p:sp>
        <p:nvSpPr>
          <p:cNvPr id="3" name="Content Placeholder 2"/>
          <p:cNvSpPr>
            <a:spLocks noGrp="1"/>
          </p:cNvSpPr>
          <p:nvPr>
            <p:ph idx="1"/>
          </p:nvPr>
        </p:nvSpPr>
        <p:spPr>
          <a:xfrm>
            <a:off x="457200" y="1196752"/>
            <a:ext cx="8229600" cy="5328592"/>
          </a:xfrm>
        </p:spPr>
        <p:txBody>
          <a:bodyPr/>
          <a:lstStyle/>
          <a:p>
            <a:pPr eaLnBrk="1" hangingPunct="1"/>
            <a:r>
              <a:rPr lang="en-GB" sz="1600" dirty="0" smtClean="0"/>
              <a:t>Often complex ad different agencies and professionals have varying views and definitions of what working together means</a:t>
            </a:r>
          </a:p>
          <a:p>
            <a:pPr eaLnBrk="1" hangingPunct="1">
              <a:buNone/>
            </a:pPr>
            <a:endParaRPr lang="en-GB" sz="1600" dirty="0"/>
          </a:p>
          <a:p>
            <a:pPr eaLnBrk="1" hangingPunct="1">
              <a:buNone/>
            </a:pPr>
            <a:endParaRPr lang="en-GB" sz="1600" dirty="0"/>
          </a:p>
          <a:p>
            <a:pPr eaLnBrk="1" hangingPunct="1"/>
            <a:r>
              <a:rPr lang="en-GB" sz="1600" i="1" dirty="0" smtClean="0"/>
              <a:t>Horwath and Morrison (1999) </a:t>
            </a:r>
            <a:r>
              <a:rPr lang="en-GB" sz="1600" dirty="0" smtClean="0"/>
              <a:t>suggest  that what one professional identifies as co-operation another might see as collusion</a:t>
            </a:r>
          </a:p>
          <a:p>
            <a:pPr eaLnBrk="1" hangingPunct="1">
              <a:buNone/>
            </a:pPr>
            <a:endParaRPr lang="en-GB" sz="1600" dirty="0"/>
          </a:p>
          <a:p>
            <a:pPr eaLnBrk="1" hangingPunct="1">
              <a:lnSpc>
                <a:spcPct val="80000"/>
              </a:lnSpc>
              <a:buNone/>
            </a:pPr>
            <a:endParaRPr lang="en-GB" sz="1600" dirty="0"/>
          </a:p>
          <a:p>
            <a:pPr algn="just" eaLnBrk="1" hangingPunct="1">
              <a:lnSpc>
                <a:spcPct val="80000"/>
              </a:lnSpc>
            </a:pPr>
            <a:r>
              <a:rPr lang="en-IE" sz="1600" dirty="0" smtClean="0"/>
              <a:t>No </a:t>
            </a:r>
            <a:r>
              <a:rPr lang="en-IE" sz="1600" dirty="0" smtClean="0"/>
              <a:t>common or widely agreed </a:t>
            </a:r>
            <a:r>
              <a:rPr lang="en-IE" sz="1600" dirty="0" smtClean="0"/>
              <a:t>definition - a </a:t>
            </a:r>
            <a:r>
              <a:rPr lang="en-IE" sz="1600" b="1" dirty="0" smtClean="0"/>
              <a:t>‘terminological quagmire</a:t>
            </a:r>
            <a:r>
              <a:rPr lang="en-IE" sz="1600" b="1" dirty="0" smtClean="0"/>
              <a:t>’ </a:t>
            </a:r>
            <a:r>
              <a:rPr lang="en-IE" sz="1600" dirty="0" smtClean="0"/>
              <a:t>(</a:t>
            </a:r>
            <a:r>
              <a:rPr lang="en-IE" sz="1600" i="1" dirty="0" smtClean="0"/>
              <a:t>Lloyd</a:t>
            </a:r>
            <a:r>
              <a:rPr lang="en-IE" sz="1600" i="1" dirty="0" smtClean="0"/>
              <a:t>, Stead, and </a:t>
            </a:r>
            <a:r>
              <a:rPr lang="en-IE" sz="1600" i="1" dirty="0" smtClean="0"/>
              <a:t>Kendrick, 2001)</a:t>
            </a:r>
          </a:p>
          <a:p>
            <a:pPr algn="just" eaLnBrk="1" hangingPunct="1">
              <a:lnSpc>
                <a:spcPct val="80000"/>
              </a:lnSpc>
              <a:buNone/>
            </a:pPr>
            <a:endParaRPr lang="en-IE" sz="1600" i="1" dirty="0" smtClean="0"/>
          </a:p>
          <a:p>
            <a:pPr algn="just" eaLnBrk="1" hangingPunct="1">
              <a:lnSpc>
                <a:spcPct val="80000"/>
              </a:lnSpc>
            </a:pPr>
            <a:endParaRPr lang="en-IE" sz="1600" i="1" dirty="0" smtClean="0"/>
          </a:p>
          <a:p>
            <a:pPr algn="just" eaLnBrk="1" hangingPunct="1">
              <a:lnSpc>
                <a:spcPct val="80000"/>
              </a:lnSpc>
            </a:pPr>
            <a:r>
              <a:rPr lang="en-IE" sz="1600" i="1" dirty="0" smtClean="0"/>
              <a:t>Buckley (2000) </a:t>
            </a:r>
            <a:r>
              <a:rPr lang="en-IE" sz="1600" dirty="0" smtClean="0"/>
              <a:t>inter- agency and inter-professional work usually based on 3 c’s co-ordination, co-operation and collaboaration</a:t>
            </a:r>
          </a:p>
          <a:p>
            <a:pPr algn="just" eaLnBrk="1" hangingPunct="1">
              <a:lnSpc>
                <a:spcPct val="80000"/>
              </a:lnSpc>
            </a:pPr>
            <a:endParaRPr lang="en-IE" sz="1600" i="1" dirty="0" smtClean="0"/>
          </a:p>
          <a:p>
            <a:pPr algn="just" eaLnBrk="1" hangingPunct="1">
              <a:lnSpc>
                <a:spcPct val="80000"/>
              </a:lnSpc>
            </a:pPr>
            <a:endParaRPr lang="en-GB" sz="1600" i="1" dirty="0"/>
          </a:p>
          <a:p>
            <a:r>
              <a:rPr lang="en-IE" sz="1600" i="1" dirty="0" smtClean="0"/>
              <a:t>Bardach (1998) </a:t>
            </a:r>
            <a:r>
              <a:rPr lang="en-IE" sz="1600" dirty="0" smtClean="0"/>
              <a:t>provides a very useful definition:</a:t>
            </a:r>
            <a:endParaRPr lang="en-GB" sz="1600" dirty="0" smtClean="0"/>
          </a:p>
          <a:p>
            <a:pPr>
              <a:buNone/>
            </a:pPr>
            <a:r>
              <a:rPr lang="en-IE" sz="1600" dirty="0" smtClean="0"/>
              <a:t> </a:t>
            </a:r>
            <a:endParaRPr lang="en-GB" sz="1600" dirty="0" smtClean="0"/>
          </a:p>
          <a:p>
            <a:pPr algn="ctr">
              <a:buNone/>
            </a:pPr>
            <a:r>
              <a:rPr lang="en-IE" sz="1600" i="1" dirty="0" smtClean="0"/>
              <a:t>“Any joint action by two or more agencies that is intended to increase public value by their working together rather than separately” (Bardach, 1998)</a:t>
            </a:r>
            <a:endParaRPr lang="en-GB" sz="1600" dirty="0" smtClean="0"/>
          </a:p>
          <a:p>
            <a:pPr marL="0" indent="0">
              <a:buNone/>
            </a:pPr>
            <a:endParaRPr lang="en-GB" i="1" dirty="0"/>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2</a:t>
            </a:fld>
            <a:endParaRPr lang="en-GB" dirty="0"/>
          </a:p>
        </p:txBody>
      </p:sp>
    </p:spTree>
    <p:extLst>
      <p:ext uri="{BB962C8B-B14F-4D97-AF65-F5344CB8AC3E}">
        <p14:creationId xmlns:p14="http://schemas.microsoft.com/office/powerpoint/2010/main" xmlns="" val="274020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lstStyle/>
          <a:p>
            <a:pPr algn="ctr"/>
            <a:r>
              <a:rPr lang="en-GB" sz="2000" b="1" dirty="0" smtClean="0">
                <a:solidFill>
                  <a:schemeClr val="bg2"/>
                </a:solidFill>
              </a:rPr>
              <a:t>Why is Inter-Agency Work Important</a:t>
            </a:r>
            <a:endParaRPr lang="en-GB" sz="2000" b="1" dirty="0">
              <a:solidFill>
                <a:schemeClr val="bg2"/>
              </a:solidFill>
            </a:endParaRPr>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3</a:t>
            </a:fld>
            <a:endParaRPr lang="en-GB" dirty="0"/>
          </a:p>
        </p:txBody>
      </p:sp>
      <p:sp>
        <p:nvSpPr>
          <p:cNvPr id="7" name="Rectangle 6"/>
          <p:cNvSpPr/>
          <p:nvPr/>
        </p:nvSpPr>
        <p:spPr bwMode="auto">
          <a:xfrm>
            <a:off x="1043608" y="1644700"/>
            <a:ext cx="2448272" cy="369332"/>
          </a:xfrm>
          <a:prstGeom prst="rect">
            <a:avLst/>
          </a:prstGeom>
          <a:solidFill>
            <a:schemeClr val="accent3"/>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10" name="Content Placeholder 9" descr="Collaboration.png"/>
          <p:cNvPicPr>
            <a:picLocks noGrp="1" noChangeAspect="1"/>
          </p:cNvPicPr>
          <p:nvPr>
            <p:ph idx="1"/>
          </p:nvPr>
        </p:nvPicPr>
        <p:blipFill>
          <a:blip r:embed="rId3" cstate="print"/>
          <a:stretch>
            <a:fillRect/>
          </a:stretch>
        </p:blipFill>
        <p:spPr>
          <a:xfrm>
            <a:off x="6804248" y="2060848"/>
            <a:ext cx="2143125" cy="2133600"/>
          </a:xfrm>
        </p:spPr>
      </p:pic>
      <p:sp>
        <p:nvSpPr>
          <p:cNvPr id="13" name="TextBox 12"/>
          <p:cNvSpPr txBox="1"/>
          <p:nvPr/>
        </p:nvSpPr>
        <p:spPr>
          <a:xfrm>
            <a:off x="539552" y="1484784"/>
            <a:ext cx="6120680" cy="4031873"/>
          </a:xfrm>
          <a:prstGeom prst="rect">
            <a:avLst/>
          </a:prstGeom>
          <a:noFill/>
        </p:spPr>
        <p:txBody>
          <a:bodyPr wrap="square" rtlCol="0">
            <a:spAutoFit/>
          </a:bodyPr>
          <a:lstStyle/>
          <a:p>
            <a:pPr>
              <a:lnSpc>
                <a:spcPct val="150000"/>
              </a:lnSpc>
            </a:pPr>
            <a:endParaRPr lang="en-GB" sz="2000" dirty="0" smtClean="0">
              <a:latin typeface="Arial" pitchFamily="34" charset="0"/>
              <a:cs typeface="Arial" pitchFamily="34" charset="0"/>
            </a:endParaRPr>
          </a:p>
          <a:p>
            <a:pPr>
              <a:lnSpc>
                <a:spcPct val="150000"/>
              </a:lnSpc>
            </a:pPr>
            <a:r>
              <a:rPr lang="en-GB" sz="2000" dirty="0" smtClean="0">
                <a:latin typeface="Arial" pitchFamily="34" charset="0"/>
                <a:cs typeface="Arial" pitchFamily="34" charset="0"/>
              </a:rPr>
              <a:t>No one professional has all the skills, knowledge or resources necessary to comprehensively meet all the requirements of an individual case. It is essential, therefore, that all professionals and organisations involved with a child and his or her parents/carers deliver a coordinated response’</a:t>
            </a:r>
          </a:p>
          <a:p>
            <a:pPr>
              <a:lnSpc>
                <a:spcPct val="150000"/>
              </a:lnSpc>
            </a:pPr>
            <a:endParaRPr lang="en-GB" sz="2000" dirty="0" smtClean="0">
              <a:latin typeface="Arial" pitchFamily="34" charset="0"/>
              <a:cs typeface="Arial" pitchFamily="34" charset="0"/>
            </a:endParaRPr>
          </a:p>
          <a:p>
            <a:pPr algn="r"/>
            <a:r>
              <a:rPr lang="en-GB" sz="1600" i="1" dirty="0" smtClean="0">
                <a:latin typeface="Arial" pitchFamily="34" charset="0"/>
                <a:cs typeface="Arial" pitchFamily="34" charset="0"/>
              </a:rPr>
              <a:t>Children First, 2011:18</a:t>
            </a:r>
            <a:endParaRPr lang="en-GB" sz="1600" i="1" dirty="0">
              <a:latin typeface="Arial" pitchFamily="34" charset="0"/>
              <a:cs typeface="Arial" pitchFamily="34" charset="0"/>
            </a:endParaRPr>
          </a:p>
        </p:txBody>
      </p:sp>
    </p:spTree>
    <p:extLst>
      <p:ext uri="{BB962C8B-B14F-4D97-AF65-F5344CB8AC3E}">
        <p14:creationId xmlns:p14="http://schemas.microsoft.com/office/powerpoint/2010/main" xmlns="" val="264314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457200"/>
            <a:ext cx="8229600" cy="450850"/>
          </a:xfrm>
        </p:spPr>
        <p:txBody>
          <a:bodyPr/>
          <a:lstStyle/>
          <a:p>
            <a:pPr algn="ctr"/>
            <a:r>
              <a:rPr lang="en-GB" sz="2000" b="1" dirty="0" smtClean="0">
                <a:solidFill>
                  <a:srgbClr val="000099"/>
                </a:solidFill>
              </a:rPr>
              <a:t>Benefits of Inter-Agency Work</a:t>
            </a:r>
            <a:endParaRPr lang="en-GB" sz="2000" b="1" dirty="0" smtClean="0">
              <a:solidFill>
                <a:srgbClr val="000099"/>
              </a:solidFill>
            </a:endParaRPr>
          </a:p>
        </p:txBody>
      </p:sp>
      <p:sp>
        <p:nvSpPr>
          <p:cNvPr id="10243" name="Rectangle 3"/>
          <p:cNvSpPr>
            <a:spLocks noGrp="1" noChangeArrowheads="1"/>
          </p:cNvSpPr>
          <p:nvPr>
            <p:ph idx="1"/>
          </p:nvPr>
        </p:nvSpPr>
        <p:spPr>
          <a:xfrm>
            <a:off x="250825" y="1196975"/>
            <a:ext cx="8642350" cy="5400675"/>
          </a:xfrm>
        </p:spPr>
        <p:txBody>
          <a:bodyPr/>
          <a:lstStyle/>
          <a:p>
            <a:pPr>
              <a:lnSpc>
                <a:spcPct val="150000"/>
              </a:lnSpc>
              <a:spcBef>
                <a:spcPts val="0"/>
              </a:spcBef>
            </a:pPr>
            <a:r>
              <a:rPr lang="en-GB" sz="1600" dirty="0" smtClean="0"/>
              <a:t>Ensures provision of a comprehensive response to all concerns about children</a:t>
            </a:r>
            <a:endParaRPr lang="en-GB" sz="1600" dirty="0" smtClean="0"/>
          </a:p>
          <a:p>
            <a:pPr>
              <a:lnSpc>
                <a:spcPct val="150000"/>
              </a:lnSpc>
              <a:spcBef>
                <a:spcPts val="0"/>
              </a:spcBef>
            </a:pPr>
            <a:r>
              <a:rPr lang="en-GB" sz="1600" dirty="0" smtClean="0"/>
              <a:t>Avoids gaps in service</a:t>
            </a:r>
            <a:endParaRPr lang="en-GB" sz="1600" dirty="0" smtClean="0"/>
          </a:p>
          <a:p>
            <a:pPr>
              <a:lnSpc>
                <a:spcPct val="150000"/>
              </a:lnSpc>
              <a:spcBef>
                <a:spcPts val="0"/>
              </a:spcBef>
            </a:pPr>
            <a:r>
              <a:rPr lang="en-GB" sz="1600" dirty="0" smtClean="0"/>
              <a:t>Early </a:t>
            </a:r>
            <a:r>
              <a:rPr lang="en-GB" sz="1600" dirty="0" smtClean="0"/>
              <a:t>identification of any issues and intervention </a:t>
            </a:r>
            <a:r>
              <a:rPr lang="en-GB" sz="1600" dirty="0" smtClean="0"/>
              <a:t>and prevention</a:t>
            </a:r>
            <a:endParaRPr lang="en-GB" sz="1600" dirty="0" smtClean="0"/>
          </a:p>
          <a:p>
            <a:pPr>
              <a:lnSpc>
                <a:spcPct val="150000"/>
              </a:lnSpc>
              <a:spcBef>
                <a:spcPts val="0"/>
              </a:spcBef>
            </a:pPr>
            <a:r>
              <a:rPr lang="en-GB" sz="1600" dirty="0" smtClean="0"/>
              <a:t>Easier </a:t>
            </a:r>
            <a:r>
              <a:rPr lang="en-GB" sz="1600" dirty="0" smtClean="0"/>
              <a:t>or quicker access to services or expertise </a:t>
            </a:r>
          </a:p>
          <a:p>
            <a:pPr>
              <a:lnSpc>
                <a:spcPct val="150000"/>
              </a:lnSpc>
              <a:spcBef>
                <a:spcPts val="0"/>
              </a:spcBef>
            </a:pPr>
            <a:r>
              <a:rPr lang="en-GB" sz="1600" dirty="0" smtClean="0"/>
              <a:t>Better support for parents</a:t>
            </a:r>
            <a:endParaRPr lang="en-GB" sz="1600" dirty="0" smtClean="0"/>
          </a:p>
          <a:p>
            <a:pPr>
              <a:lnSpc>
                <a:spcPct val="150000"/>
              </a:lnSpc>
              <a:spcBef>
                <a:spcPts val="0"/>
              </a:spcBef>
            </a:pPr>
            <a:r>
              <a:rPr lang="en-GB" sz="1600" dirty="0" smtClean="0"/>
              <a:t>Children</a:t>
            </a:r>
            <a:r>
              <a:rPr lang="en-GB" sz="1600" dirty="0" smtClean="0"/>
              <a:t>, young people and family’s needs addressed more appropriately </a:t>
            </a:r>
          </a:p>
          <a:p>
            <a:pPr>
              <a:lnSpc>
                <a:spcPct val="150000"/>
              </a:lnSpc>
              <a:spcBef>
                <a:spcPts val="0"/>
              </a:spcBef>
            </a:pPr>
            <a:r>
              <a:rPr lang="en-GB" sz="1600" dirty="0" smtClean="0"/>
              <a:t>Better quality services </a:t>
            </a:r>
          </a:p>
          <a:p>
            <a:pPr>
              <a:lnSpc>
                <a:spcPct val="150000"/>
              </a:lnSpc>
              <a:spcBef>
                <a:spcPts val="0"/>
              </a:spcBef>
            </a:pPr>
            <a:r>
              <a:rPr lang="en-GB" sz="1600" dirty="0" smtClean="0"/>
              <a:t>Reduced </a:t>
            </a:r>
            <a:r>
              <a:rPr lang="en-GB" sz="1600" dirty="0" smtClean="0"/>
              <a:t>need for longer-term or more specialist services. </a:t>
            </a:r>
            <a:endParaRPr lang="en-GB" sz="1600" dirty="0" smtClean="0"/>
          </a:p>
          <a:p>
            <a:pPr>
              <a:lnSpc>
                <a:spcPct val="150000"/>
              </a:lnSpc>
              <a:spcBef>
                <a:spcPts val="0"/>
              </a:spcBef>
            </a:pPr>
            <a:r>
              <a:rPr lang="en-GB" sz="1600" dirty="0" smtClean="0"/>
              <a:t>A clear </a:t>
            </a:r>
            <a:r>
              <a:rPr lang="en-GB" sz="1600" dirty="0" smtClean="0"/>
              <a:t>understanding of the respective roles and responsibilities of partners and</a:t>
            </a:r>
          </a:p>
          <a:p>
            <a:pPr>
              <a:lnSpc>
                <a:spcPct val="150000"/>
              </a:lnSpc>
              <a:spcBef>
                <a:spcPts val="0"/>
              </a:spcBef>
              <a:buNone/>
            </a:pPr>
            <a:r>
              <a:rPr lang="en-GB" sz="1600" dirty="0" smtClean="0"/>
              <a:t>	agencies</a:t>
            </a:r>
          </a:p>
          <a:p>
            <a:pPr>
              <a:lnSpc>
                <a:spcPct val="150000"/>
              </a:lnSpc>
              <a:spcBef>
                <a:spcPts val="0"/>
              </a:spcBef>
            </a:pPr>
            <a:r>
              <a:rPr lang="en-GB" sz="1600" dirty="0" smtClean="0"/>
              <a:t>A </a:t>
            </a:r>
            <a:r>
              <a:rPr lang="en-GB" sz="1600" dirty="0" smtClean="0"/>
              <a:t>common understanding of the professional language used across different</a:t>
            </a:r>
          </a:p>
          <a:p>
            <a:pPr>
              <a:lnSpc>
                <a:spcPct val="150000"/>
              </a:lnSpc>
              <a:spcBef>
                <a:spcPts val="0"/>
              </a:spcBef>
              <a:buNone/>
            </a:pPr>
            <a:r>
              <a:rPr lang="en-GB" sz="1600" dirty="0" smtClean="0"/>
              <a:t>	multi-professional disciplines</a:t>
            </a:r>
          </a:p>
          <a:p>
            <a:pPr>
              <a:lnSpc>
                <a:spcPct val="150000"/>
              </a:lnSpc>
              <a:spcBef>
                <a:spcPts val="0"/>
              </a:spcBef>
            </a:pPr>
            <a:r>
              <a:rPr lang="en-GB" sz="1600" dirty="0" smtClean="0"/>
              <a:t>Improved </a:t>
            </a:r>
            <a:r>
              <a:rPr lang="en-GB" sz="1600" dirty="0" smtClean="0"/>
              <a:t>achievement in education and better engagement in education </a:t>
            </a:r>
            <a:endParaRPr lang="en-GB" sz="1600" dirty="0" smtClean="0"/>
          </a:p>
          <a:p>
            <a:pPr>
              <a:lnSpc>
                <a:spcPct val="150000"/>
              </a:lnSpc>
              <a:spcBef>
                <a:spcPts val="0"/>
              </a:spcBef>
            </a:pPr>
            <a:r>
              <a:rPr lang="en-GB" sz="1600" dirty="0" smtClean="0"/>
              <a:t>Better outcomes for children and families</a:t>
            </a:r>
          </a:p>
          <a:p>
            <a:pPr>
              <a:lnSpc>
                <a:spcPct val="150000"/>
              </a:lnSpc>
              <a:spcBef>
                <a:spcPts val="0"/>
              </a:spcBef>
            </a:pPr>
            <a:endParaRPr lang="en-GB" sz="1600" dirty="0" smtClean="0"/>
          </a:p>
          <a:p>
            <a:pPr>
              <a:lnSpc>
                <a:spcPct val="150000"/>
              </a:lnSpc>
              <a:spcBef>
                <a:spcPts val="0"/>
              </a:spcBef>
              <a:buNone/>
            </a:pPr>
            <a:endParaRPr lang="en-GB" sz="1600" dirty="0" smtClean="0"/>
          </a:p>
          <a:p>
            <a:pPr>
              <a:lnSpc>
                <a:spcPct val="80000"/>
              </a:lnSpc>
              <a:buFont typeface="Wingdings" pitchFamily="2" charset="2"/>
              <a:buNone/>
            </a:pPr>
            <a:endParaRPr lang="en-GB" sz="1600" dirty="0" smtClean="0"/>
          </a:p>
          <a:p>
            <a:pPr>
              <a:lnSpc>
                <a:spcPct val="80000"/>
              </a:lnSpc>
              <a:buFont typeface="Wingdings" pitchFamily="2" charset="2"/>
              <a:buNone/>
            </a:pPr>
            <a:endParaRPr lang="en-GB" sz="1600" dirty="0" smtClean="0"/>
          </a:p>
          <a:p>
            <a:pPr>
              <a:lnSpc>
                <a:spcPct val="80000"/>
              </a:lnSpc>
              <a:buFont typeface="Wingdings" pitchFamily="2" charset="2"/>
              <a:buNone/>
            </a:pPr>
            <a:endParaRPr lang="en-GB" sz="1600" dirty="0" smtClean="0"/>
          </a:p>
          <a:p>
            <a:pPr>
              <a:lnSpc>
                <a:spcPct val="80000"/>
              </a:lnSpc>
              <a:buFont typeface="Wingdings" pitchFamily="2" charset="2"/>
              <a:buNone/>
            </a:pPr>
            <a:r>
              <a:rPr lang="en-GB" sz="1600" dirty="0" smtClean="0"/>
              <a:t> </a:t>
            </a:r>
          </a:p>
          <a:p>
            <a:pPr>
              <a:lnSpc>
                <a:spcPct val="80000"/>
              </a:lnSpc>
            </a:pPr>
            <a:endParaRPr lang="en-GB" sz="1600" dirty="0" smtClean="0"/>
          </a:p>
          <a:p>
            <a:pPr>
              <a:lnSpc>
                <a:spcPct val="80000"/>
              </a:lnSpc>
            </a:pPr>
            <a:endParaRPr lang="en-GB" sz="1600" dirty="0" smtClean="0"/>
          </a:p>
          <a:p>
            <a:pPr>
              <a:lnSpc>
                <a:spcPct val="80000"/>
              </a:lnSpc>
              <a:buFont typeface="Wingdings" pitchFamily="2" charset="2"/>
              <a:buNone/>
            </a:pPr>
            <a:endParaRPr lang="en-GB" sz="1600" dirty="0" smtClean="0"/>
          </a:p>
          <a:p>
            <a:pPr>
              <a:lnSpc>
                <a:spcPct val="80000"/>
              </a:lnSpc>
              <a:buFont typeface="Wingdings" pitchFamily="2" charset="2"/>
              <a:buNone/>
            </a:pPr>
            <a:endParaRPr lang="en-GB" sz="1600" u="sng" dirty="0" smtClean="0"/>
          </a:p>
          <a:p>
            <a:pPr>
              <a:lnSpc>
                <a:spcPct val="80000"/>
              </a:lnSpc>
              <a:buFont typeface="Wingdings" pitchFamily="2" charset="2"/>
              <a:buNone/>
            </a:pPr>
            <a:endParaRPr lang="en-GB" sz="1600" dirty="0" smtClean="0"/>
          </a:p>
          <a:p>
            <a:pPr>
              <a:lnSpc>
                <a:spcPct val="80000"/>
              </a:lnSpc>
            </a:pPr>
            <a:endParaRPr lang="en-GB" sz="1600" u="sng" dirty="0" smtClean="0"/>
          </a:p>
          <a:p>
            <a:pPr>
              <a:lnSpc>
                <a:spcPct val="80000"/>
              </a:lnSpc>
            </a:pPr>
            <a:endParaRPr lang="en-GB" sz="1600" u="sng" dirty="0" smtClean="0"/>
          </a:p>
          <a:p>
            <a:pPr>
              <a:lnSpc>
                <a:spcPct val="80000"/>
              </a:lnSpc>
              <a:buFont typeface="Wingdings" pitchFamily="2" charset="2"/>
              <a:buNone/>
            </a:pPr>
            <a:endParaRPr lang="en-GB" sz="1000" dirty="0" smtClean="0"/>
          </a:p>
        </p:txBody>
      </p:sp>
      <p:sp>
        <p:nvSpPr>
          <p:cNvPr id="922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38769E-EBA6-412B-ABAF-1B760CCC2403}" type="slidenum">
              <a:rPr lang="en-GB" smtClean="0">
                <a:latin typeface="Arial Black" pitchFamily="34" charset="0"/>
              </a:rPr>
              <a:pPr eaLnBrk="1" hangingPunct="1"/>
              <a:t>4</a:t>
            </a:fld>
            <a:endParaRPr lang="en-GB" dirty="0" smtClean="0">
              <a:latin typeface="Arial Black"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lstStyle/>
          <a:p>
            <a:pPr algn="ctr"/>
            <a:r>
              <a:rPr lang="en-GB" sz="2000" b="1" dirty="0" smtClean="0">
                <a:solidFill>
                  <a:srgbClr val="000099"/>
                </a:solidFill>
              </a:rPr>
              <a:t>PSI Collaborative Project Donegal (Phase 1)</a:t>
            </a:r>
            <a:endParaRPr lang="en-GB" sz="2000" dirty="0"/>
          </a:p>
        </p:txBody>
      </p:sp>
      <p:sp>
        <p:nvSpPr>
          <p:cNvPr id="3" name="Content Placeholder 2"/>
          <p:cNvSpPr>
            <a:spLocks noGrp="1"/>
          </p:cNvSpPr>
          <p:nvPr>
            <p:ph idx="1"/>
          </p:nvPr>
        </p:nvSpPr>
        <p:spPr>
          <a:xfrm>
            <a:off x="457200" y="1412776"/>
            <a:ext cx="8229600" cy="4454624"/>
          </a:xfrm>
        </p:spPr>
        <p:txBody>
          <a:bodyPr/>
          <a:lstStyle/>
          <a:p>
            <a:r>
              <a:rPr lang="en-IE" sz="1600" b="1" i="1" dirty="0" smtClean="0"/>
              <a:t>The Lifestart Spirals Programme </a:t>
            </a:r>
            <a:r>
              <a:rPr lang="en-IE" sz="1600" dirty="0" smtClean="0"/>
              <a:t>- innovative</a:t>
            </a:r>
            <a:r>
              <a:rPr lang="en-IE" sz="1600" dirty="0" smtClean="0"/>
              <a:t>, strengths-based, group parenting programme designed around the specific needs and lifestyle context of first-time/young or vulnerable parents.  </a:t>
            </a:r>
            <a:r>
              <a:rPr lang="en-IE" sz="1200" b="1" i="1" dirty="0" smtClean="0"/>
              <a:t>The programme is constructed around the principles and themes of Aistear, the Early Childhood Curriculum Framework.  </a:t>
            </a:r>
            <a:endParaRPr lang="en-IE" sz="1200" b="1" i="1" dirty="0" smtClean="0"/>
          </a:p>
          <a:p>
            <a:endParaRPr lang="en-GB" sz="1200" b="1" i="1" dirty="0" smtClean="0"/>
          </a:p>
          <a:p>
            <a:endParaRPr lang="en-GB" sz="1200" b="1" i="1" dirty="0" smtClean="0"/>
          </a:p>
          <a:p>
            <a:r>
              <a:rPr lang="en-IE" sz="1600" dirty="0" smtClean="0"/>
              <a:t>The</a:t>
            </a:r>
            <a:r>
              <a:rPr lang="en-IE" sz="1600" b="1" dirty="0" smtClean="0"/>
              <a:t> </a:t>
            </a:r>
            <a:r>
              <a:rPr lang="en-IE" sz="1600" dirty="0" smtClean="0"/>
              <a:t>aim </a:t>
            </a:r>
            <a:r>
              <a:rPr lang="en-IE" sz="1600" dirty="0" smtClean="0"/>
              <a:t>of the </a:t>
            </a:r>
            <a:r>
              <a:rPr lang="en-IE" sz="1600" b="1" i="1" dirty="0" smtClean="0"/>
              <a:t>Lifestart Spirals Programme </a:t>
            </a:r>
            <a:r>
              <a:rPr lang="en-IE" sz="1600" dirty="0" smtClean="0"/>
              <a:t>is to empower and support parents by providing them with key information, skills and confidence that will help them to nurture their children as they grow and learn</a:t>
            </a:r>
            <a:r>
              <a:rPr lang="en-IE" sz="1600" dirty="0" smtClean="0"/>
              <a:t>.</a:t>
            </a:r>
          </a:p>
          <a:p>
            <a:endParaRPr lang="en-GB" sz="1600" dirty="0" smtClean="0"/>
          </a:p>
          <a:p>
            <a:endParaRPr lang="en-GB" sz="1600" dirty="0" smtClean="0"/>
          </a:p>
          <a:p>
            <a:r>
              <a:rPr lang="en-GB" sz="1600" dirty="0" smtClean="0"/>
              <a:t>Collaboration between Lifestart, Donegal Children</a:t>
            </a:r>
            <a:r>
              <a:rPr lang="en-GB" sz="1600" dirty="0" smtClean="0"/>
              <a:t> </a:t>
            </a:r>
            <a:r>
              <a:rPr lang="en-GB" sz="1600" dirty="0" smtClean="0"/>
              <a:t>and Young People’s </a:t>
            </a:r>
            <a:r>
              <a:rPr lang="en-GB" sz="1600" dirty="0" smtClean="0"/>
              <a:t>Services Committee, </a:t>
            </a:r>
            <a:r>
              <a:rPr lang="en-GB" sz="1600" dirty="0" smtClean="0"/>
              <a:t>TUSLA,  IFAN</a:t>
            </a:r>
          </a:p>
          <a:p>
            <a:endParaRPr lang="en-GB" sz="1600" dirty="0" smtClean="0"/>
          </a:p>
          <a:p>
            <a:endParaRPr lang="en-GB" sz="1600" dirty="0" smtClean="0"/>
          </a:p>
          <a:p>
            <a:r>
              <a:rPr lang="en-GB" sz="1600" dirty="0" smtClean="0"/>
              <a:t>Train The Trainer throughout County Donegal</a:t>
            </a:r>
            <a:endParaRPr lang="en-GB" sz="1600" dirty="0"/>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457200"/>
            <a:ext cx="8229600" cy="595313"/>
          </a:xfrm>
        </p:spPr>
        <p:txBody>
          <a:bodyPr/>
          <a:lstStyle/>
          <a:p>
            <a:pPr algn="ctr"/>
            <a:r>
              <a:rPr lang="en-GB" sz="2000" b="1" dirty="0" smtClean="0">
                <a:solidFill>
                  <a:srgbClr val="000099"/>
                </a:solidFill>
              </a:rPr>
              <a:t>PSI Collaborative Project </a:t>
            </a:r>
            <a:r>
              <a:rPr lang="en-GB" sz="2000" b="1" dirty="0" smtClean="0">
                <a:solidFill>
                  <a:srgbClr val="000099"/>
                </a:solidFill>
              </a:rPr>
              <a:t>Donegal (Phase 1)</a:t>
            </a:r>
            <a:endParaRPr lang="en-GB" sz="2000" b="1" dirty="0" smtClean="0">
              <a:solidFill>
                <a:schemeClr val="bg2"/>
              </a:solidFill>
            </a:endParaRPr>
          </a:p>
        </p:txBody>
      </p:sp>
      <p:sp>
        <p:nvSpPr>
          <p:cNvPr id="15363" name="Content Placeholder 2"/>
          <p:cNvSpPr>
            <a:spLocks noGrp="1"/>
          </p:cNvSpPr>
          <p:nvPr>
            <p:ph idx="1"/>
          </p:nvPr>
        </p:nvSpPr>
        <p:spPr>
          <a:xfrm>
            <a:off x="457200" y="1196975"/>
            <a:ext cx="8229600" cy="4968875"/>
          </a:xfrm>
        </p:spPr>
        <p:txBody>
          <a:bodyPr/>
          <a:lstStyle/>
          <a:p>
            <a:pPr>
              <a:defRPr/>
            </a:pPr>
            <a:r>
              <a:rPr lang="en-GB" sz="1600" dirty="0" smtClean="0"/>
              <a:t>72 Participants completed Lifestart Spirals Train the Trainer from</a:t>
            </a:r>
          </a:p>
          <a:p>
            <a:pPr lvl="2">
              <a:buFont typeface="Arial" pitchFamily="34" charset="0"/>
              <a:buChar char="−"/>
              <a:defRPr/>
            </a:pPr>
            <a:r>
              <a:rPr lang="en-GB" sz="1600" dirty="0" smtClean="0"/>
              <a:t>Public </a:t>
            </a:r>
            <a:r>
              <a:rPr lang="en-GB" sz="1600" dirty="0" smtClean="0"/>
              <a:t>Health Nursing</a:t>
            </a:r>
          </a:p>
          <a:p>
            <a:pPr lvl="2">
              <a:buFont typeface="Arial" pitchFamily="34" charset="0"/>
              <a:buChar char="−"/>
              <a:defRPr/>
            </a:pPr>
            <a:r>
              <a:rPr lang="en-GB" sz="1600" dirty="0" smtClean="0"/>
              <a:t>Social Work and Social Care</a:t>
            </a:r>
          </a:p>
          <a:p>
            <a:pPr lvl="2">
              <a:buFont typeface="Arial" pitchFamily="34" charset="0"/>
              <a:buChar char="−"/>
              <a:defRPr/>
            </a:pPr>
            <a:r>
              <a:rPr lang="en-GB" sz="1600" dirty="0" smtClean="0"/>
              <a:t>Strengthening Families</a:t>
            </a:r>
          </a:p>
          <a:p>
            <a:pPr lvl="2">
              <a:buFont typeface="Arial" pitchFamily="34" charset="0"/>
              <a:buChar char="−"/>
              <a:defRPr/>
            </a:pPr>
            <a:r>
              <a:rPr lang="en-GB" sz="1600" dirty="0" smtClean="0"/>
              <a:t>Donegal Domestic Violence Service</a:t>
            </a:r>
          </a:p>
          <a:p>
            <a:pPr lvl="2">
              <a:buFont typeface="Arial" pitchFamily="34" charset="0"/>
              <a:buChar char="−"/>
              <a:defRPr/>
            </a:pPr>
            <a:r>
              <a:rPr lang="en-GB" sz="1600" dirty="0" smtClean="0"/>
              <a:t>Early Intervention Team</a:t>
            </a:r>
          </a:p>
          <a:p>
            <a:pPr lvl="2">
              <a:buFont typeface="Arial" pitchFamily="34" charset="0"/>
              <a:buChar char="−"/>
              <a:defRPr/>
            </a:pPr>
            <a:r>
              <a:rPr lang="en-GB" sz="1600" dirty="0" smtClean="0"/>
              <a:t>Early Childcare Educators</a:t>
            </a:r>
          </a:p>
          <a:p>
            <a:pPr lvl="2">
              <a:buFont typeface="Arial" pitchFamily="34" charset="0"/>
              <a:buChar char="−"/>
              <a:defRPr/>
            </a:pPr>
            <a:r>
              <a:rPr lang="en-GB" sz="1600" dirty="0" smtClean="0"/>
              <a:t>Springboard Family Support Programme</a:t>
            </a:r>
          </a:p>
          <a:p>
            <a:pPr lvl="2">
              <a:buFont typeface="Arial" pitchFamily="34" charset="0"/>
              <a:buChar char="−"/>
              <a:defRPr/>
            </a:pPr>
            <a:r>
              <a:rPr lang="en-GB" sz="1600" dirty="0" smtClean="0"/>
              <a:t>Teen Parent Support Programme</a:t>
            </a:r>
          </a:p>
          <a:p>
            <a:pPr lvl="2">
              <a:buFont typeface="Arial" pitchFamily="34" charset="0"/>
              <a:buChar char="−"/>
              <a:defRPr/>
            </a:pPr>
            <a:r>
              <a:rPr lang="en-GB" sz="1600" dirty="0" smtClean="0"/>
              <a:t>Family Resource Centres</a:t>
            </a:r>
          </a:p>
          <a:p>
            <a:pPr lvl="2">
              <a:buFont typeface="Arial" pitchFamily="34" charset="0"/>
              <a:buChar char="−"/>
              <a:defRPr/>
            </a:pPr>
            <a:r>
              <a:rPr lang="en-GB" sz="1600" dirty="0" smtClean="0"/>
              <a:t>Students from the degree programmes in Early Years Education and Social Care at LYIT</a:t>
            </a:r>
          </a:p>
          <a:p>
            <a:pPr>
              <a:defRPr/>
            </a:pPr>
            <a:endParaRPr lang="en-GB" sz="1600" dirty="0" smtClean="0"/>
          </a:p>
          <a:p>
            <a:pPr>
              <a:defRPr/>
            </a:pPr>
            <a:r>
              <a:rPr lang="en-GB" sz="1600" dirty="0" smtClean="0"/>
              <a:t>Individual Work with Families/Groups Settings</a:t>
            </a:r>
          </a:p>
          <a:p>
            <a:pPr>
              <a:defRPr/>
            </a:pPr>
            <a:endParaRPr lang="en-GB" sz="1600" dirty="0" smtClean="0"/>
          </a:p>
          <a:p>
            <a:pPr>
              <a:defRPr/>
            </a:pPr>
            <a:r>
              <a:rPr lang="en-GB" sz="1600" dirty="0" smtClean="0"/>
              <a:t>Aligned to PHN’s and consistency of information</a:t>
            </a:r>
          </a:p>
          <a:p>
            <a:pPr lvl="2">
              <a:buNone/>
              <a:defRPr/>
            </a:pPr>
            <a:endParaRPr lang="en-GB" sz="1600" dirty="0" smtClean="0"/>
          </a:p>
          <a:p>
            <a:pPr lvl="2">
              <a:buFont typeface="Arial" pitchFamily="34" charset="0"/>
              <a:buChar char="−"/>
              <a:defRPr/>
            </a:pPr>
            <a:endParaRPr lang="en-GB" sz="1600" dirty="0" smtClean="0"/>
          </a:p>
          <a:p>
            <a:pPr marL="457200" lvl="1" indent="0">
              <a:buFont typeface="Wingdings" pitchFamily="2" charset="2"/>
              <a:buNone/>
              <a:defRPr/>
            </a:pPr>
            <a:endParaRPr lang="en-GB" sz="1600" dirty="0" smtClean="0"/>
          </a:p>
          <a:p>
            <a:pPr lvl="1">
              <a:buFont typeface="Wingdings" pitchFamily="2" charset="2"/>
              <a:buNone/>
              <a:defRPr/>
            </a:pPr>
            <a:endParaRPr lang="en-GB" sz="1400" dirty="0" smtClean="0"/>
          </a:p>
        </p:txBody>
      </p:sp>
      <p:sp>
        <p:nvSpPr>
          <p:cNvPr id="22532" name="Slide Number Placeholder 3"/>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AD7E3E-AE1B-443B-9600-3883A09D0515}" type="slidenum">
              <a:rPr lang="en-GB" smtClean="0">
                <a:latin typeface="Arial Black" pitchFamily="34" charset="0"/>
              </a:rPr>
              <a:pPr eaLnBrk="1" hangingPunct="1"/>
              <a:t>6</a:t>
            </a:fld>
            <a:endParaRPr lang="en-GB" dirty="0" smtClean="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pPr algn="ctr"/>
            <a:r>
              <a:rPr lang="en-GB" sz="2000" b="1" dirty="0" smtClean="0">
                <a:solidFill>
                  <a:srgbClr val="000099"/>
                </a:solidFill>
              </a:rPr>
              <a:t>PSI Collaborative Project Donegal (Phase </a:t>
            </a:r>
            <a:r>
              <a:rPr lang="en-GB" sz="2000" b="1" dirty="0" smtClean="0">
                <a:solidFill>
                  <a:srgbClr val="000099"/>
                </a:solidFill>
              </a:rPr>
              <a:t>2)</a:t>
            </a:r>
            <a:endParaRPr lang="en-GB" sz="2000" b="1" dirty="0">
              <a:solidFill>
                <a:schemeClr val="bg2"/>
              </a:solidFill>
            </a:endParaRPr>
          </a:p>
        </p:txBody>
      </p:sp>
      <p:sp>
        <p:nvSpPr>
          <p:cNvPr id="3" name="Content Placeholder 2"/>
          <p:cNvSpPr>
            <a:spLocks noGrp="1"/>
          </p:cNvSpPr>
          <p:nvPr>
            <p:ph idx="1"/>
          </p:nvPr>
        </p:nvSpPr>
        <p:spPr>
          <a:xfrm>
            <a:off x="457200" y="908720"/>
            <a:ext cx="8229600" cy="5472608"/>
          </a:xfrm>
        </p:spPr>
        <p:txBody>
          <a:bodyPr/>
          <a:lstStyle/>
          <a:p>
            <a:r>
              <a:rPr lang="en-GB" sz="1600" dirty="0" smtClean="0"/>
              <a:t>Thematic Sessional Interventions</a:t>
            </a:r>
          </a:p>
          <a:p>
            <a:endParaRPr lang="en-GB" sz="1600" dirty="0" smtClean="0"/>
          </a:p>
          <a:p>
            <a:r>
              <a:rPr lang="en-GB" sz="1600" dirty="0" smtClean="0"/>
              <a:t>Topics</a:t>
            </a:r>
          </a:p>
          <a:p>
            <a:pPr lvl="2">
              <a:buFont typeface="Arial" pitchFamily="34" charset="0"/>
              <a:buChar char="−"/>
            </a:pPr>
            <a:r>
              <a:rPr lang="en-GB" sz="1600" dirty="0" smtClean="0"/>
              <a:t>Preparing for Birth</a:t>
            </a:r>
          </a:p>
          <a:p>
            <a:pPr lvl="2">
              <a:buFont typeface="Arial" pitchFamily="34" charset="0"/>
              <a:buChar char="−"/>
            </a:pPr>
            <a:r>
              <a:rPr lang="en-GB" sz="1600" dirty="0" smtClean="0"/>
              <a:t>Positive Mental health &amp; Wellbeing </a:t>
            </a:r>
          </a:p>
          <a:p>
            <a:pPr lvl="2">
              <a:buFont typeface="Arial" pitchFamily="34" charset="0"/>
              <a:buChar char="−"/>
            </a:pPr>
            <a:r>
              <a:rPr lang="en-GB" sz="1600" dirty="0" smtClean="0"/>
              <a:t>Routines &amp; Sleep</a:t>
            </a:r>
          </a:p>
          <a:p>
            <a:pPr lvl="2">
              <a:buFont typeface="Arial" pitchFamily="34" charset="0"/>
              <a:buChar char="−"/>
            </a:pPr>
            <a:r>
              <a:rPr lang="en-GB" sz="1600" dirty="0" smtClean="0"/>
              <a:t>Nutrition</a:t>
            </a:r>
          </a:p>
          <a:p>
            <a:pPr lvl="2">
              <a:buFont typeface="Arial" pitchFamily="34" charset="0"/>
              <a:buChar char="−"/>
            </a:pPr>
            <a:r>
              <a:rPr lang="en-GB" sz="1600" dirty="0" smtClean="0"/>
              <a:t>Positive Behaviour</a:t>
            </a:r>
          </a:p>
          <a:p>
            <a:pPr lvl="2">
              <a:buFont typeface="Arial" pitchFamily="34" charset="0"/>
              <a:buChar char="−"/>
            </a:pPr>
            <a:r>
              <a:rPr lang="en-GB" sz="1600" dirty="0" smtClean="0"/>
              <a:t>Speech, Language and Communication (Nursery Rhyme Book)</a:t>
            </a:r>
          </a:p>
          <a:p>
            <a:pPr lvl="2">
              <a:buFont typeface="Arial" pitchFamily="34" charset="0"/>
              <a:buChar char="−"/>
            </a:pPr>
            <a:r>
              <a:rPr lang="en-GB" sz="1600" dirty="0" smtClean="0"/>
              <a:t>Toilet Learning</a:t>
            </a:r>
          </a:p>
          <a:p>
            <a:pPr lvl="2">
              <a:buFont typeface="Arial" pitchFamily="34" charset="0"/>
              <a:buChar char="−"/>
            </a:pPr>
            <a:r>
              <a:rPr lang="en-GB" sz="1600" dirty="0" smtClean="0"/>
              <a:t>Play</a:t>
            </a:r>
          </a:p>
          <a:p>
            <a:pPr lvl="2">
              <a:buFont typeface="Arial" pitchFamily="34" charset="0"/>
              <a:buChar char="−"/>
            </a:pPr>
            <a:r>
              <a:rPr lang="en-GB" sz="1600" dirty="0" smtClean="0"/>
              <a:t>Child Safety</a:t>
            </a:r>
            <a:endParaRPr lang="en-GB" sz="1600" dirty="0" smtClean="0"/>
          </a:p>
          <a:p>
            <a:pPr lvl="2">
              <a:buFont typeface="Arial" pitchFamily="34" charset="0"/>
              <a:buChar char="−"/>
            </a:pPr>
            <a:endParaRPr lang="en-GB" sz="1600" dirty="0" smtClean="0"/>
          </a:p>
          <a:p>
            <a:r>
              <a:rPr lang="en-GB" sz="1600" dirty="0" smtClean="0"/>
              <a:t>Train the Trainer</a:t>
            </a:r>
          </a:p>
          <a:p>
            <a:endParaRPr lang="en-GB" sz="1600" dirty="0" smtClean="0"/>
          </a:p>
          <a:p>
            <a:endParaRPr lang="en-GB" sz="1600" dirty="0" smtClean="0"/>
          </a:p>
          <a:p>
            <a:r>
              <a:rPr lang="en-GB" sz="1600" dirty="0" smtClean="0"/>
              <a:t>Booklets for parents</a:t>
            </a:r>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7</a:t>
            </a:fld>
            <a:endParaRPr lang="en-GB" dirty="0"/>
          </a:p>
        </p:txBody>
      </p:sp>
      <p:pic>
        <p:nvPicPr>
          <p:cNvPr id="5" name="Picture 4" descr="tummy time.jpg"/>
          <p:cNvPicPr>
            <a:picLocks noChangeAspect="1"/>
          </p:cNvPicPr>
          <p:nvPr/>
        </p:nvPicPr>
        <p:blipFill>
          <a:blip r:embed="rId3" cstate="print"/>
          <a:stretch>
            <a:fillRect/>
          </a:stretch>
        </p:blipFill>
        <p:spPr>
          <a:xfrm>
            <a:off x="5940152" y="4077072"/>
            <a:ext cx="982503" cy="1390620"/>
          </a:xfrm>
          <a:prstGeom prst="rect">
            <a:avLst/>
          </a:prstGeom>
        </p:spPr>
      </p:pic>
      <p:pic>
        <p:nvPicPr>
          <p:cNvPr id="6" name="Picture 5" descr="baby Walkers.jpg"/>
          <p:cNvPicPr>
            <a:picLocks noChangeAspect="1"/>
          </p:cNvPicPr>
          <p:nvPr/>
        </p:nvPicPr>
        <p:blipFill>
          <a:blip r:embed="rId4" cstate="print"/>
          <a:stretch>
            <a:fillRect/>
          </a:stretch>
        </p:blipFill>
        <p:spPr>
          <a:xfrm rot="1343744">
            <a:off x="6804248" y="4005064"/>
            <a:ext cx="910495" cy="1288701"/>
          </a:xfrm>
          <a:prstGeom prst="rect">
            <a:avLst/>
          </a:prstGeom>
        </p:spPr>
      </p:pic>
      <p:pic>
        <p:nvPicPr>
          <p:cNvPr id="7" name="Picture 6" descr="baby massage.jpg"/>
          <p:cNvPicPr>
            <a:picLocks noChangeAspect="1"/>
          </p:cNvPicPr>
          <p:nvPr/>
        </p:nvPicPr>
        <p:blipFill>
          <a:blip r:embed="rId5" cstate="print"/>
          <a:stretch>
            <a:fillRect/>
          </a:stretch>
        </p:blipFill>
        <p:spPr>
          <a:xfrm rot="2399222">
            <a:off x="7374706" y="4528587"/>
            <a:ext cx="1049032" cy="1484784"/>
          </a:xfrm>
          <a:prstGeom prst="rect">
            <a:avLst/>
          </a:prstGeom>
        </p:spPr>
      </p:pic>
    </p:spTree>
    <p:extLst>
      <p:ext uri="{BB962C8B-B14F-4D97-AF65-F5344CB8AC3E}">
        <p14:creationId xmlns:p14="http://schemas.microsoft.com/office/powerpoint/2010/main" xmlns="" val="317845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457200"/>
            <a:ext cx="8229600" cy="595313"/>
          </a:xfrm>
        </p:spPr>
        <p:txBody>
          <a:bodyPr/>
          <a:lstStyle/>
          <a:p>
            <a:pPr algn="ctr"/>
            <a:r>
              <a:rPr lang="en-GB" sz="1800" b="1" dirty="0" smtClean="0">
                <a:solidFill>
                  <a:schemeClr val="bg2"/>
                </a:solidFill>
              </a:rPr>
              <a:t>Issues in integrated practice </a:t>
            </a:r>
          </a:p>
        </p:txBody>
      </p:sp>
      <p:sp>
        <p:nvSpPr>
          <p:cNvPr id="23555"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2101DF6-433F-489C-9DC6-B782B107C0CE}" type="slidenum">
              <a:rPr lang="en-GB"/>
              <a:pPr/>
              <a:t>8</a:t>
            </a:fld>
            <a:endParaRPr lang="en-GB" dirty="0"/>
          </a:p>
        </p:txBody>
      </p:sp>
      <p:sp>
        <p:nvSpPr>
          <p:cNvPr id="7" name="Oval 6"/>
          <p:cNvSpPr/>
          <p:nvPr/>
        </p:nvSpPr>
        <p:spPr bwMode="auto">
          <a:xfrm>
            <a:off x="3707904" y="2132856"/>
            <a:ext cx="720080" cy="720080"/>
          </a:xfrm>
          <a:prstGeom prst="ellipse">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8" name="Oval 7"/>
          <p:cNvSpPr/>
          <p:nvPr/>
        </p:nvSpPr>
        <p:spPr bwMode="auto">
          <a:xfrm>
            <a:off x="6228184" y="2420888"/>
            <a:ext cx="792088" cy="792088"/>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25606" name="TextBox 9"/>
          <p:cNvSpPr txBox="1">
            <a:spLocks noChangeArrowheads="1"/>
          </p:cNvSpPr>
          <p:nvPr/>
        </p:nvSpPr>
        <p:spPr bwMode="auto">
          <a:xfrm>
            <a:off x="3851920" y="2276872"/>
            <a:ext cx="576064" cy="461665"/>
          </a:xfrm>
          <a:prstGeom prst="rect">
            <a:avLst/>
          </a:prstGeom>
          <a:noFill/>
          <a:ln w="9525">
            <a:noFill/>
            <a:miter lim="800000"/>
            <a:headEnd/>
            <a:tailEnd/>
          </a:ln>
        </p:spPr>
        <p:txBody>
          <a:bodyPr wrap="square">
            <a:spAutoFit/>
          </a:bodyPr>
          <a:lstStyle/>
          <a:p>
            <a:r>
              <a:rPr lang="en-GB" sz="1200" dirty="0"/>
              <a:t>HSE West </a:t>
            </a:r>
          </a:p>
        </p:txBody>
      </p:sp>
      <p:sp>
        <p:nvSpPr>
          <p:cNvPr id="25607" name="TextBox 10"/>
          <p:cNvSpPr txBox="1">
            <a:spLocks noChangeArrowheads="1"/>
          </p:cNvSpPr>
          <p:nvPr/>
        </p:nvSpPr>
        <p:spPr bwMode="auto">
          <a:xfrm>
            <a:off x="4860032" y="2924944"/>
            <a:ext cx="813792" cy="307777"/>
          </a:xfrm>
          <a:prstGeom prst="rect">
            <a:avLst/>
          </a:prstGeom>
          <a:noFill/>
          <a:ln w="9525">
            <a:noFill/>
            <a:miter lim="800000"/>
            <a:headEnd/>
            <a:tailEnd/>
          </a:ln>
        </p:spPr>
        <p:txBody>
          <a:bodyPr wrap="square">
            <a:spAutoFit/>
          </a:bodyPr>
          <a:lstStyle/>
          <a:p>
            <a:r>
              <a:rPr lang="en-GB" sz="1400" dirty="0"/>
              <a:t>Lifestart</a:t>
            </a:r>
          </a:p>
        </p:txBody>
      </p:sp>
      <p:sp>
        <p:nvSpPr>
          <p:cNvPr id="25608" name="TextBox 11"/>
          <p:cNvSpPr txBox="1">
            <a:spLocks noChangeArrowheads="1"/>
          </p:cNvSpPr>
          <p:nvPr/>
        </p:nvSpPr>
        <p:spPr bwMode="auto">
          <a:xfrm>
            <a:off x="5849938" y="1052513"/>
            <a:ext cx="2736850" cy="461962"/>
          </a:xfrm>
          <a:prstGeom prst="rect">
            <a:avLst/>
          </a:prstGeom>
          <a:noFill/>
          <a:ln w="9525">
            <a:noFill/>
            <a:miter lim="800000"/>
            <a:headEnd/>
            <a:tailEnd/>
          </a:ln>
        </p:spPr>
        <p:txBody>
          <a:bodyPr>
            <a:spAutoFit/>
          </a:bodyPr>
          <a:lstStyle/>
          <a:p>
            <a:r>
              <a:rPr lang="en-GB" sz="1200" dirty="0"/>
              <a:t>Shared Goals/</a:t>
            </a:r>
          </a:p>
          <a:p>
            <a:r>
              <a:rPr lang="en-GB" sz="1200" dirty="0"/>
              <a:t>Joint Activity</a:t>
            </a:r>
          </a:p>
        </p:txBody>
      </p:sp>
      <p:cxnSp>
        <p:nvCxnSpPr>
          <p:cNvPr id="25610" name="Straight Arrow Connector 14"/>
          <p:cNvCxnSpPr>
            <a:cxnSpLocks noChangeShapeType="1"/>
          </p:cNvCxnSpPr>
          <p:nvPr/>
        </p:nvCxnSpPr>
        <p:spPr bwMode="auto">
          <a:xfrm flipH="1">
            <a:off x="6228184" y="1514475"/>
            <a:ext cx="85305" cy="330349"/>
          </a:xfrm>
          <a:prstGeom prst="straightConnector1">
            <a:avLst/>
          </a:prstGeom>
          <a:noFill/>
          <a:ln w="12700" cap="sq" algn="ctr">
            <a:solidFill>
              <a:schemeClr val="tx1"/>
            </a:solidFill>
            <a:round/>
            <a:headEnd type="none" w="sm" len="sm"/>
            <a:tailEnd type="arrow" w="med" len="med"/>
          </a:ln>
        </p:spPr>
      </p:cxnSp>
      <p:cxnSp>
        <p:nvCxnSpPr>
          <p:cNvPr id="25611" name="Straight Arrow Connector 16"/>
          <p:cNvCxnSpPr>
            <a:cxnSpLocks noChangeShapeType="1"/>
          </p:cNvCxnSpPr>
          <p:nvPr/>
        </p:nvCxnSpPr>
        <p:spPr bwMode="auto">
          <a:xfrm flipV="1">
            <a:off x="3923928" y="4653136"/>
            <a:ext cx="287337" cy="781050"/>
          </a:xfrm>
          <a:prstGeom prst="straightConnector1">
            <a:avLst/>
          </a:prstGeom>
          <a:noFill/>
          <a:ln w="12700" cap="sq" algn="ctr">
            <a:solidFill>
              <a:schemeClr val="tx1"/>
            </a:solidFill>
            <a:round/>
            <a:headEnd type="none" w="sm" len="sm"/>
            <a:tailEnd type="arrow" w="med" len="med"/>
          </a:ln>
        </p:spPr>
      </p:cxnSp>
      <p:sp>
        <p:nvSpPr>
          <p:cNvPr id="25612" name="TextBox 17"/>
          <p:cNvSpPr txBox="1">
            <a:spLocks noChangeArrowheads="1"/>
          </p:cNvSpPr>
          <p:nvPr/>
        </p:nvSpPr>
        <p:spPr bwMode="auto">
          <a:xfrm>
            <a:off x="7019925" y="2517775"/>
            <a:ext cx="1800225" cy="3138488"/>
          </a:xfrm>
          <a:prstGeom prst="rect">
            <a:avLst/>
          </a:prstGeom>
          <a:noFill/>
          <a:ln w="9525">
            <a:noFill/>
            <a:miter lim="800000"/>
            <a:headEnd/>
            <a:tailEnd/>
          </a:ln>
        </p:spPr>
        <p:txBody>
          <a:bodyPr>
            <a:spAutoFit/>
          </a:bodyPr>
          <a:lstStyle/>
          <a:p>
            <a:r>
              <a:rPr lang="en-GB" sz="1200" dirty="0"/>
              <a:t>Integrated approach</a:t>
            </a:r>
          </a:p>
          <a:p>
            <a:endParaRPr lang="en-GB" sz="1200" dirty="0"/>
          </a:p>
          <a:p>
            <a:r>
              <a:rPr lang="en-GB" sz="1200" dirty="0"/>
              <a:t>Boundary crossing &amp; shared communicative processes</a:t>
            </a:r>
          </a:p>
          <a:p>
            <a:endParaRPr lang="en-GB" sz="1200" dirty="0"/>
          </a:p>
          <a:p>
            <a:r>
              <a:rPr lang="en-GB" sz="1200" dirty="0"/>
              <a:t>Innovations in Practice</a:t>
            </a:r>
          </a:p>
          <a:p>
            <a:endParaRPr lang="en-GB" sz="1200" dirty="0"/>
          </a:p>
          <a:p>
            <a:r>
              <a:rPr lang="en-GB" sz="1200" dirty="0"/>
              <a:t>More effective family support service</a:t>
            </a:r>
          </a:p>
          <a:p>
            <a:endParaRPr lang="en-GB" sz="1200" dirty="0"/>
          </a:p>
          <a:p>
            <a:r>
              <a:rPr lang="en-GB" sz="1200" dirty="0"/>
              <a:t>Opportunities for learning at practice boundaries  </a:t>
            </a:r>
          </a:p>
          <a:p>
            <a:endParaRPr lang="en-GB" sz="1200" dirty="0"/>
          </a:p>
          <a:p>
            <a:endParaRPr lang="en-GB" dirty="0"/>
          </a:p>
        </p:txBody>
      </p:sp>
      <p:sp>
        <p:nvSpPr>
          <p:cNvPr id="25613" name="TextBox 19"/>
          <p:cNvSpPr txBox="1">
            <a:spLocks noChangeArrowheads="1"/>
          </p:cNvSpPr>
          <p:nvPr/>
        </p:nvSpPr>
        <p:spPr bwMode="auto">
          <a:xfrm>
            <a:off x="5126038" y="5208588"/>
            <a:ext cx="1862137" cy="1046440"/>
          </a:xfrm>
          <a:prstGeom prst="rect">
            <a:avLst/>
          </a:prstGeom>
          <a:noFill/>
          <a:ln w="9525">
            <a:solidFill>
              <a:schemeClr val="tx1"/>
            </a:solidFill>
            <a:prstDash val="dash"/>
            <a:miter lim="800000"/>
            <a:headEnd/>
            <a:tailEnd/>
          </a:ln>
        </p:spPr>
        <p:txBody>
          <a:bodyPr>
            <a:spAutoFit/>
          </a:bodyPr>
          <a:lstStyle/>
          <a:p>
            <a:r>
              <a:rPr lang="en-GB" sz="1200" dirty="0" smtClean="0"/>
              <a:t>Community of Practice</a:t>
            </a:r>
            <a:endParaRPr lang="en-GB" sz="1200" dirty="0"/>
          </a:p>
          <a:p>
            <a:endParaRPr lang="en-GB" sz="1200" dirty="0"/>
          </a:p>
          <a:p>
            <a:r>
              <a:rPr lang="en-GB" sz="1200" dirty="0"/>
              <a:t>Parenting Education &amp; Family Support </a:t>
            </a:r>
          </a:p>
          <a:p>
            <a:r>
              <a:rPr lang="en-GB" sz="1400" dirty="0"/>
              <a:t> </a:t>
            </a:r>
          </a:p>
        </p:txBody>
      </p:sp>
      <p:cxnSp>
        <p:nvCxnSpPr>
          <p:cNvPr id="25614" name="Straight Arrow Connector 21"/>
          <p:cNvCxnSpPr>
            <a:cxnSpLocks noChangeShapeType="1"/>
          </p:cNvCxnSpPr>
          <p:nvPr/>
        </p:nvCxnSpPr>
        <p:spPr bwMode="auto">
          <a:xfrm flipH="1" flipV="1">
            <a:off x="5796136" y="4653136"/>
            <a:ext cx="260178" cy="401464"/>
          </a:xfrm>
          <a:prstGeom prst="straightConnector1">
            <a:avLst/>
          </a:prstGeom>
          <a:noFill/>
          <a:ln w="12700" cap="sq" algn="ctr">
            <a:solidFill>
              <a:schemeClr val="tx1"/>
            </a:solidFill>
            <a:prstDash val="lgDash"/>
            <a:round/>
            <a:headEnd type="none" w="sm" len="sm"/>
            <a:tailEnd type="arrow" w="med" len="med"/>
          </a:ln>
        </p:spPr>
      </p:cxnSp>
      <p:sp>
        <p:nvSpPr>
          <p:cNvPr id="30" name="Bent-Up Arrow 29"/>
          <p:cNvSpPr/>
          <p:nvPr/>
        </p:nvSpPr>
        <p:spPr bwMode="auto">
          <a:xfrm>
            <a:off x="7104063" y="5165725"/>
            <a:ext cx="885825" cy="747713"/>
          </a:xfrm>
          <a:prstGeom prst="bentUpArrow">
            <a:avLst/>
          </a:prstGeom>
          <a:solidFill>
            <a:schemeClr val="accent1"/>
          </a:solidFill>
          <a:ln w="12700" cap="sq" cmpd="sng" algn="ctr">
            <a:solidFill>
              <a:schemeClr val="tx1"/>
            </a:solidFill>
            <a:prstDash val="solid"/>
            <a:round/>
            <a:headEnd type="none" w="sm" len="sm"/>
            <a:tailEnd type="none" w="sm" len="sm"/>
          </a:ln>
          <a:effectLst/>
        </p:spPr>
        <p:txBody>
          <a:bodyPr/>
          <a:lstStyle/>
          <a:p>
            <a:pPr>
              <a:defRPr/>
            </a:pPr>
            <a:endParaRPr lang="en-GB" dirty="0"/>
          </a:p>
        </p:txBody>
      </p:sp>
      <p:sp>
        <p:nvSpPr>
          <p:cNvPr id="31" name="Bent Arrow 30"/>
          <p:cNvSpPr/>
          <p:nvPr/>
        </p:nvSpPr>
        <p:spPr bwMode="auto">
          <a:xfrm rot="5400000">
            <a:off x="6934201" y="1376362"/>
            <a:ext cx="1223962" cy="792163"/>
          </a:xfrm>
          <a:prstGeom prst="bentArrow">
            <a:avLst/>
          </a:prstGeom>
          <a:solidFill>
            <a:schemeClr val="accent1"/>
          </a:solidFill>
          <a:ln w="12700" cap="sq" cmpd="sng" algn="ctr">
            <a:solidFill>
              <a:schemeClr val="tx1"/>
            </a:solidFill>
            <a:prstDash val="solid"/>
            <a:round/>
            <a:headEnd type="none" w="sm" len="sm"/>
            <a:tailEnd type="none" w="sm" len="sm"/>
          </a:ln>
          <a:effectLst/>
        </p:spPr>
        <p:txBody>
          <a:bodyPr/>
          <a:lstStyle/>
          <a:p>
            <a:pPr>
              <a:defRPr/>
            </a:pPr>
            <a:endParaRPr lang="en-GB" dirty="0"/>
          </a:p>
        </p:txBody>
      </p:sp>
      <p:sp>
        <p:nvSpPr>
          <p:cNvPr id="37" name="TextBox 36"/>
          <p:cNvSpPr txBox="1"/>
          <p:nvPr/>
        </p:nvSpPr>
        <p:spPr>
          <a:xfrm>
            <a:off x="225425" y="931863"/>
            <a:ext cx="4179888" cy="5170487"/>
          </a:xfrm>
          <a:prstGeom prst="rect">
            <a:avLst/>
          </a:prstGeom>
          <a:noFill/>
        </p:spPr>
        <p:txBody>
          <a:bodyPr wrap="none">
            <a:spAutoFit/>
          </a:bodyPr>
          <a:lstStyle/>
          <a:p>
            <a:pPr marL="171450" indent="-171450">
              <a:lnSpc>
                <a:spcPct val="150000"/>
              </a:lnSpc>
              <a:buFont typeface="Wingdings" pitchFamily="2" charset="2"/>
              <a:buChar char="§"/>
              <a:defRPr/>
            </a:pPr>
            <a:r>
              <a:rPr lang="en-GB" sz="1200" i="1" dirty="0"/>
              <a:t>Mixed Economy of Welfare</a:t>
            </a:r>
          </a:p>
          <a:p>
            <a:pPr marL="171450" indent="-171450">
              <a:lnSpc>
                <a:spcPct val="150000"/>
              </a:lnSpc>
              <a:buFont typeface="Wingdings" pitchFamily="2" charset="2"/>
              <a:buChar char="§"/>
              <a:defRPr/>
            </a:pPr>
            <a:r>
              <a:rPr lang="en-GB" sz="1200" i="1" dirty="0"/>
              <a:t>Staff operating in more complex settings/ set of relations</a:t>
            </a:r>
          </a:p>
          <a:p>
            <a:pPr marL="171450" indent="-171450">
              <a:lnSpc>
                <a:spcPct val="150000"/>
              </a:lnSpc>
              <a:buFont typeface="Wingdings" pitchFamily="2" charset="2"/>
              <a:buChar char="§"/>
              <a:defRPr/>
            </a:pPr>
            <a:r>
              <a:rPr lang="en-GB" sz="1200" i="1" dirty="0"/>
              <a:t>Implementing the Vision</a:t>
            </a:r>
          </a:p>
          <a:p>
            <a:pPr marL="171450" indent="-171450">
              <a:lnSpc>
                <a:spcPct val="150000"/>
              </a:lnSpc>
              <a:buFont typeface="Wingdings" pitchFamily="2" charset="2"/>
              <a:buChar char="§"/>
              <a:defRPr/>
            </a:pPr>
            <a:r>
              <a:rPr lang="en-GB" sz="1200" i="1" dirty="0"/>
              <a:t>Reflecting on the evidence</a:t>
            </a:r>
          </a:p>
          <a:p>
            <a:pPr marL="171450" indent="-171450">
              <a:lnSpc>
                <a:spcPct val="150000"/>
              </a:lnSpc>
              <a:buFont typeface="Wingdings" pitchFamily="2" charset="2"/>
              <a:buChar char="§"/>
              <a:defRPr/>
            </a:pPr>
            <a:r>
              <a:rPr lang="en-GB" sz="1200" i="1" dirty="0"/>
              <a:t>Evidence in practice</a:t>
            </a:r>
          </a:p>
          <a:p>
            <a:pPr marL="171450" indent="-171450">
              <a:lnSpc>
                <a:spcPct val="150000"/>
              </a:lnSpc>
              <a:buFont typeface="Wingdings" pitchFamily="2" charset="2"/>
              <a:buChar char="§"/>
              <a:defRPr/>
            </a:pPr>
            <a:r>
              <a:rPr lang="en-GB" sz="1200" i="1" dirty="0"/>
              <a:t>Commitment/Leadership</a:t>
            </a:r>
          </a:p>
          <a:p>
            <a:pPr marL="171450" indent="-171450">
              <a:lnSpc>
                <a:spcPct val="150000"/>
              </a:lnSpc>
              <a:buFont typeface="Wingdings" pitchFamily="2" charset="2"/>
              <a:buChar char="§"/>
              <a:defRPr/>
            </a:pPr>
            <a:r>
              <a:rPr lang="en-GB" sz="1200" i="1" dirty="0"/>
              <a:t>Different discourses &amp; meaning systems</a:t>
            </a:r>
          </a:p>
          <a:p>
            <a:pPr marL="171450" indent="-171450">
              <a:lnSpc>
                <a:spcPct val="150000"/>
              </a:lnSpc>
              <a:buFont typeface="Wingdings" pitchFamily="2" charset="2"/>
              <a:buChar char="§"/>
              <a:defRPr/>
            </a:pPr>
            <a:r>
              <a:rPr lang="en-GB" sz="1200" i="1" dirty="0"/>
              <a:t>Structures of authority  &amp; legitimacy</a:t>
            </a:r>
          </a:p>
          <a:p>
            <a:pPr marL="171450" indent="-171450">
              <a:lnSpc>
                <a:spcPct val="150000"/>
              </a:lnSpc>
              <a:buFont typeface="Wingdings" pitchFamily="2" charset="2"/>
              <a:buChar char="§"/>
              <a:defRPr/>
            </a:pPr>
            <a:r>
              <a:rPr lang="en-GB" sz="1200" i="1" dirty="0"/>
              <a:t>Differences in status &amp;  power</a:t>
            </a:r>
          </a:p>
          <a:p>
            <a:pPr marL="171450" indent="-171450">
              <a:lnSpc>
                <a:spcPct val="150000"/>
              </a:lnSpc>
              <a:buFont typeface="Wingdings" pitchFamily="2" charset="2"/>
              <a:buChar char="§"/>
              <a:defRPr/>
            </a:pPr>
            <a:r>
              <a:rPr lang="en-GB" sz="1200" i="1" dirty="0"/>
              <a:t>Mediation &amp; Brokerage </a:t>
            </a:r>
          </a:p>
          <a:p>
            <a:pPr marL="171450" indent="-171450">
              <a:lnSpc>
                <a:spcPct val="150000"/>
              </a:lnSpc>
              <a:buFont typeface="Wingdings" pitchFamily="2" charset="2"/>
              <a:buChar char="§"/>
              <a:defRPr/>
            </a:pPr>
            <a:r>
              <a:rPr lang="en-GB" sz="1200" i="1" dirty="0"/>
              <a:t>Maintaining Fidelity</a:t>
            </a:r>
          </a:p>
          <a:p>
            <a:pPr marL="171450" indent="-171450">
              <a:lnSpc>
                <a:spcPct val="150000"/>
              </a:lnSpc>
              <a:buFont typeface="Wingdings" pitchFamily="2" charset="2"/>
              <a:buChar char="§"/>
              <a:defRPr/>
            </a:pPr>
            <a:r>
              <a:rPr lang="en-GB" sz="1200" i="1" dirty="0"/>
              <a:t>Implementing new learning</a:t>
            </a:r>
          </a:p>
          <a:p>
            <a:pPr marL="171450" indent="-171450">
              <a:lnSpc>
                <a:spcPct val="150000"/>
              </a:lnSpc>
              <a:buFont typeface="Wingdings" pitchFamily="2" charset="2"/>
              <a:buChar char="§"/>
              <a:defRPr/>
            </a:pPr>
            <a:r>
              <a:rPr lang="en-GB" sz="1200" i="1" dirty="0"/>
              <a:t>Financial constraints/quality of impact </a:t>
            </a:r>
          </a:p>
          <a:p>
            <a:pPr marL="171450" indent="-171450">
              <a:lnSpc>
                <a:spcPct val="150000"/>
              </a:lnSpc>
              <a:buFont typeface="Wingdings" pitchFamily="2" charset="2"/>
              <a:buChar char="§"/>
              <a:defRPr/>
            </a:pPr>
            <a:r>
              <a:rPr lang="en-GB" sz="1200" i="1" dirty="0"/>
              <a:t>Pressures on staff</a:t>
            </a:r>
          </a:p>
          <a:p>
            <a:pPr marL="171450" indent="-171450">
              <a:lnSpc>
                <a:spcPct val="150000"/>
              </a:lnSpc>
              <a:buFont typeface="Wingdings" pitchFamily="2" charset="2"/>
              <a:buChar char="§"/>
              <a:defRPr/>
            </a:pPr>
            <a:r>
              <a:rPr lang="en-GB" sz="1200" i="1" dirty="0"/>
              <a:t>Professional &amp; clinical supervision</a:t>
            </a:r>
          </a:p>
          <a:p>
            <a:pPr marL="171450" indent="-171450">
              <a:lnSpc>
                <a:spcPct val="150000"/>
              </a:lnSpc>
              <a:buFont typeface="Wingdings" pitchFamily="2" charset="2"/>
              <a:buChar char="§"/>
              <a:defRPr/>
            </a:pPr>
            <a:r>
              <a:rPr lang="en-GB" sz="1200" i="1" dirty="0"/>
              <a:t>Measuring the social return </a:t>
            </a:r>
          </a:p>
          <a:p>
            <a:pPr>
              <a:defRPr/>
            </a:pPr>
            <a:endParaRPr lang="en-GB" sz="1400" i="1" dirty="0"/>
          </a:p>
          <a:p>
            <a:pPr>
              <a:defRPr/>
            </a:pPr>
            <a:r>
              <a:rPr lang="en-GB" sz="1400" i="1" dirty="0"/>
              <a:t> </a:t>
            </a:r>
          </a:p>
          <a:p>
            <a:pPr>
              <a:defRPr/>
            </a:pPr>
            <a:endParaRPr lang="en-GB" sz="1400" i="1" dirty="0"/>
          </a:p>
        </p:txBody>
      </p:sp>
      <p:sp>
        <p:nvSpPr>
          <p:cNvPr id="42" name="TextBox 41"/>
          <p:cNvSpPr txBox="1"/>
          <p:nvPr/>
        </p:nvSpPr>
        <p:spPr>
          <a:xfrm>
            <a:off x="1862138" y="5538788"/>
            <a:ext cx="2016125" cy="4619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GB" sz="1200" b="1" dirty="0"/>
              <a:t>Better outcomes for children </a:t>
            </a:r>
          </a:p>
        </p:txBody>
      </p:sp>
      <p:sp>
        <p:nvSpPr>
          <p:cNvPr id="25621" name="Left Arrow 42"/>
          <p:cNvSpPr>
            <a:spLocks noChangeArrowheads="1"/>
          </p:cNvSpPr>
          <p:nvPr/>
        </p:nvSpPr>
        <p:spPr bwMode="auto">
          <a:xfrm>
            <a:off x="4067175" y="5656263"/>
            <a:ext cx="865188" cy="327025"/>
          </a:xfrm>
          <a:prstGeom prst="leftArrow">
            <a:avLst>
              <a:gd name="adj1" fmla="val 50000"/>
              <a:gd name="adj2" fmla="val 50157"/>
            </a:avLst>
          </a:prstGeom>
          <a:solidFill>
            <a:schemeClr val="accent1"/>
          </a:solidFill>
          <a:ln w="12700" cap="sq" algn="ctr">
            <a:solidFill>
              <a:schemeClr val="tx1"/>
            </a:solidFill>
            <a:round/>
            <a:headEnd type="none" w="sm" len="sm"/>
            <a:tailEnd type="none" w="sm" len="sm"/>
          </a:ln>
        </p:spPr>
        <p:txBody>
          <a:bodyPr/>
          <a:lstStyle/>
          <a:p>
            <a:endParaRPr lang="en-GB" dirty="0"/>
          </a:p>
        </p:txBody>
      </p:sp>
      <p:sp>
        <p:nvSpPr>
          <p:cNvPr id="20" name="Oval 19"/>
          <p:cNvSpPr/>
          <p:nvPr/>
        </p:nvSpPr>
        <p:spPr bwMode="auto">
          <a:xfrm>
            <a:off x="9144000" y="1484784"/>
            <a:ext cx="1310258" cy="1842517"/>
          </a:xfrm>
          <a:prstGeom prst="ellipse">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24" name="Oval 23"/>
          <p:cNvSpPr/>
          <p:nvPr/>
        </p:nvSpPr>
        <p:spPr bwMode="auto">
          <a:xfrm>
            <a:off x="4499992" y="1844824"/>
            <a:ext cx="792088" cy="762397"/>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25" name="Oval 24"/>
          <p:cNvSpPr/>
          <p:nvPr/>
        </p:nvSpPr>
        <p:spPr bwMode="auto">
          <a:xfrm>
            <a:off x="4283968" y="2708920"/>
            <a:ext cx="1944688" cy="792163"/>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26" name="TextBox 9"/>
          <p:cNvSpPr txBox="1">
            <a:spLocks noChangeArrowheads="1"/>
          </p:cNvSpPr>
          <p:nvPr/>
        </p:nvSpPr>
        <p:spPr bwMode="auto">
          <a:xfrm>
            <a:off x="4572000" y="2060848"/>
            <a:ext cx="720080" cy="276999"/>
          </a:xfrm>
          <a:prstGeom prst="rect">
            <a:avLst/>
          </a:prstGeom>
          <a:noFill/>
          <a:ln w="9525">
            <a:noFill/>
            <a:miter lim="800000"/>
            <a:headEnd/>
            <a:tailEnd/>
          </a:ln>
        </p:spPr>
        <p:txBody>
          <a:bodyPr wrap="square">
            <a:spAutoFit/>
          </a:bodyPr>
          <a:lstStyle/>
          <a:p>
            <a:r>
              <a:rPr lang="en-GB" sz="1200" dirty="0" smtClean="0"/>
              <a:t>CYPSC</a:t>
            </a:r>
            <a:endParaRPr lang="en-GB" sz="1200" dirty="0"/>
          </a:p>
        </p:txBody>
      </p:sp>
      <p:sp>
        <p:nvSpPr>
          <p:cNvPr id="27" name="TextBox 9"/>
          <p:cNvSpPr txBox="1">
            <a:spLocks noChangeArrowheads="1"/>
          </p:cNvSpPr>
          <p:nvPr/>
        </p:nvSpPr>
        <p:spPr bwMode="auto">
          <a:xfrm>
            <a:off x="6228184" y="2708920"/>
            <a:ext cx="720080" cy="276999"/>
          </a:xfrm>
          <a:prstGeom prst="rect">
            <a:avLst/>
          </a:prstGeom>
          <a:noFill/>
          <a:ln w="9525">
            <a:noFill/>
            <a:miter lim="800000"/>
            <a:headEnd/>
            <a:tailEnd/>
          </a:ln>
        </p:spPr>
        <p:txBody>
          <a:bodyPr wrap="square">
            <a:spAutoFit/>
          </a:bodyPr>
          <a:lstStyle/>
          <a:p>
            <a:pPr algn="ctr"/>
            <a:r>
              <a:rPr lang="en-GB" sz="1200" dirty="0" smtClean="0"/>
              <a:t>FRC’s</a:t>
            </a:r>
            <a:endParaRPr lang="en-GB" sz="1200" dirty="0"/>
          </a:p>
        </p:txBody>
      </p:sp>
      <p:sp>
        <p:nvSpPr>
          <p:cNvPr id="28" name="Oval 27"/>
          <p:cNvSpPr/>
          <p:nvPr/>
        </p:nvSpPr>
        <p:spPr bwMode="auto">
          <a:xfrm>
            <a:off x="5796136" y="3284984"/>
            <a:ext cx="936104" cy="864171"/>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29" name="Oval 28"/>
          <p:cNvSpPr/>
          <p:nvPr/>
        </p:nvSpPr>
        <p:spPr bwMode="auto">
          <a:xfrm>
            <a:off x="4932040" y="3501008"/>
            <a:ext cx="864096" cy="864171"/>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33" name="Oval 32"/>
          <p:cNvSpPr/>
          <p:nvPr/>
        </p:nvSpPr>
        <p:spPr bwMode="auto">
          <a:xfrm>
            <a:off x="3995936" y="3429000"/>
            <a:ext cx="864096" cy="864171"/>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34" name="Oval 33"/>
          <p:cNvSpPr/>
          <p:nvPr/>
        </p:nvSpPr>
        <p:spPr bwMode="auto">
          <a:xfrm>
            <a:off x="3275856" y="2852936"/>
            <a:ext cx="864096" cy="864171"/>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35" name="TextBox 9"/>
          <p:cNvSpPr txBox="1">
            <a:spLocks noChangeArrowheads="1"/>
          </p:cNvSpPr>
          <p:nvPr/>
        </p:nvSpPr>
        <p:spPr bwMode="auto">
          <a:xfrm>
            <a:off x="5724128" y="3501008"/>
            <a:ext cx="1080120" cy="461665"/>
          </a:xfrm>
          <a:prstGeom prst="rect">
            <a:avLst/>
          </a:prstGeom>
          <a:noFill/>
          <a:ln w="9525">
            <a:noFill/>
            <a:miter lim="800000"/>
            <a:headEnd/>
            <a:tailEnd/>
          </a:ln>
        </p:spPr>
        <p:txBody>
          <a:bodyPr wrap="square">
            <a:spAutoFit/>
          </a:bodyPr>
          <a:lstStyle/>
          <a:p>
            <a:pPr algn="ctr"/>
            <a:r>
              <a:rPr lang="en-GB" sz="1200" dirty="0" smtClean="0"/>
              <a:t>Springboard &amp;TPSP</a:t>
            </a:r>
            <a:endParaRPr lang="en-GB" sz="1200" dirty="0"/>
          </a:p>
        </p:txBody>
      </p:sp>
      <p:sp>
        <p:nvSpPr>
          <p:cNvPr id="36" name="TextBox 9"/>
          <p:cNvSpPr txBox="1">
            <a:spLocks noChangeArrowheads="1"/>
          </p:cNvSpPr>
          <p:nvPr/>
        </p:nvSpPr>
        <p:spPr bwMode="auto">
          <a:xfrm>
            <a:off x="5076056" y="3789040"/>
            <a:ext cx="576064" cy="276999"/>
          </a:xfrm>
          <a:prstGeom prst="rect">
            <a:avLst/>
          </a:prstGeom>
          <a:noFill/>
          <a:ln w="9525">
            <a:noFill/>
            <a:miter lim="800000"/>
            <a:headEnd/>
            <a:tailEnd/>
          </a:ln>
        </p:spPr>
        <p:txBody>
          <a:bodyPr wrap="square">
            <a:spAutoFit/>
          </a:bodyPr>
          <a:lstStyle/>
          <a:p>
            <a:r>
              <a:rPr lang="en-GB" sz="1200" dirty="0" smtClean="0"/>
              <a:t>IFAN</a:t>
            </a:r>
            <a:endParaRPr lang="en-GB" sz="1200" dirty="0"/>
          </a:p>
        </p:txBody>
      </p:sp>
      <p:sp>
        <p:nvSpPr>
          <p:cNvPr id="38" name="TextBox 9"/>
          <p:cNvSpPr txBox="1">
            <a:spLocks noChangeArrowheads="1"/>
          </p:cNvSpPr>
          <p:nvPr/>
        </p:nvSpPr>
        <p:spPr bwMode="auto">
          <a:xfrm>
            <a:off x="3275856" y="3140968"/>
            <a:ext cx="1008112" cy="276999"/>
          </a:xfrm>
          <a:prstGeom prst="rect">
            <a:avLst/>
          </a:prstGeom>
          <a:noFill/>
          <a:ln w="9525">
            <a:noFill/>
            <a:miter lim="800000"/>
            <a:headEnd/>
            <a:tailEnd/>
          </a:ln>
        </p:spPr>
        <p:txBody>
          <a:bodyPr wrap="square">
            <a:spAutoFit/>
          </a:bodyPr>
          <a:lstStyle/>
          <a:p>
            <a:r>
              <a:rPr lang="en-GB" sz="1200" dirty="0" smtClean="0"/>
              <a:t>Parentstop</a:t>
            </a:r>
            <a:endParaRPr lang="en-GB" sz="1200" dirty="0"/>
          </a:p>
        </p:txBody>
      </p:sp>
      <p:sp>
        <p:nvSpPr>
          <p:cNvPr id="39" name="TextBox 9"/>
          <p:cNvSpPr txBox="1">
            <a:spLocks noChangeArrowheads="1"/>
          </p:cNvSpPr>
          <p:nvPr/>
        </p:nvSpPr>
        <p:spPr bwMode="auto">
          <a:xfrm>
            <a:off x="4067944" y="3573016"/>
            <a:ext cx="864096" cy="646331"/>
          </a:xfrm>
          <a:prstGeom prst="rect">
            <a:avLst/>
          </a:prstGeom>
          <a:noFill/>
          <a:ln w="9525">
            <a:noFill/>
            <a:miter lim="800000"/>
            <a:headEnd/>
            <a:tailEnd/>
          </a:ln>
        </p:spPr>
        <p:txBody>
          <a:bodyPr wrap="square">
            <a:spAutoFit/>
          </a:bodyPr>
          <a:lstStyle/>
          <a:p>
            <a:r>
              <a:rPr lang="en-GB" sz="1200" dirty="0" smtClean="0"/>
              <a:t>Donegal Parenting Hub</a:t>
            </a:r>
            <a:endParaRPr lang="en-GB" sz="1200" dirty="0"/>
          </a:p>
        </p:txBody>
      </p:sp>
      <p:sp>
        <p:nvSpPr>
          <p:cNvPr id="40" name="Oval 39"/>
          <p:cNvSpPr/>
          <p:nvPr/>
        </p:nvSpPr>
        <p:spPr bwMode="auto">
          <a:xfrm>
            <a:off x="5436096" y="1916832"/>
            <a:ext cx="792088" cy="720080"/>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a:defRPr/>
            </a:pPr>
            <a:endParaRPr lang="en-GB" dirty="0">
              <a:solidFill>
                <a:schemeClr val="tx1"/>
              </a:solidFill>
            </a:endParaRPr>
          </a:p>
        </p:txBody>
      </p:sp>
      <p:sp>
        <p:nvSpPr>
          <p:cNvPr id="41" name="TextBox 9"/>
          <p:cNvSpPr txBox="1">
            <a:spLocks noChangeArrowheads="1"/>
          </p:cNvSpPr>
          <p:nvPr/>
        </p:nvSpPr>
        <p:spPr bwMode="auto">
          <a:xfrm>
            <a:off x="5508104" y="2132856"/>
            <a:ext cx="720080" cy="276999"/>
          </a:xfrm>
          <a:prstGeom prst="rect">
            <a:avLst/>
          </a:prstGeom>
          <a:noFill/>
          <a:ln w="9525">
            <a:noFill/>
            <a:miter lim="800000"/>
            <a:headEnd/>
            <a:tailEnd/>
          </a:ln>
        </p:spPr>
        <p:txBody>
          <a:bodyPr wrap="square">
            <a:spAutoFit/>
          </a:bodyPr>
          <a:lstStyle/>
          <a:p>
            <a:pPr algn="ctr"/>
            <a:r>
              <a:rPr lang="en-GB" sz="1200" dirty="0" smtClean="0"/>
              <a:t>TUSLA</a:t>
            </a:r>
            <a:endParaRPr lang="en-GB" sz="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5606"/>
                                        </p:tgtEl>
                                        <p:attrNameLst>
                                          <p:attrName>style.visibility</p:attrName>
                                        </p:attrNameLst>
                                      </p:cBhvr>
                                      <p:to>
                                        <p:strVal val="visible"/>
                                      </p:to>
                                    </p:set>
                                    <p:anim calcmode="lin" valueType="num">
                                      <p:cBhvr additive="base">
                                        <p:cTn id="16" dur="500" fill="hold"/>
                                        <p:tgtEl>
                                          <p:spTgt spid="25606"/>
                                        </p:tgtEl>
                                        <p:attrNameLst>
                                          <p:attrName>ppt_x</p:attrName>
                                        </p:attrNameLst>
                                      </p:cBhvr>
                                      <p:tavLst>
                                        <p:tav tm="0">
                                          <p:val>
                                            <p:strVal val="#ppt_x"/>
                                          </p:val>
                                        </p:tav>
                                        <p:tav tm="100000">
                                          <p:val>
                                            <p:strVal val="#ppt_x"/>
                                          </p:val>
                                        </p:tav>
                                      </p:tavLst>
                                    </p:anim>
                                    <p:anim calcmode="lin" valueType="num">
                                      <p:cBhvr additive="base">
                                        <p:cTn id="17" dur="500" fill="hold"/>
                                        <p:tgtEl>
                                          <p:spTgt spid="25606"/>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607"/>
                                        </p:tgtEl>
                                        <p:attrNameLst>
                                          <p:attrName>style.visibility</p:attrName>
                                        </p:attrNameLst>
                                      </p:cBhvr>
                                      <p:to>
                                        <p:strVal val="visible"/>
                                      </p:to>
                                    </p:set>
                                    <p:anim calcmode="lin" valueType="num">
                                      <p:cBhvr additive="base">
                                        <p:cTn id="25" dur="500" fill="hold"/>
                                        <p:tgtEl>
                                          <p:spTgt spid="25607"/>
                                        </p:tgtEl>
                                        <p:attrNameLst>
                                          <p:attrName>ppt_x</p:attrName>
                                        </p:attrNameLst>
                                      </p:cBhvr>
                                      <p:tavLst>
                                        <p:tav tm="0">
                                          <p:val>
                                            <p:strVal val="#ppt_x"/>
                                          </p:val>
                                        </p:tav>
                                        <p:tav tm="100000">
                                          <p:val>
                                            <p:strVal val="#ppt_x"/>
                                          </p:val>
                                        </p:tav>
                                      </p:tavLst>
                                    </p:anim>
                                    <p:anim calcmode="lin" valueType="num">
                                      <p:cBhvr additive="base">
                                        <p:cTn id="26" dur="500" fill="hold"/>
                                        <p:tgtEl>
                                          <p:spTgt spid="25607"/>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500"/>
                            </p:stCondLst>
                            <p:childTnLst>
                              <p:par>
                                <p:cTn id="28" presetID="2" presetClass="entr" presetSubtype="4" fill="hold" grpId="0" nodeType="afterEffect">
                                  <p:stCondLst>
                                    <p:cond delay="0"/>
                                  </p:stCondLst>
                                  <p:childTnLst>
                                    <p:set>
                                      <p:cBhvr>
                                        <p:cTn id="29" dur="1" fill="hold">
                                          <p:stCondLst>
                                            <p:cond delay="0"/>
                                          </p:stCondLst>
                                        </p:cTn>
                                        <p:tgtEl>
                                          <p:spTgt spid="25613"/>
                                        </p:tgtEl>
                                        <p:attrNameLst>
                                          <p:attrName>style.visibility</p:attrName>
                                        </p:attrNameLst>
                                      </p:cBhvr>
                                      <p:to>
                                        <p:strVal val="visible"/>
                                      </p:to>
                                    </p:set>
                                    <p:anim calcmode="lin" valueType="num">
                                      <p:cBhvr additive="base">
                                        <p:cTn id="30" dur="500" fill="hold"/>
                                        <p:tgtEl>
                                          <p:spTgt spid="25613"/>
                                        </p:tgtEl>
                                        <p:attrNameLst>
                                          <p:attrName>ppt_x</p:attrName>
                                        </p:attrNameLst>
                                      </p:cBhvr>
                                      <p:tavLst>
                                        <p:tav tm="0">
                                          <p:val>
                                            <p:strVal val="#ppt_x"/>
                                          </p:val>
                                        </p:tav>
                                        <p:tav tm="100000">
                                          <p:val>
                                            <p:strVal val="#ppt_x"/>
                                          </p:val>
                                        </p:tav>
                                      </p:tavLst>
                                    </p:anim>
                                    <p:anim calcmode="lin" valueType="num">
                                      <p:cBhvr additive="base">
                                        <p:cTn id="31" dur="500" fill="hold"/>
                                        <p:tgtEl>
                                          <p:spTgt spid="25613"/>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000"/>
                            </p:stCondLst>
                            <p:childTnLst>
                              <p:par>
                                <p:cTn id="33" presetID="2" presetClass="entr" presetSubtype="4" fill="hold" nodeType="afterEffect">
                                  <p:stCondLst>
                                    <p:cond delay="0"/>
                                  </p:stCondLst>
                                  <p:childTnLst>
                                    <p:set>
                                      <p:cBhvr>
                                        <p:cTn id="34" dur="1" fill="hold">
                                          <p:stCondLst>
                                            <p:cond delay="0"/>
                                          </p:stCondLst>
                                        </p:cTn>
                                        <p:tgtEl>
                                          <p:spTgt spid="25614"/>
                                        </p:tgtEl>
                                        <p:attrNameLst>
                                          <p:attrName>style.visibility</p:attrName>
                                        </p:attrNameLst>
                                      </p:cBhvr>
                                      <p:to>
                                        <p:strVal val="visible"/>
                                      </p:to>
                                    </p:set>
                                    <p:anim calcmode="lin" valueType="num">
                                      <p:cBhvr additive="base">
                                        <p:cTn id="35" dur="500" fill="hold"/>
                                        <p:tgtEl>
                                          <p:spTgt spid="25614"/>
                                        </p:tgtEl>
                                        <p:attrNameLst>
                                          <p:attrName>ppt_x</p:attrName>
                                        </p:attrNameLst>
                                      </p:cBhvr>
                                      <p:tavLst>
                                        <p:tav tm="0">
                                          <p:val>
                                            <p:strVal val="#ppt_x"/>
                                          </p:val>
                                        </p:tav>
                                        <p:tav tm="100000">
                                          <p:val>
                                            <p:strVal val="#ppt_x"/>
                                          </p:val>
                                        </p:tav>
                                      </p:tavLst>
                                    </p:anim>
                                    <p:anim calcmode="lin" valueType="num">
                                      <p:cBhvr additive="base">
                                        <p:cTn id="36" dur="500" fill="hold"/>
                                        <p:tgtEl>
                                          <p:spTgt spid="25614"/>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25608"/>
                                        </p:tgtEl>
                                        <p:attrNameLst>
                                          <p:attrName>style.visibility</p:attrName>
                                        </p:attrNameLst>
                                      </p:cBhvr>
                                      <p:to>
                                        <p:strVal val="visible"/>
                                      </p:to>
                                    </p:set>
                                    <p:anim calcmode="lin" valueType="num">
                                      <p:cBhvr additive="base">
                                        <p:cTn id="40" dur="500" fill="hold"/>
                                        <p:tgtEl>
                                          <p:spTgt spid="25608"/>
                                        </p:tgtEl>
                                        <p:attrNameLst>
                                          <p:attrName>ppt_x</p:attrName>
                                        </p:attrNameLst>
                                      </p:cBhvr>
                                      <p:tavLst>
                                        <p:tav tm="0">
                                          <p:val>
                                            <p:strVal val="#ppt_x"/>
                                          </p:val>
                                        </p:tav>
                                        <p:tav tm="100000">
                                          <p:val>
                                            <p:strVal val="#ppt_x"/>
                                          </p:val>
                                        </p:tav>
                                      </p:tavLst>
                                    </p:anim>
                                    <p:anim calcmode="lin" valueType="num">
                                      <p:cBhvr additive="base">
                                        <p:cTn id="41" dur="500" fill="hold"/>
                                        <p:tgtEl>
                                          <p:spTgt spid="25608"/>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3000"/>
                            </p:stCondLst>
                            <p:childTnLst>
                              <p:par>
                                <p:cTn id="43" presetID="2" presetClass="entr" presetSubtype="4" fill="hold" nodeType="afterEffect">
                                  <p:stCondLst>
                                    <p:cond delay="0"/>
                                  </p:stCondLst>
                                  <p:childTnLst>
                                    <p:set>
                                      <p:cBhvr>
                                        <p:cTn id="44" dur="1" fill="hold">
                                          <p:stCondLst>
                                            <p:cond delay="0"/>
                                          </p:stCondLst>
                                        </p:cTn>
                                        <p:tgtEl>
                                          <p:spTgt spid="25610"/>
                                        </p:tgtEl>
                                        <p:attrNameLst>
                                          <p:attrName>style.visibility</p:attrName>
                                        </p:attrNameLst>
                                      </p:cBhvr>
                                      <p:to>
                                        <p:strVal val="visible"/>
                                      </p:to>
                                    </p:set>
                                    <p:anim calcmode="lin" valueType="num">
                                      <p:cBhvr additive="base">
                                        <p:cTn id="45" dur="500" fill="hold"/>
                                        <p:tgtEl>
                                          <p:spTgt spid="25610"/>
                                        </p:tgtEl>
                                        <p:attrNameLst>
                                          <p:attrName>ppt_x</p:attrName>
                                        </p:attrNameLst>
                                      </p:cBhvr>
                                      <p:tavLst>
                                        <p:tav tm="0">
                                          <p:val>
                                            <p:strVal val="#ppt_x"/>
                                          </p:val>
                                        </p:tav>
                                        <p:tav tm="100000">
                                          <p:val>
                                            <p:strVal val="#ppt_x"/>
                                          </p:val>
                                        </p:tav>
                                      </p:tavLst>
                                    </p:anim>
                                    <p:anim calcmode="lin" valueType="num">
                                      <p:cBhvr additive="base">
                                        <p:cTn id="46" dur="500" fill="hold"/>
                                        <p:tgtEl>
                                          <p:spTgt spid="25610"/>
                                        </p:tgtEl>
                                        <p:attrNameLst>
                                          <p:attrName>ppt_y</p:attrName>
                                        </p:attrNameLst>
                                      </p:cBhvr>
                                      <p:tavLst>
                                        <p:tav tm="0">
                                          <p:val>
                                            <p:strVal val="1+#ppt_h/2"/>
                                          </p:val>
                                        </p:tav>
                                        <p:tav tm="100000">
                                          <p:val>
                                            <p:strVal val="#ppt_y"/>
                                          </p:val>
                                        </p:tav>
                                      </p:tavLst>
                                    </p:anim>
                                  </p:childTnLst>
                                </p:cTn>
                              </p:par>
                            </p:childTnLst>
                          </p:cTn>
                        </p:par>
                        <p:par>
                          <p:cTn id="47" fill="hold" nodeType="afterGroup">
                            <p:stCondLst>
                              <p:cond delay="3500"/>
                            </p:stCondLst>
                            <p:childTnLst>
                              <p:par>
                                <p:cTn id="48" presetID="2" presetClass="entr" presetSubtype="4" fill="hold" nodeType="afterEffect">
                                  <p:stCondLst>
                                    <p:cond delay="0"/>
                                  </p:stCondLst>
                                  <p:childTnLst>
                                    <p:set>
                                      <p:cBhvr>
                                        <p:cTn id="49" dur="1" fill="hold">
                                          <p:stCondLst>
                                            <p:cond delay="0"/>
                                          </p:stCondLst>
                                        </p:cTn>
                                        <p:tgtEl>
                                          <p:spTgt spid="25611"/>
                                        </p:tgtEl>
                                        <p:attrNameLst>
                                          <p:attrName>style.visibility</p:attrName>
                                        </p:attrNameLst>
                                      </p:cBhvr>
                                      <p:to>
                                        <p:strVal val="visible"/>
                                      </p:to>
                                    </p:set>
                                    <p:anim calcmode="lin" valueType="num">
                                      <p:cBhvr additive="base">
                                        <p:cTn id="50" dur="500" fill="hold"/>
                                        <p:tgtEl>
                                          <p:spTgt spid="25611"/>
                                        </p:tgtEl>
                                        <p:attrNameLst>
                                          <p:attrName>ppt_x</p:attrName>
                                        </p:attrNameLst>
                                      </p:cBhvr>
                                      <p:tavLst>
                                        <p:tav tm="0">
                                          <p:val>
                                            <p:strVal val="#ppt_x"/>
                                          </p:val>
                                        </p:tav>
                                        <p:tav tm="100000">
                                          <p:val>
                                            <p:strVal val="#ppt_x"/>
                                          </p:val>
                                        </p:tav>
                                      </p:tavLst>
                                    </p:anim>
                                    <p:anim calcmode="lin" valueType="num">
                                      <p:cBhvr additive="base">
                                        <p:cTn id="51"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600" fill="hold"/>
                                        <p:tgtEl>
                                          <p:spTgt spid="31"/>
                                        </p:tgtEl>
                                        <p:attrNameLst>
                                          <p:attrName>ppt_x</p:attrName>
                                        </p:attrNameLst>
                                      </p:cBhvr>
                                      <p:tavLst>
                                        <p:tav tm="0">
                                          <p:val>
                                            <p:strVal val="#ppt_x"/>
                                          </p:val>
                                        </p:tav>
                                        <p:tav tm="100000">
                                          <p:val>
                                            <p:strVal val="#ppt_x"/>
                                          </p:val>
                                        </p:tav>
                                      </p:tavLst>
                                    </p:anim>
                                    <p:anim calcmode="lin" valueType="num">
                                      <p:cBhvr additive="base">
                                        <p:cTn id="57" dur="600" fill="hold"/>
                                        <p:tgtEl>
                                          <p:spTgt spid="31"/>
                                        </p:tgtEl>
                                        <p:attrNameLst>
                                          <p:attrName>ppt_y</p:attrName>
                                        </p:attrNameLst>
                                      </p:cBhvr>
                                      <p:tavLst>
                                        <p:tav tm="0">
                                          <p:val>
                                            <p:strVal val="1+#ppt_h/2"/>
                                          </p:val>
                                        </p:tav>
                                        <p:tav tm="100000">
                                          <p:val>
                                            <p:strVal val="#ppt_y"/>
                                          </p:val>
                                        </p:tav>
                                      </p:tavLst>
                                    </p:anim>
                                  </p:childTnLst>
                                </p:cTn>
                              </p:par>
                            </p:childTnLst>
                          </p:cTn>
                        </p:par>
                        <p:par>
                          <p:cTn id="58" fill="hold" nodeType="afterGroup">
                            <p:stCondLst>
                              <p:cond delay="600"/>
                            </p:stCondLst>
                            <p:childTnLst>
                              <p:par>
                                <p:cTn id="59" presetID="2" presetClass="entr" presetSubtype="4"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1100"/>
                            </p:stCondLst>
                            <p:childTnLst>
                              <p:par>
                                <p:cTn id="64" presetID="2" presetClass="entr" presetSubtype="4" fill="hold" grpId="0" nodeType="afterEffect">
                                  <p:stCondLst>
                                    <p:cond delay="0"/>
                                  </p:stCondLst>
                                  <p:childTnLst>
                                    <p:set>
                                      <p:cBhvr>
                                        <p:cTn id="65" dur="1" fill="hold">
                                          <p:stCondLst>
                                            <p:cond delay="0"/>
                                          </p:stCondLst>
                                        </p:cTn>
                                        <p:tgtEl>
                                          <p:spTgt spid="25612"/>
                                        </p:tgtEl>
                                        <p:attrNameLst>
                                          <p:attrName>style.visibility</p:attrName>
                                        </p:attrNameLst>
                                      </p:cBhvr>
                                      <p:to>
                                        <p:strVal val="visible"/>
                                      </p:to>
                                    </p:set>
                                    <p:anim calcmode="lin" valueType="num">
                                      <p:cBhvr additive="base">
                                        <p:cTn id="66" dur="500" fill="hold"/>
                                        <p:tgtEl>
                                          <p:spTgt spid="25612"/>
                                        </p:tgtEl>
                                        <p:attrNameLst>
                                          <p:attrName>ppt_x</p:attrName>
                                        </p:attrNameLst>
                                      </p:cBhvr>
                                      <p:tavLst>
                                        <p:tav tm="0">
                                          <p:val>
                                            <p:strVal val="#ppt_x"/>
                                          </p:val>
                                        </p:tav>
                                        <p:tav tm="100000">
                                          <p:val>
                                            <p:strVal val="#ppt_x"/>
                                          </p:val>
                                        </p:tav>
                                      </p:tavLst>
                                    </p:anim>
                                    <p:anim calcmode="lin" valueType="num">
                                      <p:cBhvr additive="base">
                                        <p:cTn id="67" dur="500" fill="hold"/>
                                        <p:tgtEl>
                                          <p:spTgt spid="25612"/>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5621"/>
                                        </p:tgtEl>
                                        <p:attrNameLst>
                                          <p:attrName>style.visibility</p:attrName>
                                        </p:attrNameLst>
                                      </p:cBhvr>
                                      <p:to>
                                        <p:strVal val="visible"/>
                                      </p:to>
                                    </p:set>
                                    <p:anim calcmode="lin" valueType="num">
                                      <p:cBhvr additive="base">
                                        <p:cTn id="72" dur="500" fill="hold"/>
                                        <p:tgtEl>
                                          <p:spTgt spid="25621"/>
                                        </p:tgtEl>
                                        <p:attrNameLst>
                                          <p:attrName>ppt_x</p:attrName>
                                        </p:attrNameLst>
                                      </p:cBhvr>
                                      <p:tavLst>
                                        <p:tav tm="0">
                                          <p:val>
                                            <p:strVal val="#ppt_x"/>
                                          </p:val>
                                        </p:tav>
                                        <p:tav tm="100000">
                                          <p:val>
                                            <p:strVal val="#ppt_x"/>
                                          </p:val>
                                        </p:tav>
                                      </p:tavLst>
                                    </p:anim>
                                    <p:anim calcmode="lin" valueType="num">
                                      <p:cBhvr additive="base">
                                        <p:cTn id="73" dur="500" fill="hold"/>
                                        <p:tgtEl>
                                          <p:spTgt spid="25621"/>
                                        </p:tgtEl>
                                        <p:attrNameLst>
                                          <p:attrName>ppt_y</p:attrName>
                                        </p:attrNameLst>
                                      </p:cBhvr>
                                      <p:tavLst>
                                        <p:tav tm="0">
                                          <p:val>
                                            <p:strVal val="1+#ppt_h/2"/>
                                          </p:val>
                                        </p:tav>
                                        <p:tav tm="100000">
                                          <p:val>
                                            <p:strVal val="#ppt_y"/>
                                          </p:val>
                                        </p:tav>
                                      </p:tavLst>
                                    </p:anim>
                                  </p:childTnLst>
                                </p:cTn>
                              </p:par>
                            </p:childTnLst>
                          </p:cTn>
                        </p:par>
                        <p:par>
                          <p:cTn id="74" fill="hold" nodeType="afterGroup">
                            <p:stCondLst>
                              <p:cond delay="500"/>
                            </p:stCondLst>
                            <p:childTnLst>
                              <p:par>
                                <p:cTn id="75" presetID="2" presetClass="entr" presetSubtype="4"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ppt_x"/>
                                          </p:val>
                                        </p:tav>
                                        <p:tav tm="100000">
                                          <p:val>
                                            <p:strVal val="#ppt_x"/>
                                          </p:val>
                                        </p:tav>
                                      </p:tavLst>
                                    </p:anim>
                                    <p:anim calcmode="lin" valueType="num">
                                      <p:cBhvr additive="base">
                                        <p:cTn id="7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37">
                                            <p:txEl>
                                              <p:pRg st="0" end="0"/>
                                            </p:txEl>
                                          </p:spTgt>
                                        </p:tgtEl>
                                        <p:attrNameLst>
                                          <p:attrName>style.visibility</p:attrName>
                                        </p:attrNameLst>
                                      </p:cBhvr>
                                      <p:to>
                                        <p:strVal val="visible"/>
                                      </p:to>
                                    </p:set>
                                    <p:anim calcmode="lin" valueType="num">
                                      <p:cBhvr additive="base">
                                        <p:cTn id="83"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37">
                                            <p:txEl>
                                              <p:pRg st="1" end="1"/>
                                            </p:txEl>
                                          </p:spTgt>
                                        </p:tgtEl>
                                        <p:attrNameLst>
                                          <p:attrName>style.visibility</p:attrName>
                                        </p:attrNameLst>
                                      </p:cBhvr>
                                      <p:to>
                                        <p:strVal val="visible"/>
                                      </p:to>
                                    </p:set>
                                    <p:anim calcmode="lin" valueType="num">
                                      <p:cBhvr additive="base">
                                        <p:cTn id="89"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nodeType="clickEffect">
                                  <p:stCondLst>
                                    <p:cond delay="0"/>
                                  </p:stCondLst>
                                  <p:childTnLst>
                                    <p:set>
                                      <p:cBhvr>
                                        <p:cTn id="94" dur="1" fill="hold">
                                          <p:stCondLst>
                                            <p:cond delay="0"/>
                                          </p:stCondLst>
                                        </p:cTn>
                                        <p:tgtEl>
                                          <p:spTgt spid="37">
                                            <p:txEl>
                                              <p:pRg st="2" end="2"/>
                                            </p:txEl>
                                          </p:spTgt>
                                        </p:tgtEl>
                                        <p:attrNameLst>
                                          <p:attrName>style.visibility</p:attrName>
                                        </p:attrNameLst>
                                      </p:cBhvr>
                                      <p:to>
                                        <p:strVal val="visible"/>
                                      </p:to>
                                    </p:set>
                                    <p:anim calcmode="lin" valueType="num">
                                      <p:cBhvr additive="base">
                                        <p:cTn id="95"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7">
                                            <p:txEl>
                                              <p:pRg st="2" end="2"/>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7">
                                            <p:txEl>
                                              <p:pRg st="3" end="3"/>
                                            </p:txEl>
                                          </p:spTgt>
                                        </p:tgtEl>
                                        <p:attrNameLst>
                                          <p:attrName>style.visibility</p:attrName>
                                        </p:attrNameLst>
                                      </p:cBhvr>
                                      <p:to>
                                        <p:strVal val="visible"/>
                                      </p:to>
                                    </p:set>
                                    <p:anim calcmode="lin" valueType="num">
                                      <p:cBhvr additive="base">
                                        <p:cTn id="99"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7">
                                            <p:txEl>
                                              <p:pRg st="3" end="3"/>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37">
                                            <p:txEl>
                                              <p:pRg st="4" end="4"/>
                                            </p:txEl>
                                          </p:spTgt>
                                        </p:tgtEl>
                                        <p:attrNameLst>
                                          <p:attrName>style.visibility</p:attrName>
                                        </p:attrNameLst>
                                      </p:cBhvr>
                                      <p:to>
                                        <p:strVal val="visible"/>
                                      </p:to>
                                    </p:set>
                                    <p:anim calcmode="lin" valueType="num">
                                      <p:cBhvr additive="base">
                                        <p:cTn id="103"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7">
                                            <p:txEl>
                                              <p:pRg st="4" end="4"/>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37">
                                            <p:txEl>
                                              <p:pRg st="5" end="5"/>
                                            </p:txEl>
                                          </p:spTgt>
                                        </p:tgtEl>
                                        <p:attrNameLst>
                                          <p:attrName>style.visibility</p:attrName>
                                        </p:attrNameLst>
                                      </p:cBhvr>
                                      <p:to>
                                        <p:strVal val="visible"/>
                                      </p:to>
                                    </p:set>
                                    <p:anim calcmode="lin" valueType="num">
                                      <p:cBhvr additive="base">
                                        <p:cTn id="107" dur="500" fill="hold"/>
                                        <p:tgtEl>
                                          <p:spTgt spid="37">
                                            <p:txEl>
                                              <p:pRg st="5" end="5"/>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37">
                                            <p:txEl>
                                              <p:pRg st="5" end="5"/>
                                            </p:txEl>
                                          </p:spTgt>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37">
                                            <p:txEl>
                                              <p:pRg st="6" end="6"/>
                                            </p:txEl>
                                          </p:spTgt>
                                        </p:tgtEl>
                                        <p:attrNameLst>
                                          <p:attrName>style.visibility</p:attrName>
                                        </p:attrNameLst>
                                      </p:cBhvr>
                                      <p:to>
                                        <p:strVal val="visible"/>
                                      </p:to>
                                    </p:set>
                                    <p:anim calcmode="lin" valueType="num">
                                      <p:cBhvr additive="base">
                                        <p:cTn id="111" dur="500" fill="hold"/>
                                        <p:tgtEl>
                                          <p:spTgt spid="37">
                                            <p:txEl>
                                              <p:pRg st="6" end="6"/>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37">
                                            <p:txEl>
                                              <p:pRg st="6" end="6"/>
                                            </p:txEl>
                                          </p:spTgt>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37">
                                            <p:txEl>
                                              <p:pRg st="7" end="7"/>
                                            </p:txEl>
                                          </p:spTgt>
                                        </p:tgtEl>
                                        <p:attrNameLst>
                                          <p:attrName>style.visibility</p:attrName>
                                        </p:attrNameLst>
                                      </p:cBhvr>
                                      <p:to>
                                        <p:strVal val="visible"/>
                                      </p:to>
                                    </p:set>
                                    <p:anim calcmode="lin" valueType="num">
                                      <p:cBhvr additive="base">
                                        <p:cTn id="115" dur="500" fill="hold"/>
                                        <p:tgtEl>
                                          <p:spTgt spid="37">
                                            <p:txEl>
                                              <p:pRg st="7" end="7"/>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7">
                                            <p:txEl>
                                              <p:pRg st="7" end="7"/>
                                            </p:txEl>
                                          </p:spTgt>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37">
                                            <p:txEl>
                                              <p:pRg st="8" end="8"/>
                                            </p:txEl>
                                          </p:spTgt>
                                        </p:tgtEl>
                                        <p:attrNameLst>
                                          <p:attrName>style.visibility</p:attrName>
                                        </p:attrNameLst>
                                      </p:cBhvr>
                                      <p:to>
                                        <p:strVal val="visible"/>
                                      </p:to>
                                    </p:set>
                                    <p:anim calcmode="lin" valueType="num">
                                      <p:cBhvr additive="base">
                                        <p:cTn id="119" dur="500" fill="hold"/>
                                        <p:tgtEl>
                                          <p:spTgt spid="37">
                                            <p:txEl>
                                              <p:pRg st="8" end="8"/>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37">
                                            <p:txEl>
                                              <p:pRg st="8" end="8"/>
                                            </p:txEl>
                                          </p:spTgt>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37">
                                            <p:txEl>
                                              <p:pRg st="9" end="9"/>
                                            </p:txEl>
                                          </p:spTgt>
                                        </p:tgtEl>
                                        <p:attrNameLst>
                                          <p:attrName>style.visibility</p:attrName>
                                        </p:attrNameLst>
                                      </p:cBhvr>
                                      <p:to>
                                        <p:strVal val="visible"/>
                                      </p:to>
                                    </p:set>
                                    <p:anim calcmode="lin" valueType="num">
                                      <p:cBhvr additive="base">
                                        <p:cTn id="123" dur="500" fill="hold"/>
                                        <p:tgtEl>
                                          <p:spTgt spid="37">
                                            <p:txEl>
                                              <p:pRg st="9" end="9"/>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37">
                                            <p:txEl>
                                              <p:pRg st="9" end="9"/>
                                            </p:txEl>
                                          </p:spTgt>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37">
                                            <p:txEl>
                                              <p:pRg st="10" end="10"/>
                                            </p:txEl>
                                          </p:spTgt>
                                        </p:tgtEl>
                                        <p:attrNameLst>
                                          <p:attrName>style.visibility</p:attrName>
                                        </p:attrNameLst>
                                      </p:cBhvr>
                                      <p:to>
                                        <p:strVal val="visible"/>
                                      </p:to>
                                    </p:set>
                                    <p:anim calcmode="lin" valueType="num">
                                      <p:cBhvr additive="base">
                                        <p:cTn id="127" dur="500" fill="hold"/>
                                        <p:tgtEl>
                                          <p:spTgt spid="37">
                                            <p:txEl>
                                              <p:pRg st="10" end="1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7">
                                            <p:txEl>
                                              <p:pRg st="10" end="10"/>
                                            </p:txEl>
                                          </p:spTgt>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37">
                                            <p:txEl>
                                              <p:pRg st="11" end="11"/>
                                            </p:txEl>
                                          </p:spTgt>
                                        </p:tgtEl>
                                        <p:attrNameLst>
                                          <p:attrName>style.visibility</p:attrName>
                                        </p:attrNameLst>
                                      </p:cBhvr>
                                      <p:to>
                                        <p:strVal val="visible"/>
                                      </p:to>
                                    </p:set>
                                    <p:anim calcmode="lin" valueType="num">
                                      <p:cBhvr additive="base">
                                        <p:cTn id="131" dur="500" fill="hold"/>
                                        <p:tgtEl>
                                          <p:spTgt spid="37">
                                            <p:txEl>
                                              <p:pRg st="11" end="11"/>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37">
                                            <p:txEl>
                                              <p:pRg st="11" end="11"/>
                                            </p:txEl>
                                          </p:spTgt>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37">
                                            <p:txEl>
                                              <p:pRg st="12" end="12"/>
                                            </p:txEl>
                                          </p:spTgt>
                                        </p:tgtEl>
                                        <p:attrNameLst>
                                          <p:attrName>style.visibility</p:attrName>
                                        </p:attrNameLst>
                                      </p:cBhvr>
                                      <p:to>
                                        <p:strVal val="visible"/>
                                      </p:to>
                                    </p:set>
                                    <p:anim calcmode="lin" valueType="num">
                                      <p:cBhvr additive="base">
                                        <p:cTn id="135" dur="500" fill="hold"/>
                                        <p:tgtEl>
                                          <p:spTgt spid="37">
                                            <p:txEl>
                                              <p:pRg st="12" end="12"/>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37">
                                            <p:txEl>
                                              <p:pRg st="12" end="12"/>
                                            </p:txEl>
                                          </p:spTgt>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37">
                                            <p:txEl>
                                              <p:pRg st="13" end="13"/>
                                            </p:txEl>
                                          </p:spTgt>
                                        </p:tgtEl>
                                        <p:attrNameLst>
                                          <p:attrName>style.visibility</p:attrName>
                                        </p:attrNameLst>
                                      </p:cBhvr>
                                      <p:to>
                                        <p:strVal val="visible"/>
                                      </p:to>
                                    </p:set>
                                    <p:anim calcmode="lin" valueType="num">
                                      <p:cBhvr additive="base">
                                        <p:cTn id="139" dur="500" fill="hold"/>
                                        <p:tgtEl>
                                          <p:spTgt spid="37">
                                            <p:txEl>
                                              <p:pRg st="13" end="13"/>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37">
                                            <p:txEl>
                                              <p:pRg st="13" end="13"/>
                                            </p:txEl>
                                          </p:spTgt>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37">
                                            <p:txEl>
                                              <p:pRg st="14" end="14"/>
                                            </p:txEl>
                                          </p:spTgt>
                                        </p:tgtEl>
                                        <p:attrNameLst>
                                          <p:attrName>style.visibility</p:attrName>
                                        </p:attrNameLst>
                                      </p:cBhvr>
                                      <p:to>
                                        <p:strVal val="visible"/>
                                      </p:to>
                                    </p:set>
                                    <p:anim calcmode="lin" valueType="num">
                                      <p:cBhvr additive="base">
                                        <p:cTn id="143" dur="500" fill="hold"/>
                                        <p:tgtEl>
                                          <p:spTgt spid="37">
                                            <p:txEl>
                                              <p:pRg st="14" end="14"/>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37">
                                            <p:txEl>
                                              <p:pRg st="14" end="14"/>
                                            </p:txEl>
                                          </p:spTgt>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37">
                                            <p:txEl>
                                              <p:pRg st="15" end="15"/>
                                            </p:txEl>
                                          </p:spTgt>
                                        </p:tgtEl>
                                        <p:attrNameLst>
                                          <p:attrName>style.visibility</p:attrName>
                                        </p:attrNameLst>
                                      </p:cBhvr>
                                      <p:to>
                                        <p:strVal val="visible"/>
                                      </p:to>
                                    </p:set>
                                    <p:anim calcmode="lin" valueType="num">
                                      <p:cBhvr additive="base">
                                        <p:cTn id="147" dur="500" fill="hold"/>
                                        <p:tgtEl>
                                          <p:spTgt spid="37">
                                            <p:txEl>
                                              <p:pRg st="15" end="15"/>
                                            </p:txEl>
                                          </p:spTgt>
                                        </p:tgtEl>
                                        <p:attrNameLst>
                                          <p:attrName>ppt_x</p:attrName>
                                        </p:attrNameLst>
                                      </p:cBhvr>
                                      <p:tavLst>
                                        <p:tav tm="0">
                                          <p:val>
                                            <p:strVal val="#ppt_x"/>
                                          </p:val>
                                        </p:tav>
                                        <p:tav tm="100000">
                                          <p:val>
                                            <p:strVal val="#ppt_x"/>
                                          </p:val>
                                        </p:tav>
                                      </p:tavLst>
                                    </p:anim>
                                    <p:anim calcmode="lin" valueType="num">
                                      <p:cBhvr additive="base">
                                        <p:cTn id="148" dur="500" fill="hold"/>
                                        <p:tgtEl>
                                          <p:spTgt spid="37">
                                            <p:txEl>
                                              <p:pRg st="15" end="15"/>
                                            </p:txEl>
                                          </p:spTgt>
                                        </p:tgtEl>
                                        <p:attrNameLst>
                                          <p:attrName>ppt_y</p:attrName>
                                        </p:attrNameLst>
                                      </p:cBhvr>
                                      <p:tavLst>
                                        <p:tav tm="0">
                                          <p:val>
                                            <p:strVal val="1+#ppt_h/2"/>
                                          </p:val>
                                        </p:tav>
                                        <p:tav tm="100000">
                                          <p:val>
                                            <p:strVal val="#ppt_y"/>
                                          </p:val>
                                        </p:tav>
                                      </p:tavLst>
                                    </p:anim>
                                  </p:childTnLst>
                                </p:cTn>
                              </p:par>
                            </p:childTnLst>
                          </p:cTn>
                        </p:par>
                        <p:par>
                          <p:cTn id="149" fill="hold">
                            <p:stCondLst>
                              <p:cond delay="500"/>
                            </p:stCondLst>
                            <p:childTnLst>
                              <p:par>
                                <p:cTn id="150" presetID="2" presetClass="entr" presetSubtype="4" fill="hold" grpId="0" nodeType="afterEffect">
                                  <p:stCondLst>
                                    <p:cond delay="0"/>
                                  </p:stCondLst>
                                  <p:childTnLst>
                                    <p:set>
                                      <p:cBhvr>
                                        <p:cTn id="151" dur="1" fill="hold">
                                          <p:stCondLst>
                                            <p:cond delay="0"/>
                                          </p:stCondLst>
                                        </p:cTn>
                                        <p:tgtEl>
                                          <p:spTgt spid="20"/>
                                        </p:tgtEl>
                                        <p:attrNameLst>
                                          <p:attrName>style.visibility</p:attrName>
                                        </p:attrNameLst>
                                      </p:cBhvr>
                                      <p:to>
                                        <p:strVal val="visible"/>
                                      </p:to>
                                    </p:set>
                                    <p:anim calcmode="lin" valueType="num">
                                      <p:cBhvr additive="base">
                                        <p:cTn id="152" dur="500" fill="hold"/>
                                        <p:tgtEl>
                                          <p:spTgt spid="20"/>
                                        </p:tgtEl>
                                        <p:attrNameLst>
                                          <p:attrName>ppt_x</p:attrName>
                                        </p:attrNameLst>
                                      </p:cBhvr>
                                      <p:tavLst>
                                        <p:tav tm="0">
                                          <p:val>
                                            <p:strVal val="#ppt_x"/>
                                          </p:val>
                                        </p:tav>
                                        <p:tav tm="100000">
                                          <p:val>
                                            <p:strVal val="#ppt_x"/>
                                          </p:val>
                                        </p:tav>
                                      </p:tavLst>
                                    </p:anim>
                                    <p:anim calcmode="lin" valueType="num">
                                      <p:cBhvr additive="base">
                                        <p:cTn id="153" dur="500" fill="hold"/>
                                        <p:tgtEl>
                                          <p:spTgt spid="20"/>
                                        </p:tgtEl>
                                        <p:attrNameLst>
                                          <p:attrName>ppt_y</p:attrName>
                                        </p:attrNameLst>
                                      </p:cBhvr>
                                      <p:tavLst>
                                        <p:tav tm="0">
                                          <p:val>
                                            <p:strVal val="1+#ppt_h/2"/>
                                          </p:val>
                                        </p:tav>
                                        <p:tav tm="100000">
                                          <p:val>
                                            <p:strVal val="#ppt_y"/>
                                          </p:val>
                                        </p:tav>
                                      </p:tavLst>
                                    </p:anim>
                                  </p:childTnLst>
                                </p:cTn>
                              </p:par>
                            </p:childTnLst>
                          </p:cTn>
                        </p:par>
                        <p:par>
                          <p:cTn id="154" fill="hold">
                            <p:stCondLst>
                              <p:cond delay="1000"/>
                            </p:stCondLst>
                            <p:childTnLst>
                              <p:par>
                                <p:cTn id="155" presetID="2" presetClass="entr" presetSubtype="4"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 calcmode="lin" valueType="num">
                                      <p:cBhvr additive="base">
                                        <p:cTn id="157" dur="500" fill="hold"/>
                                        <p:tgtEl>
                                          <p:spTgt spid="24"/>
                                        </p:tgtEl>
                                        <p:attrNameLst>
                                          <p:attrName>ppt_x</p:attrName>
                                        </p:attrNameLst>
                                      </p:cBhvr>
                                      <p:tavLst>
                                        <p:tav tm="0">
                                          <p:val>
                                            <p:strVal val="#ppt_x"/>
                                          </p:val>
                                        </p:tav>
                                        <p:tav tm="100000">
                                          <p:val>
                                            <p:strVal val="#ppt_x"/>
                                          </p:val>
                                        </p:tav>
                                      </p:tavLst>
                                    </p:anim>
                                    <p:anim calcmode="lin" valueType="num">
                                      <p:cBhvr additive="base">
                                        <p:cTn id="158" dur="500" fill="hold"/>
                                        <p:tgtEl>
                                          <p:spTgt spid="24"/>
                                        </p:tgtEl>
                                        <p:attrNameLst>
                                          <p:attrName>ppt_y</p:attrName>
                                        </p:attrNameLst>
                                      </p:cBhvr>
                                      <p:tavLst>
                                        <p:tav tm="0">
                                          <p:val>
                                            <p:strVal val="1+#ppt_h/2"/>
                                          </p:val>
                                        </p:tav>
                                        <p:tav tm="100000">
                                          <p:val>
                                            <p:strVal val="#ppt_y"/>
                                          </p:val>
                                        </p:tav>
                                      </p:tavLst>
                                    </p:anim>
                                  </p:childTnLst>
                                </p:cTn>
                              </p:par>
                            </p:childTnLst>
                          </p:cTn>
                        </p:par>
                        <p:par>
                          <p:cTn id="159" fill="hold">
                            <p:stCondLst>
                              <p:cond delay="1500"/>
                            </p:stCondLst>
                            <p:childTnLst>
                              <p:par>
                                <p:cTn id="160" presetID="2" presetClass="entr" presetSubtype="4" fill="hold" grpId="0" nodeType="afterEffect">
                                  <p:stCondLst>
                                    <p:cond delay="0"/>
                                  </p:stCondLst>
                                  <p:childTnLst>
                                    <p:set>
                                      <p:cBhvr>
                                        <p:cTn id="161" dur="1" fill="hold">
                                          <p:stCondLst>
                                            <p:cond delay="0"/>
                                          </p:stCondLst>
                                        </p:cTn>
                                        <p:tgtEl>
                                          <p:spTgt spid="25"/>
                                        </p:tgtEl>
                                        <p:attrNameLst>
                                          <p:attrName>style.visibility</p:attrName>
                                        </p:attrNameLst>
                                      </p:cBhvr>
                                      <p:to>
                                        <p:strVal val="visible"/>
                                      </p:to>
                                    </p:set>
                                    <p:anim calcmode="lin" valueType="num">
                                      <p:cBhvr additive="base">
                                        <p:cTn id="162" dur="500" fill="hold"/>
                                        <p:tgtEl>
                                          <p:spTgt spid="25"/>
                                        </p:tgtEl>
                                        <p:attrNameLst>
                                          <p:attrName>ppt_x</p:attrName>
                                        </p:attrNameLst>
                                      </p:cBhvr>
                                      <p:tavLst>
                                        <p:tav tm="0">
                                          <p:val>
                                            <p:strVal val="#ppt_x"/>
                                          </p:val>
                                        </p:tav>
                                        <p:tav tm="100000">
                                          <p:val>
                                            <p:strVal val="#ppt_x"/>
                                          </p:val>
                                        </p:tav>
                                      </p:tavLst>
                                    </p:anim>
                                    <p:anim calcmode="lin" valueType="num">
                                      <p:cBhvr additive="base">
                                        <p:cTn id="163" dur="500" fill="hold"/>
                                        <p:tgtEl>
                                          <p:spTgt spid="25"/>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26"/>
                                        </p:tgtEl>
                                        <p:attrNameLst>
                                          <p:attrName>style.visibility</p:attrName>
                                        </p:attrNameLst>
                                      </p:cBhvr>
                                      <p:to>
                                        <p:strVal val="visible"/>
                                      </p:to>
                                    </p:set>
                                    <p:anim calcmode="lin" valueType="num">
                                      <p:cBhvr additive="base">
                                        <p:cTn id="166" dur="500" fill="hold"/>
                                        <p:tgtEl>
                                          <p:spTgt spid="26"/>
                                        </p:tgtEl>
                                        <p:attrNameLst>
                                          <p:attrName>ppt_x</p:attrName>
                                        </p:attrNameLst>
                                      </p:cBhvr>
                                      <p:tavLst>
                                        <p:tav tm="0">
                                          <p:val>
                                            <p:strVal val="#ppt_x"/>
                                          </p:val>
                                        </p:tav>
                                        <p:tav tm="100000">
                                          <p:val>
                                            <p:strVal val="#ppt_x"/>
                                          </p:val>
                                        </p:tav>
                                      </p:tavLst>
                                    </p:anim>
                                    <p:anim calcmode="lin" valueType="num">
                                      <p:cBhvr additive="base">
                                        <p:cTn id="167" dur="500" fill="hold"/>
                                        <p:tgtEl>
                                          <p:spTgt spid="26"/>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27"/>
                                        </p:tgtEl>
                                        <p:attrNameLst>
                                          <p:attrName>style.visibility</p:attrName>
                                        </p:attrNameLst>
                                      </p:cBhvr>
                                      <p:to>
                                        <p:strVal val="visible"/>
                                      </p:to>
                                    </p:set>
                                    <p:anim calcmode="lin" valueType="num">
                                      <p:cBhvr additive="base">
                                        <p:cTn id="170" dur="500" fill="hold"/>
                                        <p:tgtEl>
                                          <p:spTgt spid="27"/>
                                        </p:tgtEl>
                                        <p:attrNameLst>
                                          <p:attrName>ppt_x</p:attrName>
                                        </p:attrNameLst>
                                      </p:cBhvr>
                                      <p:tavLst>
                                        <p:tav tm="0">
                                          <p:val>
                                            <p:strVal val="#ppt_x"/>
                                          </p:val>
                                        </p:tav>
                                        <p:tav tm="100000">
                                          <p:val>
                                            <p:strVal val="#ppt_x"/>
                                          </p:val>
                                        </p:tav>
                                      </p:tavLst>
                                    </p:anim>
                                    <p:anim calcmode="lin" valueType="num">
                                      <p:cBhvr additive="base">
                                        <p:cTn id="171" dur="500" fill="hold"/>
                                        <p:tgtEl>
                                          <p:spTgt spid="27"/>
                                        </p:tgtEl>
                                        <p:attrNameLst>
                                          <p:attrName>ppt_y</p:attrName>
                                        </p:attrNameLst>
                                      </p:cBhvr>
                                      <p:tavLst>
                                        <p:tav tm="0">
                                          <p:val>
                                            <p:strVal val="1+#ppt_h/2"/>
                                          </p:val>
                                        </p:tav>
                                        <p:tav tm="100000">
                                          <p:val>
                                            <p:strVal val="#ppt_y"/>
                                          </p:val>
                                        </p:tav>
                                      </p:tavLst>
                                    </p:anim>
                                  </p:childTnLst>
                                </p:cTn>
                              </p:par>
                            </p:childTnLst>
                          </p:cTn>
                        </p:par>
                        <p:par>
                          <p:cTn id="172" fill="hold">
                            <p:stCondLst>
                              <p:cond delay="2000"/>
                            </p:stCondLst>
                            <p:childTnLst>
                              <p:par>
                                <p:cTn id="173" presetID="2" presetClass="entr" presetSubtype="4" fill="hold" grpId="0" nodeType="afterEffect">
                                  <p:stCondLst>
                                    <p:cond delay="0"/>
                                  </p:stCondLst>
                                  <p:childTnLst>
                                    <p:set>
                                      <p:cBhvr>
                                        <p:cTn id="174" dur="1" fill="hold">
                                          <p:stCondLst>
                                            <p:cond delay="0"/>
                                          </p:stCondLst>
                                        </p:cTn>
                                        <p:tgtEl>
                                          <p:spTgt spid="28"/>
                                        </p:tgtEl>
                                        <p:attrNameLst>
                                          <p:attrName>style.visibility</p:attrName>
                                        </p:attrNameLst>
                                      </p:cBhvr>
                                      <p:to>
                                        <p:strVal val="visible"/>
                                      </p:to>
                                    </p:set>
                                    <p:anim calcmode="lin" valueType="num">
                                      <p:cBhvr additive="base">
                                        <p:cTn id="175" dur="500" fill="hold"/>
                                        <p:tgtEl>
                                          <p:spTgt spid="28"/>
                                        </p:tgtEl>
                                        <p:attrNameLst>
                                          <p:attrName>ppt_x</p:attrName>
                                        </p:attrNameLst>
                                      </p:cBhvr>
                                      <p:tavLst>
                                        <p:tav tm="0">
                                          <p:val>
                                            <p:strVal val="#ppt_x"/>
                                          </p:val>
                                        </p:tav>
                                        <p:tav tm="100000">
                                          <p:val>
                                            <p:strVal val="#ppt_x"/>
                                          </p:val>
                                        </p:tav>
                                      </p:tavLst>
                                    </p:anim>
                                    <p:anim calcmode="lin" valueType="num">
                                      <p:cBhvr additive="base">
                                        <p:cTn id="176" dur="500" fill="hold"/>
                                        <p:tgtEl>
                                          <p:spTgt spid="28"/>
                                        </p:tgtEl>
                                        <p:attrNameLst>
                                          <p:attrName>ppt_y</p:attrName>
                                        </p:attrNameLst>
                                      </p:cBhvr>
                                      <p:tavLst>
                                        <p:tav tm="0">
                                          <p:val>
                                            <p:strVal val="1+#ppt_h/2"/>
                                          </p:val>
                                        </p:tav>
                                        <p:tav tm="100000">
                                          <p:val>
                                            <p:strVal val="#ppt_y"/>
                                          </p:val>
                                        </p:tav>
                                      </p:tavLst>
                                    </p:anim>
                                  </p:childTnLst>
                                </p:cTn>
                              </p:par>
                            </p:childTnLst>
                          </p:cTn>
                        </p:par>
                        <p:par>
                          <p:cTn id="177" fill="hold">
                            <p:stCondLst>
                              <p:cond delay="2500"/>
                            </p:stCondLst>
                            <p:childTnLst>
                              <p:par>
                                <p:cTn id="178" presetID="2" presetClass="entr" presetSubtype="4" fill="hold" grpId="0" nodeType="afterEffect">
                                  <p:stCondLst>
                                    <p:cond delay="0"/>
                                  </p:stCondLst>
                                  <p:childTnLst>
                                    <p:set>
                                      <p:cBhvr>
                                        <p:cTn id="179" dur="1" fill="hold">
                                          <p:stCondLst>
                                            <p:cond delay="0"/>
                                          </p:stCondLst>
                                        </p:cTn>
                                        <p:tgtEl>
                                          <p:spTgt spid="29"/>
                                        </p:tgtEl>
                                        <p:attrNameLst>
                                          <p:attrName>style.visibility</p:attrName>
                                        </p:attrNameLst>
                                      </p:cBhvr>
                                      <p:to>
                                        <p:strVal val="visible"/>
                                      </p:to>
                                    </p:set>
                                    <p:anim calcmode="lin" valueType="num">
                                      <p:cBhvr additive="base">
                                        <p:cTn id="180" dur="500" fill="hold"/>
                                        <p:tgtEl>
                                          <p:spTgt spid="29"/>
                                        </p:tgtEl>
                                        <p:attrNameLst>
                                          <p:attrName>ppt_x</p:attrName>
                                        </p:attrNameLst>
                                      </p:cBhvr>
                                      <p:tavLst>
                                        <p:tav tm="0">
                                          <p:val>
                                            <p:strVal val="#ppt_x"/>
                                          </p:val>
                                        </p:tav>
                                        <p:tav tm="100000">
                                          <p:val>
                                            <p:strVal val="#ppt_x"/>
                                          </p:val>
                                        </p:tav>
                                      </p:tavLst>
                                    </p:anim>
                                    <p:anim calcmode="lin" valueType="num">
                                      <p:cBhvr additive="base">
                                        <p:cTn id="181" dur="500" fill="hold"/>
                                        <p:tgtEl>
                                          <p:spTgt spid="29"/>
                                        </p:tgtEl>
                                        <p:attrNameLst>
                                          <p:attrName>ppt_y</p:attrName>
                                        </p:attrNameLst>
                                      </p:cBhvr>
                                      <p:tavLst>
                                        <p:tav tm="0">
                                          <p:val>
                                            <p:strVal val="1+#ppt_h/2"/>
                                          </p:val>
                                        </p:tav>
                                        <p:tav tm="100000">
                                          <p:val>
                                            <p:strVal val="#ppt_y"/>
                                          </p:val>
                                        </p:tav>
                                      </p:tavLst>
                                    </p:anim>
                                  </p:childTnLst>
                                </p:cTn>
                              </p:par>
                            </p:childTnLst>
                          </p:cTn>
                        </p:par>
                        <p:par>
                          <p:cTn id="182" fill="hold">
                            <p:stCondLst>
                              <p:cond delay="3000"/>
                            </p:stCondLst>
                            <p:childTnLst>
                              <p:par>
                                <p:cTn id="183" presetID="2" presetClass="entr" presetSubtype="4" fill="hold" grpId="0" nodeType="afterEffect">
                                  <p:stCondLst>
                                    <p:cond delay="0"/>
                                  </p:stCondLst>
                                  <p:childTnLst>
                                    <p:set>
                                      <p:cBhvr>
                                        <p:cTn id="184" dur="1" fill="hold">
                                          <p:stCondLst>
                                            <p:cond delay="0"/>
                                          </p:stCondLst>
                                        </p:cTn>
                                        <p:tgtEl>
                                          <p:spTgt spid="33"/>
                                        </p:tgtEl>
                                        <p:attrNameLst>
                                          <p:attrName>style.visibility</p:attrName>
                                        </p:attrNameLst>
                                      </p:cBhvr>
                                      <p:to>
                                        <p:strVal val="visible"/>
                                      </p:to>
                                    </p:set>
                                    <p:anim calcmode="lin" valueType="num">
                                      <p:cBhvr additive="base">
                                        <p:cTn id="185" dur="500" fill="hold"/>
                                        <p:tgtEl>
                                          <p:spTgt spid="33"/>
                                        </p:tgtEl>
                                        <p:attrNameLst>
                                          <p:attrName>ppt_x</p:attrName>
                                        </p:attrNameLst>
                                      </p:cBhvr>
                                      <p:tavLst>
                                        <p:tav tm="0">
                                          <p:val>
                                            <p:strVal val="#ppt_x"/>
                                          </p:val>
                                        </p:tav>
                                        <p:tav tm="100000">
                                          <p:val>
                                            <p:strVal val="#ppt_x"/>
                                          </p:val>
                                        </p:tav>
                                      </p:tavLst>
                                    </p:anim>
                                    <p:anim calcmode="lin" valueType="num">
                                      <p:cBhvr additive="base">
                                        <p:cTn id="186" dur="500" fill="hold"/>
                                        <p:tgtEl>
                                          <p:spTgt spid="33"/>
                                        </p:tgtEl>
                                        <p:attrNameLst>
                                          <p:attrName>ppt_y</p:attrName>
                                        </p:attrNameLst>
                                      </p:cBhvr>
                                      <p:tavLst>
                                        <p:tav tm="0">
                                          <p:val>
                                            <p:strVal val="1+#ppt_h/2"/>
                                          </p:val>
                                        </p:tav>
                                        <p:tav tm="100000">
                                          <p:val>
                                            <p:strVal val="#ppt_y"/>
                                          </p:val>
                                        </p:tav>
                                      </p:tavLst>
                                    </p:anim>
                                  </p:childTnLst>
                                </p:cTn>
                              </p:par>
                            </p:childTnLst>
                          </p:cTn>
                        </p:par>
                        <p:par>
                          <p:cTn id="187" fill="hold">
                            <p:stCondLst>
                              <p:cond delay="3500"/>
                            </p:stCondLst>
                            <p:childTnLst>
                              <p:par>
                                <p:cTn id="188" presetID="2" presetClass="entr" presetSubtype="4" fill="hold" grpId="0" nodeType="afterEffect">
                                  <p:stCondLst>
                                    <p:cond delay="0"/>
                                  </p:stCondLst>
                                  <p:childTnLst>
                                    <p:set>
                                      <p:cBhvr>
                                        <p:cTn id="189" dur="1" fill="hold">
                                          <p:stCondLst>
                                            <p:cond delay="0"/>
                                          </p:stCondLst>
                                        </p:cTn>
                                        <p:tgtEl>
                                          <p:spTgt spid="34"/>
                                        </p:tgtEl>
                                        <p:attrNameLst>
                                          <p:attrName>style.visibility</p:attrName>
                                        </p:attrNameLst>
                                      </p:cBhvr>
                                      <p:to>
                                        <p:strVal val="visible"/>
                                      </p:to>
                                    </p:set>
                                    <p:anim calcmode="lin" valueType="num">
                                      <p:cBhvr additive="base">
                                        <p:cTn id="190" dur="500" fill="hold"/>
                                        <p:tgtEl>
                                          <p:spTgt spid="34"/>
                                        </p:tgtEl>
                                        <p:attrNameLst>
                                          <p:attrName>ppt_x</p:attrName>
                                        </p:attrNameLst>
                                      </p:cBhvr>
                                      <p:tavLst>
                                        <p:tav tm="0">
                                          <p:val>
                                            <p:strVal val="#ppt_x"/>
                                          </p:val>
                                        </p:tav>
                                        <p:tav tm="100000">
                                          <p:val>
                                            <p:strVal val="#ppt_x"/>
                                          </p:val>
                                        </p:tav>
                                      </p:tavLst>
                                    </p:anim>
                                    <p:anim calcmode="lin" valueType="num">
                                      <p:cBhvr additive="base">
                                        <p:cTn id="191" dur="500" fill="hold"/>
                                        <p:tgtEl>
                                          <p:spTgt spid="34"/>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5"/>
                                        </p:tgtEl>
                                        <p:attrNameLst>
                                          <p:attrName>style.visibility</p:attrName>
                                        </p:attrNameLst>
                                      </p:cBhvr>
                                      <p:to>
                                        <p:strVal val="visible"/>
                                      </p:to>
                                    </p:set>
                                    <p:anim calcmode="lin" valueType="num">
                                      <p:cBhvr additive="base">
                                        <p:cTn id="194" dur="500" fill="hold"/>
                                        <p:tgtEl>
                                          <p:spTgt spid="35"/>
                                        </p:tgtEl>
                                        <p:attrNameLst>
                                          <p:attrName>ppt_x</p:attrName>
                                        </p:attrNameLst>
                                      </p:cBhvr>
                                      <p:tavLst>
                                        <p:tav tm="0">
                                          <p:val>
                                            <p:strVal val="#ppt_x"/>
                                          </p:val>
                                        </p:tav>
                                        <p:tav tm="100000">
                                          <p:val>
                                            <p:strVal val="#ppt_x"/>
                                          </p:val>
                                        </p:tav>
                                      </p:tavLst>
                                    </p:anim>
                                    <p:anim calcmode="lin" valueType="num">
                                      <p:cBhvr additive="base">
                                        <p:cTn id="195" dur="500" fill="hold"/>
                                        <p:tgtEl>
                                          <p:spTgt spid="35"/>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6"/>
                                        </p:tgtEl>
                                        <p:attrNameLst>
                                          <p:attrName>style.visibility</p:attrName>
                                        </p:attrNameLst>
                                      </p:cBhvr>
                                      <p:to>
                                        <p:strVal val="visible"/>
                                      </p:to>
                                    </p:set>
                                    <p:anim calcmode="lin" valueType="num">
                                      <p:cBhvr additive="base">
                                        <p:cTn id="198" dur="500" fill="hold"/>
                                        <p:tgtEl>
                                          <p:spTgt spid="36"/>
                                        </p:tgtEl>
                                        <p:attrNameLst>
                                          <p:attrName>ppt_x</p:attrName>
                                        </p:attrNameLst>
                                      </p:cBhvr>
                                      <p:tavLst>
                                        <p:tav tm="0">
                                          <p:val>
                                            <p:strVal val="#ppt_x"/>
                                          </p:val>
                                        </p:tav>
                                        <p:tav tm="100000">
                                          <p:val>
                                            <p:strVal val="#ppt_x"/>
                                          </p:val>
                                        </p:tav>
                                      </p:tavLst>
                                    </p:anim>
                                    <p:anim calcmode="lin" valueType="num">
                                      <p:cBhvr additive="base">
                                        <p:cTn id="199" dur="500" fill="hold"/>
                                        <p:tgtEl>
                                          <p:spTgt spid="36"/>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8"/>
                                        </p:tgtEl>
                                        <p:attrNameLst>
                                          <p:attrName>style.visibility</p:attrName>
                                        </p:attrNameLst>
                                      </p:cBhvr>
                                      <p:to>
                                        <p:strVal val="visible"/>
                                      </p:to>
                                    </p:set>
                                    <p:anim calcmode="lin" valueType="num">
                                      <p:cBhvr additive="base">
                                        <p:cTn id="202" dur="500" fill="hold"/>
                                        <p:tgtEl>
                                          <p:spTgt spid="38"/>
                                        </p:tgtEl>
                                        <p:attrNameLst>
                                          <p:attrName>ppt_x</p:attrName>
                                        </p:attrNameLst>
                                      </p:cBhvr>
                                      <p:tavLst>
                                        <p:tav tm="0">
                                          <p:val>
                                            <p:strVal val="#ppt_x"/>
                                          </p:val>
                                        </p:tav>
                                        <p:tav tm="100000">
                                          <p:val>
                                            <p:strVal val="#ppt_x"/>
                                          </p:val>
                                        </p:tav>
                                      </p:tavLst>
                                    </p:anim>
                                    <p:anim calcmode="lin" valueType="num">
                                      <p:cBhvr additive="base">
                                        <p:cTn id="203" dur="500" fill="hold"/>
                                        <p:tgtEl>
                                          <p:spTgt spid="38"/>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9"/>
                                        </p:tgtEl>
                                        <p:attrNameLst>
                                          <p:attrName>style.visibility</p:attrName>
                                        </p:attrNameLst>
                                      </p:cBhvr>
                                      <p:to>
                                        <p:strVal val="visible"/>
                                      </p:to>
                                    </p:set>
                                    <p:anim calcmode="lin" valueType="num">
                                      <p:cBhvr additive="base">
                                        <p:cTn id="206" dur="500" fill="hold"/>
                                        <p:tgtEl>
                                          <p:spTgt spid="39"/>
                                        </p:tgtEl>
                                        <p:attrNameLst>
                                          <p:attrName>ppt_x</p:attrName>
                                        </p:attrNameLst>
                                      </p:cBhvr>
                                      <p:tavLst>
                                        <p:tav tm="0">
                                          <p:val>
                                            <p:strVal val="#ppt_x"/>
                                          </p:val>
                                        </p:tav>
                                        <p:tav tm="100000">
                                          <p:val>
                                            <p:strVal val="#ppt_x"/>
                                          </p:val>
                                        </p:tav>
                                      </p:tavLst>
                                    </p:anim>
                                    <p:anim calcmode="lin" valueType="num">
                                      <p:cBhvr additive="base">
                                        <p:cTn id="207" dur="500" fill="hold"/>
                                        <p:tgtEl>
                                          <p:spTgt spid="39"/>
                                        </p:tgtEl>
                                        <p:attrNameLst>
                                          <p:attrName>ppt_y</p:attrName>
                                        </p:attrNameLst>
                                      </p:cBhvr>
                                      <p:tavLst>
                                        <p:tav tm="0">
                                          <p:val>
                                            <p:strVal val="1+#ppt_h/2"/>
                                          </p:val>
                                        </p:tav>
                                        <p:tav tm="100000">
                                          <p:val>
                                            <p:strVal val="#ppt_y"/>
                                          </p:val>
                                        </p:tav>
                                      </p:tavLst>
                                    </p:anim>
                                  </p:childTnLst>
                                </p:cTn>
                              </p:par>
                            </p:childTnLst>
                          </p:cTn>
                        </p:par>
                        <p:par>
                          <p:cTn id="208" fill="hold">
                            <p:stCondLst>
                              <p:cond delay="4000"/>
                            </p:stCondLst>
                            <p:childTnLst>
                              <p:par>
                                <p:cTn id="209" presetID="2" presetClass="entr" presetSubtype="4" fill="hold" grpId="0" nodeType="afterEffect">
                                  <p:stCondLst>
                                    <p:cond delay="0"/>
                                  </p:stCondLst>
                                  <p:childTnLst>
                                    <p:set>
                                      <p:cBhvr>
                                        <p:cTn id="210" dur="1" fill="hold">
                                          <p:stCondLst>
                                            <p:cond delay="0"/>
                                          </p:stCondLst>
                                        </p:cTn>
                                        <p:tgtEl>
                                          <p:spTgt spid="40"/>
                                        </p:tgtEl>
                                        <p:attrNameLst>
                                          <p:attrName>style.visibility</p:attrName>
                                        </p:attrNameLst>
                                      </p:cBhvr>
                                      <p:to>
                                        <p:strVal val="visible"/>
                                      </p:to>
                                    </p:set>
                                    <p:anim calcmode="lin" valueType="num">
                                      <p:cBhvr additive="base">
                                        <p:cTn id="211" dur="500" fill="hold"/>
                                        <p:tgtEl>
                                          <p:spTgt spid="40"/>
                                        </p:tgtEl>
                                        <p:attrNameLst>
                                          <p:attrName>ppt_x</p:attrName>
                                        </p:attrNameLst>
                                      </p:cBhvr>
                                      <p:tavLst>
                                        <p:tav tm="0">
                                          <p:val>
                                            <p:strVal val="#ppt_x"/>
                                          </p:val>
                                        </p:tav>
                                        <p:tav tm="100000">
                                          <p:val>
                                            <p:strVal val="#ppt_x"/>
                                          </p:val>
                                        </p:tav>
                                      </p:tavLst>
                                    </p:anim>
                                    <p:anim calcmode="lin" valueType="num">
                                      <p:cBhvr additive="base">
                                        <p:cTn id="212" dur="500" fill="hold"/>
                                        <p:tgtEl>
                                          <p:spTgt spid="40"/>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41"/>
                                        </p:tgtEl>
                                        <p:attrNameLst>
                                          <p:attrName>style.visibility</p:attrName>
                                        </p:attrNameLst>
                                      </p:cBhvr>
                                      <p:to>
                                        <p:strVal val="visible"/>
                                      </p:to>
                                    </p:set>
                                    <p:anim calcmode="lin" valueType="num">
                                      <p:cBhvr additive="base">
                                        <p:cTn id="215" dur="500" fill="hold"/>
                                        <p:tgtEl>
                                          <p:spTgt spid="41"/>
                                        </p:tgtEl>
                                        <p:attrNameLst>
                                          <p:attrName>ppt_x</p:attrName>
                                        </p:attrNameLst>
                                      </p:cBhvr>
                                      <p:tavLst>
                                        <p:tav tm="0">
                                          <p:val>
                                            <p:strVal val="#ppt_x"/>
                                          </p:val>
                                        </p:tav>
                                        <p:tav tm="100000">
                                          <p:val>
                                            <p:strVal val="#ppt_x"/>
                                          </p:val>
                                        </p:tav>
                                      </p:tavLst>
                                    </p:anim>
                                    <p:anim calcmode="lin" valueType="num">
                                      <p:cBhvr additive="base">
                                        <p:cTn id="2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7" grpId="0" animBg="1"/>
      <p:bldP spid="8" grpId="0" animBg="1"/>
      <p:bldP spid="25606" grpId="0"/>
      <p:bldP spid="25607" grpId="0"/>
      <p:bldP spid="25608" grpId="0"/>
      <p:bldP spid="25612" grpId="0"/>
      <p:bldP spid="25613" grpId="0" animBg="1"/>
      <p:bldP spid="42" grpId="0" animBg="1"/>
      <p:bldP spid="25621" grpId="0" animBg="1"/>
      <p:bldP spid="20" grpId="0" animBg="1"/>
      <p:bldP spid="24" grpId="0" animBg="1"/>
      <p:bldP spid="25" grpId="0" animBg="1"/>
      <p:bldP spid="26" grpId="0"/>
      <p:bldP spid="27" grpId="0"/>
      <p:bldP spid="28" grpId="0" animBg="1"/>
      <p:bldP spid="29" grpId="0" animBg="1"/>
      <p:bldP spid="33" grpId="0" animBg="1"/>
      <p:bldP spid="34" grpId="0" animBg="1"/>
      <p:bldP spid="35" grpId="0"/>
      <p:bldP spid="36" grpId="0"/>
      <p:bldP spid="38" grpId="0"/>
      <p:bldP spid="39" grpId="0"/>
      <p:bldP spid="40" grpId="0" animBg="1"/>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000" b="1" dirty="0" smtClean="0">
                <a:solidFill>
                  <a:schemeClr val="bg2"/>
                </a:solidFill>
              </a:rPr>
              <a:t>Final Thoughts</a:t>
            </a:r>
            <a:endParaRPr lang="en-GB" sz="2000" dirty="0"/>
          </a:p>
        </p:txBody>
      </p:sp>
      <p:sp>
        <p:nvSpPr>
          <p:cNvPr id="3" name="Content Placeholder 2"/>
          <p:cNvSpPr>
            <a:spLocks noGrp="1"/>
          </p:cNvSpPr>
          <p:nvPr>
            <p:ph idx="1"/>
          </p:nvPr>
        </p:nvSpPr>
        <p:spPr/>
        <p:txBody>
          <a:bodyPr/>
          <a:lstStyle/>
          <a:p>
            <a:r>
              <a:rPr lang="en-GB" sz="1600" dirty="0" smtClean="0"/>
              <a:t>Building “Collective Impact” – push people beyond their mission which goes beyond everyone’s work or any specific agency ‘silo’</a:t>
            </a:r>
          </a:p>
          <a:p>
            <a:endParaRPr lang="en-GB" sz="1600" dirty="0" smtClean="0"/>
          </a:p>
          <a:p>
            <a:r>
              <a:rPr lang="en-GB" sz="1600" dirty="0" smtClean="0"/>
              <a:t>Inter-agency work should be horizontal not vertical </a:t>
            </a:r>
            <a:r>
              <a:rPr lang="en-GB" sz="1600" i="1" dirty="0" smtClean="0"/>
              <a:t>(Nick Frost, 2015)</a:t>
            </a:r>
          </a:p>
          <a:p>
            <a:endParaRPr lang="en-GB" sz="1600" i="1" dirty="0" smtClean="0"/>
          </a:p>
          <a:p>
            <a:r>
              <a:rPr lang="en-GB" sz="1600" dirty="0" smtClean="0"/>
              <a:t>Develop a better understanding of children and young people’s needs at an earlier stage</a:t>
            </a:r>
          </a:p>
          <a:p>
            <a:endParaRPr lang="en-GB" sz="1600" dirty="0" smtClean="0"/>
          </a:p>
          <a:p>
            <a:r>
              <a:rPr lang="en-GB" sz="1600" dirty="0" smtClean="0"/>
              <a:t>Develop good systems – taking into account the views of service users</a:t>
            </a:r>
          </a:p>
          <a:p>
            <a:pPr lvl="2">
              <a:buFont typeface="Arial" pitchFamily="34" charset="0"/>
              <a:buChar char="−"/>
            </a:pPr>
            <a:r>
              <a:rPr lang="en-GB" sz="1600" dirty="0" smtClean="0"/>
              <a:t>Agreement between partners</a:t>
            </a:r>
          </a:p>
          <a:p>
            <a:pPr lvl="2">
              <a:buFont typeface="Arial" pitchFamily="34" charset="0"/>
              <a:buChar char="−"/>
            </a:pPr>
            <a:r>
              <a:rPr lang="en-GB" sz="1600" dirty="0" smtClean="0"/>
              <a:t>Clear decisions – who is in or out</a:t>
            </a:r>
          </a:p>
          <a:p>
            <a:pPr lvl="2">
              <a:buFont typeface="Arial" pitchFamily="34" charset="0"/>
              <a:buChar char="−"/>
            </a:pPr>
            <a:r>
              <a:rPr lang="en-GB" sz="1600" dirty="0" smtClean="0"/>
              <a:t>Clear objective and outcomes – know what you want to achieve</a:t>
            </a:r>
          </a:p>
          <a:p>
            <a:pPr lvl="2">
              <a:buFont typeface="Arial" pitchFamily="34" charset="0"/>
              <a:buChar char="−"/>
            </a:pPr>
            <a:r>
              <a:rPr lang="en-GB" sz="1600" dirty="0" smtClean="0"/>
              <a:t>Make a compelling case for all stakeholders to engage</a:t>
            </a:r>
            <a:endParaRPr lang="en-GB" sz="1600" dirty="0"/>
          </a:p>
        </p:txBody>
      </p:sp>
      <p:sp>
        <p:nvSpPr>
          <p:cNvPr id="4" name="Slide Number Placeholder 3"/>
          <p:cNvSpPr>
            <a:spLocks noGrp="1"/>
          </p:cNvSpPr>
          <p:nvPr>
            <p:ph type="sldNum" sz="quarter" idx="11"/>
          </p:nvPr>
        </p:nvSpPr>
        <p:spPr/>
        <p:txBody>
          <a:bodyPr/>
          <a:lstStyle/>
          <a:p>
            <a:pPr>
              <a:defRPr/>
            </a:pPr>
            <a:fld id="{2439FC0E-7967-4AE3-B609-F8D65A90FEAE}" type="slidenum">
              <a:rPr lang="en-GB" smtClean="0"/>
              <a:pPr>
                <a:defRPr/>
              </a:pPr>
              <a:t>9</a:t>
            </a:fld>
            <a:endParaRPr lang="en-GB"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EE template 2J">
  <a:themeElements>
    <a:clrScheme name="Custom 5">
      <a:dk1>
        <a:srgbClr val="656664"/>
      </a:dk1>
      <a:lt1>
        <a:srgbClr val="FFFFFF"/>
      </a:lt1>
      <a:dk2>
        <a:srgbClr val="000000"/>
      </a:dk2>
      <a:lt2>
        <a:srgbClr val="FFFFFE"/>
      </a:lt2>
      <a:accent1>
        <a:srgbClr val="3FA5C6"/>
      </a:accent1>
      <a:accent2>
        <a:srgbClr val="3FA5C6"/>
      </a:accent2>
      <a:accent3>
        <a:srgbClr val="3FA5C6"/>
      </a:accent3>
      <a:accent4>
        <a:srgbClr val="DADADA"/>
      </a:accent4>
      <a:accent5>
        <a:srgbClr val="9DBAC6"/>
      </a:accent5>
      <a:accent6>
        <a:srgbClr val="3FA5C6"/>
      </a:accent6>
      <a:hlink>
        <a:srgbClr val="3FA5C6"/>
      </a:hlink>
      <a:folHlink>
        <a:srgbClr val="3FA5C6"/>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656664"/>
        </a:dk1>
        <a:lt1>
          <a:srgbClr val="FFFFFF"/>
        </a:lt1>
        <a:dk2>
          <a:srgbClr val="000000"/>
        </a:dk2>
        <a:lt2>
          <a:srgbClr val="FFFFFE"/>
        </a:lt2>
        <a:accent1>
          <a:srgbClr val="A5222B"/>
        </a:accent1>
        <a:accent2>
          <a:srgbClr val="A5222B"/>
        </a:accent2>
        <a:accent3>
          <a:srgbClr val="AAAAAA"/>
        </a:accent3>
        <a:accent4>
          <a:srgbClr val="DADADA"/>
        </a:accent4>
        <a:accent5>
          <a:srgbClr val="CFABAC"/>
        </a:accent5>
        <a:accent6>
          <a:srgbClr val="951E26"/>
        </a:accent6>
        <a:hlink>
          <a:srgbClr val="A5222B"/>
        </a:hlink>
        <a:folHlink>
          <a:srgbClr val="A5222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6933</TotalTime>
  <Words>1019</Words>
  <Application>Microsoft Office PowerPoint</Application>
  <PresentationFormat>On-screen Show (4:3)</PresentationFormat>
  <Paragraphs>218</Paragraphs>
  <Slides>11</Slides>
  <Notes>9</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Pixel</vt:lpstr>
      <vt:lpstr>CEE template 2J</vt:lpstr>
      <vt:lpstr>  PARENTING SUPPORT INITIATIVE NETWORKING EVENT WEDNESDAY 17TH JUNE 2015 </vt:lpstr>
      <vt:lpstr>What is Inter-Agency Work?`</vt:lpstr>
      <vt:lpstr>Why is Inter-Agency Work Important</vt:lpstr>
      <vt:lpstr>Benefits of Inter-Agency Work</vt:lpstr>
      <vt:lpstr>PSI Collaborative Project Donegal (Phase 1)</vt:lpstr>
      <vt:lpstr>PSI Collaborative Project Donegal (Phase 1)</vt:lpstr>
      <vt:lpstr>PSI Collaborative Project Donegal (Phase 2)</vt:lpstr>
      <vt:lpstr>Issues in integrated practice </vt:lpstr>
      <vt:lpstr>Final Thoughts</vt:lpstr>
      <vt:lpstr>Slide 10</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Mary</cp:lastModifiedBy>
  <cp:revision>725</cp:revision>
  <cp:lastPrinted>2015-04-22T15:58:34Z</cp:lastPrinted>
  <dcterms:created xsi:type="dcterms:W3CDTF">1601-01-01T00:00:00Z</dcterms:created>
  <dcterms:modified xsi:type="dcterms:W3CDTF">2015-06-15T14:06:22Z</dcterms:modified>
</cp:coreProperties>
</file>