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Rockwell" panose="02060603020205020403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12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54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4624388" y="228600"/>
            <a:ext cx="2057400" cy="203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656F134E-D8B4-4593-B246-9804C1EC8EC8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0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9DF1F4-1C43-4532-B1BF-DE8D8F5F67E4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581820-CFFF-471D-8EB0-24606E712F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680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CEF5C2-359F-4161-BE15-98740E7D2DB9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8C7819-61F4-45D8-AE6B-2D29D67D3D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5665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31B722-DB69-4F31-927E-6FC2BCE9B3CD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E61395-9758-484E-8001-E0D8833205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0831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54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14B57C-7EBD-49D2-8BDB-8DCD01969290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78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6FB7D7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AC3495-3D64-40EC-A349-CC8B587EF21D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ABB1F9-5C92-4780-8B5F-2BB5D270D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556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025" y="4632325"/>
            <a:ext cx="220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6FB7D7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3D6834-AA37-4E59-BB72-6F55117E1C84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A3D434-B783-4294-9AB1-2B20BF59D3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7993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54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BC8830-C6B5-4221-8665-E3B46E0C1CE3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36C37E-8297-4F20-BE1E-B2C1C292EE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73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54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CD9ADCF-5EBD-40B1-B422-1F3917963048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3D8EF3-B6ED-4104-851F-95D83FFE87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345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400" b="1" smtClean="0">
                <a:solidFill>
                  <a:srgbClr val="6FB7D7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D6BA02-48F5-4657-8213-9822189D2D2F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7FE6E-0F73-4743-B192-5EE7D7D2C1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0275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584DD2-E8B5-433B-A7D6-6A951D58AD5A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688A85-600F-4244-A5CB-5A7CA880DC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3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195F63-5986-40FC-91E8-EE7B46FFD5E3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E51BDB-E540-459E-B7E8-060D0B628B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0308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04FD69-07DD-4D71-AB48-EB63D61D9D68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E2BA6A-6234-4FD8-AB08-57638507A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9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51D9C0-AE7A-4E14-B949-FA303363BA29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BEE9FF-7D13-41BF-8D91-AAD0F4C08D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28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54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ga-IE" noProof="0" smtClean="0"/>
              <a:t>Drag picture to placeholder or click icon to add</a:t>
            </a:r>
            <a:endParaRPr noProof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rIns="45720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4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79F444B-C22F-420A-8E67-E42748E592C4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03425" y="3111500"/>
            <a:ext cx="2603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0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0A48E3D-E6DD-4C9F-9C71-3C56ED40FB3D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348D7D-A078-488E-A3E9-9746E6F7E7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480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89D12E-2D1E-42DB-8A52-44D1B8699FCE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6A017D-84B2-4698-87F2-44F6A84AFF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280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4D89D7-8948-4E72-B088-074EA945F3C8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C9064E-539A-4306-BB80-95558C5483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25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1FEC7F-1DF9-41B2-A66C-C0BD8CE891D7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7A43A6-7B51-498A-8315-51E9EA443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777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anose="020606030202050204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3600" b="1" smtClean="0">
                <a:solidFill>
                  <a:srgbClr val="6FB7D7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676333-132A-4480-9DDD-966828FC39D1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246663-D5C4-4B7B-883A-04BAB9AD45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014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text styles</a:t>
            </a:r>
          </a:p>
          <a:p>
            <a:pPr lvl="1"/>
            <a:r>
              <a:rPr lang="ga-IE" altLang="en-US" smtClean="0"/>
              <a:t>Second level</a:t>
            </a:r>
          </a:p>
          <a:p>
            <a:pPr lvl="2"/>
            <a:r>
              <a:rPr lang="ga-IE" altLang="en-US" smtClean="0"/>
              <a:t>Third level</a:t>
            </a:r>
          </a:p>
          <a:p>
            <a:pPr lvl="3"/>
            <a:r>
              <a:rPr lang="ga-IE" altLang="en-US" smtClean="0"/>
              <a:t>Fourth level</a:t>
            </a:r>
          </a:p>
          <a:p>
            <a:pPr lvl="4"/>
            <a:r>
              <a:rPr lang="ga-IE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31C7F68E-76BD-4F2D-B149-598D22EB90BB}" type="datetimeFigureOut">
              <a:rPr lang="en-US" altLang="en-US"/>
              <a:pPr>
                <a:defRPr/>
              </a:pPr>
              <a:t>6/19/2015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6278163-11B7-47F3-A04C-DFCC16B7F7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59" r:id="rId19"/>
    <p:sldLayoutId id="2147483760" r:id="rId2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anose="02060603020205020403" pitchFamily="18" charset="0"/>
          <a:ea typeface="MS PGothic" panose="020B0600070205080204" pitchFamily="34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000" kern="1200">
          <a:solidFill>
            <a:srgbClr val="595959"/>
          </a:solidFill>
          <a:latin typeface="+mn-lt"/>
          <a:ea typeface="MS PGothic" panose="020B0600070205080204" pitchFamily="34" charset="-128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75000"/>
        <a:buFont typeface="Wingdings" panose="05000000000000000000" pitchFamily="2" charset="2"/>
        <a:buChar char="n"/>
        <a:defRPr kern="1200">
          <a:solidFill>
            <a:srgbClr val="595959"/>
          </a:solidFill>
          <a:latin typeface="+mn-lt"/>
          <a:ea typeface="MS PGothic" panose="020B0600070205080204" pitchFamily="34" charset="-128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kern="1200">
          <a:solidFill>
            <a:srgbClr val="595959"/>
          </a:solidFill>
          <a:latin typeface="+mn-lt"/>
          <a:ea typeface="MS PGothic" panose="020B0600070205080204" pitchFamily="34" charset="-128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75000"/>
        <a:buFont typeface="Wingdings" panose="05000000000000000000" pitchFamily="2" charset="2"/>
        <a:buChar char="n"/>
        <a:defRPr kern="1200">
          <a:solidFill>
            <a:srgbClr val="595959"/>
          </a:solidFill>
          <a:latin typeface="+mn-lt"/>
          <a:ea typeface="MS PGothic" panose="020B0600070205080204" pitchFamily="34" charset="-128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kern="1200">
          <a:solidFill>
            <a:srgbClr val="595959"/>
          </a:solidFill>
          <a:latin typeface="+mn-lt"/>
          <a:ea typeface="MS PGothic" panose="020B0600070205080204" pitchFamily="34" charset="-128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/>
          </p:nvPr>
        </p:nvSpPr>
        <p:spPr>
          <a:xfrm>
            <a:off x="4800600" y="4624388"/>
            <a:ext cx="4038600" cy="933450"/>
          </a:xfrm>
        </p:spPr>
        <p:txBody>
          <a:bodyPr/>
          <a:lstStyle/>
          <a:p>
            <a:pPr eaLnBrk="1" hangingPunct="1"/>
            <a:r>
              <a:rPr lang="en-US" altLang="en-US" smtClean="0"/>
              <a:t>Parent Child Home Programme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600"/>
            <a:ext cx="4038600" cy="7493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368300"/>
            <a:ext cx="3951287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Travellers and Education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19662"/>
          </a:xfrm>
        </p:spPr>
        <p:txBody>
          <a:bodyPr/>
          <a:lstStyle/>
          <a:p>
            <a:pPr eaLnBrk="1" hangingPunct="1"/>
            <a:r>
              <a:rPr lang="en-IE" altLang="en-US" sz="2400" smtClean="0"/>
              <a:t>13% of Traveller children complete secondary education in comparison with 92% of the general population. </a:t>
            </a:r>
          </a:p>
          <a:p>
            <a:pPr eaLnBrk="1" hangingPunct="1"/>
            <a:r>
              <a:rPr lang="en-IE" altLang="en-US" sz="2400" smtClean="0"/>
              <a:t>55% of Traveller children have completed their formal education by the age of 15. </a:t>
            </a:r>
          </a:p>
          <a:p>
            <a:pPr eaLnBrk="1" hangingPunct="1"/>
            <a:r>
              <a:rPr lang="en-IE" altLang="en-US" sz="2400" smtClean="0"/>
              <a:t>Currently, less than 1% of Travellers go on to third level education.</a:t>
            </a:r>
          </a:p>
          <a:p>
            <a:pPr eaLnBrk="1" hangingPunct="1"/>
            <a:r>
              <a:rPr lang="en-IE" altLang="en-US" sz="2400" smtClean="0"/>
              <a:t>The educational attainment of Travellers remains significantly lower than that of their settled peers in both reading and mathematics. </a:t>
            </a:r>
          </a:p>
          <a:p>
            <a:pPr eaLnBrk="1" hangingPunct="1"/>
            <a:endParaRPr lang="en-US" altLang="en-US" sz="2400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5757863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Target Area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Blanchardstown/Finglas </a:t>
            </a:r>
          </a:p>
          <a:p>
            <a:pPr eaLnBrk="1" hangingPunct="1"/>
            <a:r>
              <a:rPr lang="en-US" altLang="en-US" sz="2800" smtClean="0"/>
              <a:t>300 Traveller Families</a:t>
            </a:r>
          </a:p>
          <a:p>
            <a:pPr eaLnBrk="1" hangingPunct="1"/>
            <a:r>
              <a:rPr lang="en-US" altLang="en-US" sz="2800" smtClean="0"/>
              <a:t>Primary Healthcare Project in the area is based in Pavee Point</a:t>
            </a:r>
          </a:p>
          <a:p>
            <a:pPr eaLnBrk="1" hangingPunct="1"/>
            <a:r>
              <a:rPr lang="en-US" altLang="en-US" sz="2800" smtClean="0"/>
              <a:t>Positive relationship with the community</a:t>
            </a:r>
          </a:p>
          <a:p>
            <a:pPr eaLnBrk="1" hangingPunct="1"/>
            <a:endParaRPr lang="en-US" altLang="en-US" sz="2800" smtClean="0"/>
          </a:p>
          <a:p>
            <a:pPr eaLnBrk="1" hangingPunct="1"/>
            <a:endParaRPr lang="en-US" altLang="en-US" smtClean="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5778500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Challenges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614488"/>
            <a:ext cx="3657600" cy="4140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Funding!</a:t>
            </a:r>
          </a:p>
          <a:p>
            <a:pPr eaLnBrk="1" hangingPunct="1"/>
            <a:r>
              <a:rPr lang="en-US" altLang="en-US" sz="2400" smtClean="0"/>
              <a:t>Recruiting Home Visitors</a:t>
            </a:r>
          </a:p>
          <a:p>
            <a:pPr eaLnBrk="1" hangingPunct="1"/>
            <a:r>
              <a:rPr lang="en-US" altLang="en-US" sz="2400" smtClean="0"/>
              <a:t>Targeting the community</a:t>
            </a:r>
          </a:p>
          <a:p>
            <a:pPr eaLnBrk="1" hangingPunct="1"/>
            <a:r>
              <a:rPr lang="en-US" altLang="en-US" sz="2400" smtClean="0"/>
              <a:t>Convincing families that this was something different.</a:t>
            </a:r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  <p:pic>
        <p:nvPicPr>
          <p:cNvPr id="25604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5" r="8945"/>
          <a:stretch>
            <a:fillRect/>
          </a:stretch>
        </p:blipFill>
        <p:spPr>
          <a:xfrm>
            <a:off x="4156075" y="1335088"/>
            <a:ext cx="3657600" cy="4140200"/>
          </a:xfrm>
          <a:ln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5740400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Achievements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985963"/>
            <a:ext cx="3657600" cy="4140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Collaboration with the Early Learning Initiative</a:t>
            </a:r>
          </a:p>
          <a:p>
            <a:pPr eaLnBrk="1" hangingPunct="1"/>
            <a:r>
              <a:rPr lang="en-US" altLang="en-US" sz="2400" smtClean="0"/>
              <a:t>Strong Home Visitors </a:t>
            </a:r>
          </a:p>
          <a:p>
            <a:pPr eaLnBrk="1" hangingPunct="1"/>
            <a:r>
              <a:rPr lang="en-US" altLang="en-US" sz="2400" smtClean="0"/>
              <a:t>Committed families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26628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0" r="18600"/>
          <a:stretch>
            <a:fillRect/>
          </a:stretch>
        </p:blipFill>
        <p:spPr>
          <a:xfrm>
            <a:off x="4156075" y="1266825"/>
            <a:ext cx="3657600" cy="4140200"/>
          </a:xfrm>
          <a:ln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5813425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steps….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Expanding the programme</a:t>
            </a:r>
          </a:p>
          <a:p>
            <a:pPr eaLnBrk="1" hangingPunct="1"/>
            <a:r>
              <a:rPr lang="en-US" altLang="en-US" sz="2400" smtClean="0"/>
              <a:t>Ensuring high standards</a:t>
            </a:r>
          </a:p>
          <a:p>
            <a:pPr eaLnBrk="1" hangingPunct="1"/>
            <a:r>
              <a:rPr lang="en-US" altLang="en-US" sz="2400" smtClean="0"/>
              <a:t>Ensuring we are reaching a diverse range of families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088" y="5694363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24</TotalTime>
  <Words>145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Rockwell</vt:lpstr>
      <vt:lpstr>MS PGothic</vt:lpstr>
      <vt:lpstr>Arial</vt:lpstr>
      <vt:lpstr>Wingdings</vt:lpstr>
      <vt:lpstr>Calibri</vt:lpstr>
      <vt:lpstr>Advantage</vt:lpstr>
      <vt:lpstr>Parent Child Home Programme</vt:lpstr>
      <vt:lpstr>Travellers and Education</vt:lpstr>
      <vt:lpstr>Target Area</vt:lpstr>
      <vt:lpstr>Challenges</vt:lpstr>
      <vt:lpstr>Achievements </vt:lpstr>
      <vt:lpstr>Next steps….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Child Home Programme</dc:title>
  <dc:creator>Hilary Harmon</dc:creator>
  <cp:lastModifiedBy>NoelleSpring</cp:lastModifiedBy>
  <cp:revision>4</cp:revision>
  <dcterms:created xsi:type="dcterms:W3CDTF">2015-06-16T21:18:27Z</dcterms:created>
  <dcterms:modified xsi:type="dcterms:W3CDTF">2015-06-19T15:01:31Z</dcterms:modified>
</cp:coreProperties>
</file>