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17"/>
  </p:handoutMasterIdLst>
  <p:sldIdLst>
    <p:sldId id="271" r:id="rId3"/>
    <p:sldId id="292" r:id="rId4"/>
    <p:sldId id="289" r:id="rId5"/>
    <p:sldId id="296" r:id="rId6"/>
    <p:sldId id="302" r:id="rId7"/>
    <p:sldId id="275" r:id="rId8"/>
    <p:sldId id="303" r:id="rId9"/>
    <p:sldId id="278" r:id="rId10"/>
    <p:sldId id="310" r:id="rId11"/>
    <p:sldId id="304" r:id="rId12"/>
    <p:sldId id="305" r:id="rId13"/>
    <p:sldId id="299" r:id="rId14"/>
    <p:sldId id="300" r:id="rId15"/>
    <p:sldId id="31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>
      <p:cViewPr varScale="1">
        <p:scale>
          <a:sx n="90" d="100"/>
          <a:sy n="90" d="100"/>
        </p:scale>
        <p:origin x="78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5F626-08BE-463A-B9CB-270A8616E9FC}" type="datetimeFigureOut">
              <a:rPr lang="en-IE" smtClean="0"/>
              <a:pPr/>
              <a:t>16/06/2015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0577C-AF9B-465C-9465-9A9A98F2D1B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0950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C36-95DF-48BD-ABFA-EE50CA8ED0C2}" type="datetimeFigureOut">
              <a:rPr lang="en-IE" smtClean="0"/>
              <a:pPr/>
              <a:t>16/06/2015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Parenting Support Initiative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7FE1-A93D-4735-8ACA-BD005FC3A5B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891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2856"/>
            <a:ext cx="8229600" cy="399330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C36-95DF-48BD-ABFA-EE50CA8ED0C2}" type="datetimeFigureOut">
              <a:rPr lang="en-IE" smtClean="0"/>
              <a:pPr/>
              <a:t>16/06/2015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Parenting Support Initiative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7FE1-A93D-4735-8ACA-BD005FC3A5B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672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C36-95DF-48BD-ABFA-EE50CA8ED0C2}" type="datetimeFigureOut">
              <a:rPr lang="en-IE" smtClean="0"/>
              <a:pPr/>
              <a:t>16/06/2015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Parenting Support Initiative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7FE1-A93D-4735-8ACA-BD005FC3A5B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413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0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8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6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6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2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77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93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5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7646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C36-95DF-48BD-ABFA-EE50CA8ED0C2}" type="datetimeFigureOut">
              <a:rPr lang="en-IE" smtClean="0"/>
              <a:pPr/>
              <a:t>16/06/2015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Parenting Support Initiative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7FE1-A93D-4735-8ACA-BD005FC3A5B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204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64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8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350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96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50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354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38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4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9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C36-95DF-48BD-ABFA-EE50CA8ED0C2}" type="datetimeFigureOut">
              <a:rPr lang="en-IE" smtClean="0"/>
              <a:pPr/>
              <a:t>16/06/2015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Parenting Support Initiative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7FE1-A93D-4735-8ACA-BD005FC3A5B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622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73832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C36-95DF-48BD-ABFA-EE50CA8ED0C2}" type="datetimeFigureOut">
              <a:rPr lang="en-IE" smtClean="0"/>
              <a:pPr/>
              <a:t>16/06/2015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Parenting Support Initiative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7FE1-A93D-4735-8ACA-BD005FC3A5B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908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836712"/>
            <a:ext cx="8229600" cy="9989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C36-95DF-48BD-ABFA-EE50CA8ED0C2}" type="datetimeFigureOut">
              <a:rPr lang="en-IE" smtClean="0"/>
              <a:pPr/>
              <a:t>16/06/2015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Parenting Support Initiative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7FE1-A93D-4735-8ACA-BD005FC3A5B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3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C36-95DF-48BD-ABFA-EE50CA8ED0C2}" type="datetimeFigureOut">
              <a:rPr lang="en-IE" smtClean="0"/>
              <a:pPr/>
              <a:t>16/06/2015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Parenting Support Initiative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7FE1-A93D-4735-8ACA-BD005FC3A5B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588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C36-95DF-48BD-ABFA-EE50CA8ED0C2}" type="datetimeFigureOut">
              <a:rPr lang="en-IE" smtClean="0"/>
              <a:pPr/>
              <a:t>16/06/2015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Parenting Support Initiative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7FE1-A93D-4735-8ACA-BD005FC3A5B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380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C36-95DF-48BD-ABFA-EE50CA8ED0C2}" type="datetimeFigureOut">
              <a:rPr lang="en-IE" smtClean="0"/>
              <a:pPr/>
              <a:t>16/06/2015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Parenting Support Initiative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7FE1-A93D-4735-8ACA-BD005FC3A5B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842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0C36-95DF-48BD-ABFA-EE50CA8ED0C2}" type="datetimeFigureOut">
              <a:rPr lang="en-IE" smtClean="0"/>
              <a:pPr/>
              <a:t>16/06/2015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Parenting Support Initiative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7FE1-A93D-4735-8ACA-BD005FC3A5B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641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8070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0C36-95DF-48BD-ABFA-EE50CA8ED0C2}" type="datetimeFigureOut">
              <a:rPr lang="en-IE" smtClean="0"/>
              <a:pPr/>
              <a:t>16/06/2015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dirty="0" smtClean="0"/>
              <a:t>Parenting Support Initiative 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07FE1-A93D-4735-8ACA-BD005FC3A5B1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53889"/>
            <a:ext cx="2771800" cy="782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1912"/>
            <a:ext cx="2724375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8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095B-07AF-4DA5-8C30-C77134CC1C82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B77BDE79-8B8E-4294-BA2B-F4F44D4FD9C6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8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18" Type="http://schemas.openxmlformats.org/officeDocument/2006/relationships/image" Target="../media/image4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19" Type="http://schemas.openxmlformats.org/officeDocument/2006/relationships/image" Target="../media/image5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688" y="1782131"/>
            <a:ext cx="6838528" cy="1827634"/>
          </a:xfrm>
        </p:spPr>
        <p:txBody>
          <a:bodyPr>
            <a:normAutofit fontScale="90000"/>
          </a:bodyPr>
          <a:lstStyle/>
          <a:p>
            <a:pPr algn="l"/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>Overview of Parenting Support Initiative</a:t>
            </a:r>
            <a:br>
              <a:rPr lang="en-IE" b="1" dirty="0" smtClean="0"/>
            </a:br>
            <a:endParaRPr lang="en-I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04" y="3609765"/>
            <a:ext cx="7088832" cy="2207096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pPr algn="l"/>
            <a:r>
              <a:rPr lang="en-IE" sz="2800" b="1" dirty="0" smtClean="0">
                <a:latin typeface="Calibri" panose="020F0502020204030204" pitchFamily="34" charset="0"/>
              </a:rPr>
              <a:t>Noelle Spring, Foundation Director</a:t>
            </a:r>
          </a:p>
          <a:p>
            <a:pPr algn="l"/>
            <a:r>
              <a:rPr lang="en-IE" sz="2800" b="1" dirty="0" smtClean="0">
                <a:latin typeface="Calibri" panose="020F0502020204030204" pitchFamily="34" charset="0"/>
              </a:rPr>
              <a:t>Katharine Howard Foundation</a:t>
            </a:r>
          </a:p>
          <a:p>
            <a:pPr algn="l"/>
            <a:r>
              <a:rPr lang="en-IE" sz="2800" b="1" dirty="0" smtClean="0">
                <a:latin typeface="Calibri" panose="020F0502020204030204" pitchFamily="34" charset="0"/>
              </a:rPr>
              <a:t>17 June 2015</a:t>
            </a:r>
            <a:endParaRPr lang="en-IE" sz="28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5999" y="0"/>
            <a:ext cx="3220137" cy="1505696"/>
          </a:xfrm>
          <a:prstGeom prst="rect">
            <a:avLst/>
          </a:prstGeom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92485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foundation.ie/wp-content/uploads/2014/05/NEW-CFI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44557"/>
            <a:ext cx="1944216" cy="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20688"/>
            <a:ext cx="799288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4. Implementation Stage: Year 2 (2015)</a:t>
            </a:r>
          </a:p>
          <a:p>
            <a:pPr>
              <a:buFont typeface="Arial" pitchFamily="34" charset="0"/>
              <a:buChar char="•"/>
            </a:pPr>
            <a:endPara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Review of Project  End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 Year Reports </a:t>
            </a:r>
            <a:endPara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16 Core Projects </a:t>
            </a: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Funded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2015 - €</a:t>
            </a: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186,500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Communication Plan developed for PSI projects and wider audiences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Project Support Plan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Sharing the Learning Networking Event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Projects Evaluation</a:t>
            </a: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IE" dirty="0" smtClean="0">
                <a:latin typeface="Calibri" panose="020F0502020204030204" pitchFamily="34" charset="0"/>
              </a:rPr>
              <a:t> </a:t>
            </a:r>
            <a:endParaRPr lang="en-IE" dirty="0">
              <a:latin typeface="Calibri" panose="020F0502020204030204" pitchFamily="34" charset="0"/>
            </a:endParaRPr>
          </a:p>
        </p:txBody>
      </p:sp>
      <p:pic>
        <p:nvPicPr>
          <p:cNvPr id="3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6" y="6366644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://foundation.ie/wp-content/uploads/2014/05/NEW-CFI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44557"/>
            <a:ext cx="1944216" cy="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447501" cy="683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IE" sz="2400" dirty="0" smtClean="0">
                <a:latin typeface="Calibri" panose="020F0502020204030204" pitchFamily="34" charset="0"/>
              </a:rPr>
              <a:t>PSI – Implementation Process </a:t>
            </a:r>
          </a:p>
          <a:p>
            <a:pPr>
              <a:defRPr/>
            </a:pPr>
            <a:endParaRPr lang="en-IE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6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6" y="6366644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://foundation.ie/wp-content/uploads/2014/05/NEW-CFI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44557"/>
            <a:ext cx="1944216" cy="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8943" y="18864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90C226"/>
                </a:solidFill>
                <a:latin typeface="Calibri" panose="020F0502020204030204" pitchFamily="34" charset="0"/>
                <a:ea typeface="+mj-ea"/>
                <a:cs typeface="+mj-cs"/>
              </a:rPr>
              <a:t>Overview of Project Plans for Year (2)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052736"/>
            <a:ext cx="6120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Overall the focus of the 16 Core Projects remains unchanged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Projects continuing with the same focus and direction building on the learning and work for Year 2, with new activities to enhance </a:t>
            </a:r>
            <a:r>
              <a:rPr lang="en-I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same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Some projects have made slight changes to project plans including expanding to new locations or targeting a more specific cohort of parents but overall the focus of the projects remain unchanged</a:t>
            </a:r>
            <a:endParaRPr lang="en-IE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345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23" y="116632"/>
            <a:ext cx="6447501" cy="352425"/>
          </a:xfrm>
        </p:spPr>
        <p:txBody>
          <a:bodyPr>
            <a:noAutofit/>
          </a:bodyPr>
          <a:lstStyle/>
          <a:p>
            <a:r>
              <a:rPr lang="en-IE" sz="2400" dirty="0">
                <a:latin typeface="Calibri" panose="020F0502020204030204" pitchFamily="34" charset="0"/>
              </a:rPr>
              <a:t>Core Projects &amp; Programmes Delivered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33269"/>
              </p:ext>
            </p:extLst>
          </p:nvPr>
        </p:nvGraphicFramePr>
        <p:xfrm>
          <a:off x="109929" y="770367"/>
          <a:ext cx="8458404" cy="515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349"/>
                <a:gridCol w="5293055"/>
              </a:tblGrid>
              <a:tr h="252753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Ballinasloe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Social Services, Galway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Delivery of Incredible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Years Parenting Programmes and the Hanen programme.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EEF4E8"/>
                    </a:solidFill>
                  </a:tcPr>
                </a:tc>
              </a:tr>
              <a:tr h="252753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Barnardos, Dublin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Delivery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of ‘Flying Start’ programme and Parents Plus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52753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Bedford Row, Limerick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Parenting support programme for women prisoners and ex-prisoners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52753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 Bessborough Centre,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Cork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Parent Infant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Health Practitioner-to lead Baby Together Group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52753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 Canal Communities Partnership,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Dublin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Parent Child Home Programme (PCHP)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52753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 Chatterbox, Cavan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&amp; Monaghan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ELKLAN Speech and Language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Project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94899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 Cork City Partnership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Training Early Years Practitioners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in Incredible Years Parent and Baby Programme and delivery to parents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81164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 Downstrands FRC, Donegal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Delivery of Child and Parent Programmes to Family Resource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Centre (FRCs) Donegal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81164">
                <a:tc>
                  <a:txBody>
                    <a:bodyPr/>
                    <a:lstStyle/>
                    <a:p>
                      <a:pPr marL="180975" lvl="0" indent="-180975"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9.Kerry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Children Services Committee (KCSC) Kerry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Delivery of Language and Play Programmes to FRCs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and Parent and Toddler Groups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52753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10. Lifestart,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Donegal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Train the Trainers ‘Spirals’ Parenting Programme for practitioners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52753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11. Longford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Community Resource Ltd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Filial Play Therapy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94899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12. Monaghan Integrated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Development Ltd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Training Community Childcare Staff to deliver Early Years Parents Plus Programme across the county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94899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13. National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Association of Building Co-operatives Society Ltd (NABCO) Dublin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Delivery of parenting support programmes- including Parents Plus Programme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94899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14. Pavee Point Traveller &amp;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Roma Centre, Dublin 1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Parent Child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Home Programme (PCHP) – Delivery of programme to traveller families in Blanchardstown and Finglas areas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94899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15. Southside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Partnership, Dun Laoghaire, Co. Dublin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Delivery of an Integrated Early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Intervention and Family Support Initiative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94899">
                <a:tc>
                  <a:txBody>
                    <a:bodyPr/>
                    <a:lstStyle/>
                    <a:p>
                      <a:pPr algn="l"/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16. Tolka Area Partnership, Dublin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E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Delivery of Parenting ante-natal</a:t>
                      </a:r>
                      <a:r>
                        <a:rPr lang="en-IE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and post-natal support programme. To include Incredible Years in Year 2</a:t>
                      </a:r>
                      <a:endParaRPr lang="en-IE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6" y="6366644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foundation.ie/wp-content/uploads/2014/05/NEW-CFI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44557"/>
            <a:ext cx="1944216" cy="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" y="620688"/>
            <a:ext cx="7062456" cy="5105021"/>
          </a:xfrm>
          <a:prstGeom prst="rect">
            <a:avLst/>
          </a:prstGeom>
        </p:spPr>
      </p:pic>
      <p:pic>
        <p:nvPicPr>
          <p:cNvPr id="3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6" y="6366644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foundation.ie/wp-content/uploads/2014/05/NEW-CFI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44557"/>
            <a:ext cx="1944216" cy="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Project Presentations</a:t>
            </a:r>
            <a:endParaRPr lang="en-IE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902" y="1340768"/>
            <a:ext cx="6023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‘Identifying Ways of Engaging Parents’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‘Inter-agency Collaboration’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361950" indent="-361950" defTabSz="14351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‘Implementation of PSI Projects – Successes/Achievements/Challenges’</a:t>
            </a: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6" y="6366644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foundation.ie/wp-content/uploads/2014/05/NEW-CFI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44557"/>
            <a:ext cx="1944216" cy="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7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http://www.kerrychildrensservices.com/images/header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28" y="3372918"/>
            <a:ext cx="3409898" cy="34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98" y="4001179"/>
            <a:ext cx="1280802" cy="68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pbs.twimg.com/profile_images/1300731939/TBC_logo_tagline_small_400x4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715" y="1501445"/>
            <a:ext cx="744299" cy="79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90" y="5013176"/>
            <a:ext cx="665966" cy="66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Bedford Row Family Projec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32" y="2659677"/>
            <a:ext cx="2833110" cy="36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www.monaghanchildcare.ie/Images/Chatterbox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27" y="4614119"/>
            <a:ext cx="1104589" cy="7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om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23" y="2323446"/>
            <a:ext cx="1239640" cy="49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Comhar Chathair Chorcai Teo, Cork City Partnership Ltd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3" y="3165566"/>
            <a:ext cx="1972077" cy="5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98924" y="3028024"/>
            <a:ext cx="35025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>
                <a:latin typeface="Comic Sans MS" panose="030F0702030302020204" pitchFamily="66" charset="0"/>
              </a:rPr>
              <a:t>Downstrands Family Resource Centre</a:t>
            </a:r>
          </a:p>
        </p:txBody>
      </p:sp>
      <p:pic>
        <p:nvPicPr>
          <p:cNvPr id="15" name="Picture 24" descr="http://www.kerrychildrensservices.com/images/image_link_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86" y="3640841"/>
            <a:ext cx="1101074" cy="10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62" y="1725871"/>
            <a:ext cx="820425" cy="8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28" y="4925755"/>
            <a:ext cx="1081884" cy="84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80" y="3370814"/>
            <a:ext cx="916833" cy="87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43" y="4096444"/>
            <a:ext cx="978226" cy="77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42" descr="data:image/jpeg;base64,/9j/4AAQSkZJRgABAQAAAQABAAD/2wCEAAkGBxQTEhUTEhQWFRUXGBobGBcYGBobIRsfHBcbHxwbHBkdHCggHBolHBgXIjEhJSkrLi4uGB8zODMsOCgtLisBCgoKDg0OGxAQGzckICYvMCwvLCwsLCwtLDQsLCwsLCwsLCwsLCwsLCwsLCwsLCwsLCwsLCwsLCwsLCwsLCwsLP/AABEIAH4BkQMBEQACEQEDEQH/xAAbAAEAAQUBAAAAAAAAAAAAAAAABgIDBAUHAf/EAEsQAAIBAgMFBQQFCAgEBgMAAAECEQADBBIhBQYxQVEHEyJhcTKBkbEUQlJyoSMzNGJzkrLRFRdTgrPBwtI1VIPwFiSToqPhQ0Ti/8QAGwEBAAIDAQEAAAAAAAAAAAAAAAMEAQIFBgf/xAA1EQACAgECAwQJAwUBAQEAAAAAAQIDEQQSBSExE0FRcRQiMjNhgaGxwZHR8BU0QlLhI/Gi/9oADAMBAAIRAxEAPwDuNAKAUAoBQCgFAKAUAoBQCgFAKAUAoBQCgFAKAUAoBQCgFAKAUAoBQCgFAKAUAoBQCgFAKAUAoBQCgFAKAUAoBQCgFAKAUAoBQCgFAKA8JoCwcdaGhuJP3h/Os7X4DBeRwRIII8jNYBVQCgFAWcXiktIXuMEUcWYwKyk28I1nOMFuk8Ij6b+YEtl70jzKPHyqX0ezwKS4lpm8bvoyRWLyuoZGDKRIYGQfQiomscmXoyUlldC5WDJpNpb2YSwSr3hmHFVBYjyOUEA+tSRpnLoirbraK3iUuf6ljCb74Jzl77Kf11ZR+8RA95rZ0TXcaQ4jp5PG79SQowIBBBB4Ec6hLqeSzjsYllGuXWyosSddJIHLzIrMYuTwjSdkYR3SeEY+ytsWcQGNi4HyxmgERPDiB0NZlCUeprVfXbnY8nu1Nr2cOFN9wgYwJBMx6A0jCUugtvrqWZvB7a2tZax9IVwbQBOeDwUkHSJ4g8qODT294V0HDtE+Xia3/wAZ4L/mF/df/bW/YWeBB6fp/wDcuYfe3Buyot8FmIVRlbUkwB7PU1h0zSy0bR1tEmkpc2ZW1dt2MOVF+4EzTlkEzETwB6isRhKXREluorqxveMmXhMStxFuWzmVhKnqPfWrTTwySMlJKS6Mwtqbfw+HYLeuBGIkAhjpMToD0raNcpdERW6mqp4m8Gfh7yuiuhlWAZT1BEg/CtWsPDJoyUkpLozU7W3pwuHbJdujPzVQWI9YGnvreNU5c0itdraantlLmXNj7x4bEmLNwFvskFT8CBI9KTrlHqjanVVXcoM2GLxS2ka5cOVFEk66D3Vok28ImnNQi5S6GLsrbdjEZu4uB8sZoBETMcQOhraUJR6ojq1Fdudjzgp2pt7D4dgt64ELCQCGMj3A0jXKXRGLdTVU8TeDETfDBH/9hfeGHzFbdjPwI1rtO/8ANG1weNt3RmtXEuDqrA/Ko3FrqWIWRmsxefIyKwbmkxG9uDRmR74DKSrDK2hBgj2eoqRUzaykVZa2iLcXLmi3/wCM8F/zC/uv/trPYWeBr6fp/wDc3WGxC3EV0MqwBU9QRoajaw8MtRkpJSXRl2sGwoBQCgFAKAUAoBQCgFAKAUAoBQHhNARLa+9jljawVtrzji4UsB6R8zp61YhSus3g2UfEi2P2btG6Zuqx8jdtj4KX0+FTxlVHobboLvNPjdmYi0JuW7ij7UEr+8JH41IpxfRmyafQsYXH3LZlHZT1BI+VZcU+pnBMNg7+upCYkZl+2OI9eRqvPTrrE0cPA6DhsQtxQ6MGU8CKqNNPDIy7WAc57XGf8gNe78Z8s2nHzgmPU1c0mOZw+MuWIru5ljYe6eExeEBs3GF8DxyeDdCkex0I/mKzO6cJ81yNaNDRfSnB+t3+fl4Ex3S3f+h2chcuzGW1OUHoq8h58T+Ar22b3k6ej0vo8Nuc/b5EZ7Sd5nQ/RbLFTAN1hxg8EB5aanyI86m09SfrMocU1kovsoPz/Ytbu9nQZFuYpmBIkW1gQP1jB18hEdazZqeeImum4SnFStfy/czdq9m1llJw7sj8gxzKfXSR66+lax1Uk/WJbuE1tf8Am8P6Gh3L27dwmI+i35FsvkKn/wDGxMAjyJ48tZ9Zbq1OO5FPQ6mdFvY2dM48n/P3Jxv/APoF/wBF/wARaq0e8R1uIf20v53oj3ZF7GI+8nyaptX1RT4N7EvNFfa3+asffb+GsaXqzPGPdx8zY7nYIXtlJaYkBxdUkcRN1+E1pdLba2T6KtWaNQffn7shO/G7VvBG0Lbu2fPOaNMuWIgD7VWqLXPOTkcQ0cNPt2vrnr8iRbpbl2Wt4fFG5czytzL4YlWmPZmNOtQ23yy4l/ScOrcYW5eeTMbtd9vD/dufNKzpO8j4z1h8/wAEy3P/AELD/s1qvb7bOrpPcQ8kQTtZ/SLX7L/W1WtL7LONxj3kfL8k+2FP0Kxl9r6Pbj17sR+NVJ+2/M7Onz6PDH+q+xyPdyzYuYrLjWZVbNJJiXJ+u3ED2pPWK6Fjkoeoea0sa53Yvf8A9+JN7HZ2iYlbiXnFpYYAHxyDwDjgvnx5edVnqW44a5nXjwqMbVOMuX1/UkG+X6DiP2ZqGr20XdZ7ifkRHsh44n0t/wCurGr7jl8G/wA/l+TH7Wvz9n9mf4qzpejNOM+3HyM3ZnZ7Yu4e1d726rXLaOfZIBZQTplmNetay1MlJrBNVwqqdcZZeWk+4jm1Nm4jZeIR0eQfZcaBgOKss+kjzEHpNGUbo4ZQtqt0NilF/Px+DOsbE2kuIsW7y6BxqOhGjD3EEVQnHbJo9JRara1Nd5yHEYMXtp3LTEhXxLqSOOtxuE10VLbUmvA8zKtWatwffJ/cmn9WmG/tb3xT/ZVb0qXgdX+kU/7P6fsTDZ2EFq0lpSSEUKCeJAEaxVaTy8nTrgoQUV3cjIrBuKAUAoBQCgFAKAUAoBQCgFAKAUBqNvsuWLpIt81Bg3D9meSdevzkrznl1NLLVWssi97abtFu0Mi8FS2I/AcTU6glzZzLNTOx4RnWN32AzX7otjpoT8eE+k1FPUQgT06Cyzr9DJw+Fw6nwYpwfUR/CPnVf02t8sourhdsOaz9DXbd3OFxS9rIH4hk0V/vKNFP6y6dRzq3XqP0NoynB4mc8vWmVirAqykgg8QRxFXE8k5JNy94jh7gRz+Sc6+R+0P++FQ3VblldTWSydXBqgRGLtXZtvEWzaurmU/EHkQeRFbRk4vKI7ao2x2zXI5TtjYWJ2bdF60xKT4bi+f1XXh/kfwF6FkbVhnnbtNdo574Pl4/udB3O3kGMtEkBbqQHUcNeDL5GDpyj3mpdVsfwOzotWtRDPeupzzechdqsbnsi9bJn7MIfhlq5Xzq5HF1WFrcy6ZX4Ox1zj04oDjnaAQ20HFvVvADH2so/HgPdXRo5V8zzHEsPUtR68v1Ohb/AH/D7/ov+ItVKPeI7XEP7aXy+6I/2RexiPvJ8mqXV9UU+DexLzRX2t/mrH32/hrGl6szxj3cfM3XZ3/w+z/1P8V6j1HvGWuG/wBtH5/dkb7Xfaw3pc/0VNpO8ocZ/wAPn+CXbl/oOH+4Pmar2+2zqaP3EPIh/a77eH+7c+aVY0necvjPWHz/AAarZu42KvWkupctBXUEAu4MHqAkVJLUQTw0V6uG3zgpJrD+L/Y1O8Ww7uEdUvMrFlzDKSdJI5gdKkrsU1lFXVaadEkpvJ2Tdv8ARMN+xtf4a1zrPbfmeo0vuIeS+xHN8tyBiCb2Hhbp1ZToH8/JvPgefWpqb9vKXQo63hyt9evlL7/9I5utvXdwdwYfEhu6BykN7Vr0/V8unDoZraVNbo9SlpNbZRPsrenT4r/n8RPd8T/5HEfszVSr20dnWe4n5ER7IeOJ9Lf+urGr7jl8G/z+X5Mfta/P2f2Z/irOl6M04z7cfIn27P6Hhv2Fr/DWqtntvzOzpvcw8l9iM9rLD6NaH1u9EemR5/ErU2l9plDjGOxXn+GZfZgD9CE8O8ePTT/Oa11PtkvCs+jrPizne0sEb20L1pSAXxFxQTw1uNxq5GW2tP4HDsrdmqlBd8n9ze/1ZYj+1s/+7/bUXpUfAuf0e3/ZfU6RsbCGzYtWmIJRFUkcJAA08qpzeZNncpg4Vxi+5YMytSUUAoBQCgFAKAUAoBQCgFAKAUAJoDn+3doG7cJ+qNAPKrcI4RxtRbvkSDdjZeS33pjO40J+qv8AM8fhUF0+5F7R0qK3vqy/icHYYzcBuHqWPyBAHuFcG/WaSMsS5vzO1Xbel6nJeRqdobq2rgJwzG2/JSxKn4yR6/hWsa6NQv8AweH4Pv8A5/EXKeJWVvFyyvHHNfz+M0exNuXcPcKXJEGGU+X/AHxrSjUTplh/NHQ1Wjrvhvh8mXu0TZystvGWxo0K8enhJ89Cp/u16jSWqSwea2uEnB9xBgaumTr+5G0O+wqz7SeA+7h+BA91c66O2RFJYZo+0TaeNsMjWjksaeJRrmB4OTMDhHCdRrUunjCXXqcbiV2oqw4ez/OpqtpdoffYZ7RseN0Kk5vCJEFgImeYHLrW8dNiWcla3iqsqcNvNrHwM7sp2Y6i7fYEI4CpP1oMkjy4CfWtdVNPESbhFMoqU30fQzu0DdVsQBfsibqiGX7ajhH6w19R6CtaLtvJ9CbiOidy3w9pfUjmwt+72GHc37ZuBNBJKuscjI1joYPnU09PGfOLKNHE7KVssWcfJmXtXtLdlK2LXdk/XYho9FiJ9SfStY6VZ9Zkl3GG1iuOPi/2G4u6dx7oxWJDAA5lDzmdpkMZ1iddeJjlxX3JLbEcP0M5T7a3z59X8SebwYA38NdtDi6ECevET5SBVWEtskzsaivtKpQXejlW7G37mzrtxLlonNAdCcpBWYI5cz66a1esrVqTTPO6XUy0c5RnHzPd6N4n2hct27dogKTlQeJmJjXh5cPWlVSqTbY1erlq5KMInUN2NmnD4W1Zb2lXxR1Ylj+JNUbJbpNnoNLV2VUYPuIX2ve1hvS5/oqzpO85XGf8Pn+CXbl/oOH+4Pmar2+2zqaP3EPIh/a77eH+7c+aVY0necvjPWHz/BMtz/0LD/s1qvb7bOrpPcQ8kQTtZ/SbX7L/AFtVrS+yzjcY95Hy/JOdlm5/R9nucpufR7eTNwJ7tdDqKqyx2jz4nXp3ejR2ddqxnyIHsrfrE4e7cXFq1yTqphWQjoIiPL39ZtS08ZJbTj1cStqm1cs/g1e28c+0sWvc2srEBAvEwCfExjz48gKkhFVQ5sr32S1l62R+H/WdM3qtZdn3lmctqJ9ABVKrnYjv6pY08l8CK9kPtYn0t/66n1fcc3g3+fy/Jj9rX5+z+zP8VZ0vRmvGfbj5FvZ/aK9qzbtCwp7tFQMXOuVQJjL5dazLTJtvJrXxZwgoqPRY6mub6XtW+DGg0kAhLY569feSfdpv6lMSB9vrrPh9Eda2Ts9cPZSynsoInqeJJ8yST76oSk5PLPSU1KqChHuON4/G9ztG7dAzFMTcaJiYuNpNdFR3VpfA8tOzstVKeOkn9ySf1oP/AMuv/qH/AG1D6IvE6H9Zf+n1/wCHQNk4zvrFq6RBdFaOMSJiaqSW2TR2aZ9pWp+KyZdakgoBQCgFAKAUAoBQCgFAKAUAoDF2o8Wbh/VNbR6ojteIM5zEmOpq4cTqzouNbKgA4cPhXneL3uunl3npaIJs0pM18+nNzeWdFLBdw9wgirmg1Eq7VhmtkU0RrtAsBb9u4NDcTX1U8fgQPdXq9ck5Rn/sjp8Hm3VKD7n9zLnvNlXw31RI9xDfMfjXV4VNtLzOVxKCjfyOd13ymdD7LX8F4cpQ/wAX/wBVT1PVEcycugIIIBB4g6zVUjaz1Ncu7uEBzDDWZ/Zr8orftJ+JCtLSnnYv0RsgK0Jz2gMTG7Ms3fztq3c6FlBj0JGlbKUl0ZHOquftRT80W8LsTD2zmt2LSt1CLPxiay5yfVmsNPVB5jFL5GfWhMKAxMdsyzejvbSXI4ZlBj0JGlbKTXRkc6oT9pJ+Z5gtl2bMm1at2yeJVQCfeBNHOT6sQprr9iKXkjMrUkLV/DI8Z0Vo4ZlBj41lNo1cU+qK7dsKAFAAHAAQB7qwZSS5It38KjxnRWjhmUGPjWU2jDjF9UXLaBQAoAA4ACAPdWDKWOhbvYS25l0Vj1ZQfmKym0YcIvqi6igAACANAByrBslgxMdsqzeg3bVu4RwLKCR7yJrZTlHoyOdNc/ain8irBbOtWQRatpbnjlUCfWBrRyb6szCqEPZWPIyLiBgQwBB4giQfdWps0nyZRYwyJORFWeOVQJ+FZbbMKKXRHl/Co5l0ViPtKD86JtBxi+qKBs60OFq3+4v8qbn4mOzh4GQqgaDQVg3PaAxn2faJJNq2SdSSi6/hWdz8TTs4eB5/Rtn+yt/uL/Km5+I7OHgv0MhEAAAAAHADSKwbpY6FVAKAUAoBQCgFAKAUAoBQCgFAKAsY61ntuvVSPwrMXhms1ui0c2uCCaunCfJnQrbi9ZVxzE+/mPj8q4vEdL21bj3o9BprU0peJrHskGvn92itrljB1FNMvYTDEmuhwzhtk7E2iO21JEO3xxgv4kJb1W2Mk9TPi/yHuruayanYox6RWDtcNpdNG6fWXP8AY2m1l+j7LYHRrpCj3kf6QxrucMqcUv1OHrbe0vbXcc5rtFc6V2YYcizcf7TAfuj/APqqWpfNIjn1MXebfq7hsTcsrbtsqZYJzTqityPnWa9OpxTycTVcSnTa4KOcfsYWH7T3nx2FI55XIP4g1u9Ku5kUeMvPrQ+pPtj7Ut4m0t20ZU8jxBHEEdRVScHF4Z2Kbo3QU49DNrUlIBvJv+9jEPatW0dU0LNPtfW4HkdPUGrdenUo5Zx9VxR1WOEVnBL9gbTGJw9u8NMw1HRhow9xBqvOO2TR0tPcra1Nd5sK0Jjn28G/t6xiLtlbVshDAJzTwB1186t16dSink42p4nOq1wUVyMbC9p7SO8sKRzysQfgRrWXpfBkceMvPrQ+pNX20rYN8VZhgLTus9VUmD01EGq2xqe1nVd8XS7Yc+Tf6EC/rNv/ANja/wDd/OrfosfE4/8AWLP9UX8D2j3nuW0Nq0Azqp9rmwHXzrWWmik3k3r4tOc1HaubJHvvvK+CFooitnzTmnTLl4QfOoqalZnJd12slp9uFnOS/udvMuMtmQFuofEo6Hgwnly9fdWLatj+BvotYtRHwa7jO3l2k2Gw1y8oDMmWAZjVgOXrWlcd0kibU2uqpzXcazcneR8at0uirkKgZZ1kHjJ8q3uqUMYK+h1ctQm2sYMffXeu5g3tqiIwdSTmnkY5GtqaVNPJprtbLTtJLOSN/wBZt/8AsbXxb+dTeix8Sj/WLP8AVEu3J3ifGJcZ1VcjADLPMTzNV7q1B4R09DqpaiLk1jDNPvRvxdw2Jeylu2yrlgnNOqg8j51JVQpxzkq6viU6bXBRya/D9p7z47CEc8rkfMGt3pV3MgjxmX+UPqT7Yu1beJtLdtE5ToQeKkcQR1qpODg8M7NF0boKcehGN8N+Po1w2bCq9wRmZpyrOsQCCTHnp58p6qN6yzn63iPYy2QWWaXCdouIRwMRaUrzAVkYDqJJB9OfWpHpoteqyrDitsZYsjy/RnSMBi1vW1upJVwCJBGh8jVOSaeGdyE1OKlHoyGYHfa6+O+jG3bC96yZvFMKSJ4xOlWZUJQ3ZOZXxCctR2WO9onVVTrEF3e33u4jFph2t2wrFxIzT4VY8z+rVqyhRhuycjT8RnbeqmvH6G+3w202Esd6iqxzhYaY1B6elQ1QU5YZd1modFe9LJTubtx8XYN11VSHKwsxAVTz9azdWoSwjXRal6itzaxzwaHejfm7hsS9lbdtlXLBOadUB5HzqWrTqcc5Kmr4lOm1wUcmvw/ae8+OwhHPK5HzBrd6VdzII8Zf+UPqT7Yu1beJtC7aJynQg8VI4gjrVScHB4Z2aLo3QU4mdWpKKAUAoBQCgFAKAUAoCG7z7KKsbijwtx8jVmqeVhnM1VOHuRY3f2z3JKPPdn4qeo8uo/7ObK93TqaabUdm8S6Emu4piuZLa3lPBlaPwg1y7q3n1oJnep7Kxcp4+potpYnG3gbdu0bKnQwCSf70CPcPfVOcr5LZCO1fD9zqUV6Op75y3P6foU7I3cSwQ16C31UGpNSabh+HmZFruLblth/PIjG/G3fpF0IhBt254cCx4kHmANAeep516GivasnMgmllkfwtguwRRJJAAHnUzeFk3O1bD2eLFhLQ4ga+p1P41zJy3SyQt5OVb6uF2pcY8A9on0Fu3NX6Vmo8vrmlrG34r7I3G+u8uDv4c27S5rhIytky5YIJ1OuokR51HTVOMsss67Wae2rbDm/LobjsqsMuFdmBCvcJXzAUAkeUiPdUeqacy1wiLVLb72SPeDaYw2HuXjxVfCOrHRR8SKhhHdJIvai5VVub7jku72774xcRckkohYH7VwmY85Ab4ir9lihhHmtNpZahTl4fVkg7KdrQ1zDMdG8aeo0Ye8Qf7pqLVQ6SLvCL8N1PzX5Ol1SO8ca3jvKm1XdvZW8jNz0GUnTnpXRrWasLwPL6qSjrXJ9E1+Dab8bx4PEWQllc1zMCHyZco56nUz04fAVpRVOMsssa/V0W17YLL8cdCRdmOGZcEc40e4zKD9mFHwJDVDqWnPkXuFQkqPW72artZtgLh4AGr8BHJak0r5srcYSUYY+P4N72e2VOAskqCfHrA/tGqLUP/wBGW+GpejR+f3Zo+13hhvW58kqXSd5U4z0h8/wQ/AXb2CexiV4OCV6MAYZD8PdINWJKNicTmVuzTSjau/6+KOj707RTEbKuXbZlWVPUHvFkHzB0qlXFxtSZ3dVbG3SSnHo1+TVdkfsYj7yfJqk1fVFbg3sy+Rhdrf52x9xv4hW2k6Mi4z7UTL2Tv1hLdi1ba1dLJbRWIRIJVQCQS8xIrEtPNybTJKeJ0QrjFxeUkui/clW7W3bWLV2soyBSAcwUaxP1Sar2VuDwzpaXUwvi5QWDmvaA0bRuE8B3f8C1do92cHiLxqm/L7G53y3nwV/DtbtLnuEjK2TLlgiTJ14SNOtRU1TjLLLWu1unsqcY835dDZ9lFhhhrjEEK1zw+cKASPKdPdWmqa3E/CItUtvvZHN+dnXcNjPpSiUZ1dWIkBhByt7xPmPQ1NRJThtKXEKp039qly6/PwJbsbbGE2kEF62vfWzm7tuo5qfrL1B6ajgagnCdXTodKi+jWJbl6y7n+PEloqudE4pZxy2dpNdecqX7hMCT7Tcq6Ti5VYXgeVjbGrVucuib/JPP6xsJ0u/uD/dVX0aZ1/6tp/j+hCdw2naVojmbp/8AierN/umcrh7zq0/P7Mm3aj+hf9VPk1VtN7Z1uK/2/wA0UdlX6G37Zv4ErOq9v5GvCPcPz/CIbv8AmNo3CeXd/wCGlWKPdnM4i8apvy+yN1vnvPgr+Ha3aXNcJGVsmXLBBJk68JGnWoqapxlllrXazT2VOMeb8uhs+yiwww9xjIV7nh84ABI8p0/umtNU1uJ+ERapbfeyb1WOsKAUAoBQCgFAKAUAoC1ikJUgAN+qeB8p5etZQaT5Mh+LwVh3KrcFm5ztXfCfceDD0n1qwpSS8Slbos84lNnYuJQzbkeasNfgay7IPqV1p7oP1T3E425aH/mMWLflmBb3KktWFFP2YliFOol1kRfbG8ecNbsZlVtGuMfG46T9VfIGTzPKp4VY5su1URr59WaG1aLEBRJPIVK3gnOm7l7rdx+WvD8ofZX7Pmf1vl8qV1u7kiOUskvquaHG99bYbalxTwL2gffbtiujS8VHmNdFS1jT8V9kT7Dbh4JCD3ZaOTOxHwmD76qPUTfediPDdPF52/UkltAoCqAABAAEAAcgOlQl5JJYRzbtW2tL28Mp0Xxv6mQo9wk/3hV3Sw6yOFxe/LVS83+DT7vb6NhLPdW7Vs6lixJkk9Y8gB7qksoU3lsrabiDohsUTUWdrFMUMTbUKRcz5QdNTqvoQSPQ1I4ZhtZVV7jd2sVjnnB3XC4hbiLcQyrKGB8iJFctrDwz18ZKUVJdGce3jsC5tV0b2XvIpjo2UH8DXQreKs/A8zqoqescX3tfgxzhFwWOCYlBcto2oI0ZDwYDnprHUEVtudleYkfZrTajbYspP6eJ2uyVKgrGWBljhEaR5RXMZ6tYxyIB2u+xh/vP8lq3pOrOLxn2YfP8G/7PP+H2f7/+K1Raj3jLnDP7aPz+7I/2u8MN63PklTaTvKfGekPn+DYbG2KmL2TatNoYYo32WDtB9OR8iajnNwtbLFOnjfo4wfy+Bz/6ZdwyYnB3AYeAy/ZZWUhh5ED3gg8qt7VNqaOL2k6Izol3/fxJl2R+xiPvJ8mqvq+qOnwb2ZfIwu1v87Y+438QrbSdGRcZ9qJv9hboYO5hrDvZBZrVtmOZ9SUBJ0brUU7pqTSZdo0GnlVGTjzaXj4Eg2Tsezhgy2EyBjJEsZPvJqGU5S6l2miulYgsHK9/1naNwHn3f8C1fo92ed4is6pryMXa2zRgcaFuJ3loMGAP10J+Y1HqOlZjLtIcupHdStNqMSWY9fNHZsC6NbQ2o7sqCmUQIjSBy05VznnPM9RBxcU49O4x8VicPcY4V2R2ZSTaJBJA6j8evPlWUpJbkaylXJ9lJpvwOY76br/QmW9Yci2zQuviRoJAB4kaGDx099Xqbe05M8/rtH6M1ZW+Wfmjoe5+1WxOEt3X9vVW8ypiffoffVO2G2bSO3o7ndSpvqcvwuDS9tNrdwSjYi4CJInxNzGtXnJxqyvA4EK42axxl0bf5Oif+AsD/ZH/ANS5/uqn6RZ4na/pum/1+rIBuIsbStAcAbo/+N6t3+6ZxtAsatJfH7Mm3aj+hf8AVT5NVbTe2dbiv9v80UdlX6G37Zv4ErOq9v5GnCPcPz/CIbv+s7RuDr3f+GlWKPdnN4is6pry+yJ7h9wsEpB7tmjkzsR8ARNVHqJvvOxHhunTzt+pv76BLTBAFCocoXSIGkRwqHOS8kksIg2wdm4i7g1xNvGYgXYchWcshysQBB6xxM+lZMl3bO3Ll7Zlm+rNbc3FVihK6gsDwPAxMUBIt8rzJgrzIxVgBDKSCPGvAjUVgEW3Ux9xsTZWzfv30KH6QLssqHL9Vjw8X/Z5ZB0OsAUAoBQCgFAKAwdqbJtYhct1A3Q8x6GtozcehlPBDsf2d8e5uiPstp+I4/AVZjqfFGymao7g4kcMn7wrf0iJtvRm4Ls7uE/lbiqP1ZJ/yFavUruRjeTDY27ljDaost9ttT7ulV52yl1NG2zb1GYFAc53j3UxN3HtfRAbZe2QcyjRVQHQmeINXK7oqvazianRXT1PaRXLK7/DB0aqZ2zw0BzfB7oYq7jRfxSKEL52GcNw1VI5jRR6CrjugobYnDhoLp6jtLemc9f0R0T6On2V+Aqplnb2rwI1v1u0cTZXuVXvUbTgJB0YT8D7qmot2Pn0KGv0jvgtnVGTuRg8RYw/c4hQCjHIQwMqdY0PIz7iK1ulGUsxJNDXbXVss7uhGtpbqYl9o/SFQd33yNOZeClZMTPI1PG6Kr2lC3RXS1Xapcsp9Td7+7snF21e0B3yaCSBmUnUSeh1Hv61FRbsfPoWuIaN3xTj7SMjcjDYmzY7nEpGQ/k2zBpU/VMHkeHkQOVYucZSzEk0MLq69lq6dDD7Q9hXsUtkWFDZC+aWA4hY4nyNbaeyMM5IeJaay9RUF0ybXc/Z72MJbtXRDrmkSDxdiNR5EVHdJSm2izoqpVUqEuvP7mo7Q9g38ULPcKGyF80sBxyxxPkak09kYZyVuJaWy9R2d2fwbrdPAvZwlq1cEOoMiQeLE8R5Go7ZKU20W9JXKumMJdUaffzdQ4oC7ZA75dCJAzr6nmOXlPlUlF2zk+hV4hou3SlD2l9R2ebDvYVbwvqFzFSIYHgDPA+dL7IzawOHaayiMlPvMbtC3dxGKuWmsIGCqQZZRqT5ms0Wxgnkj4jpLL5RcF0I/b3X2ooAVnAAgAX4AA4ADNoKm7Wn+IprRa1LCf8A+iZbjbPxNm3cGKLFiwK5nz6R1kxrVa6UZP1TqaGq6uDVr558cke3s3UxV/GtetoChyQcyjgqg6EzxBqaq6MYYZS1miusv3xXLl3kj343e+l2RkA75DKcpn2lJ8+PqBUNNmyXPoXdfpe3r5dV0LO4eBxWHttZxCAIDNshlMSfEsA8J1HqfKs3yhJ5ia8PquqhssXLu/Yju8W419LxvYIkgtmChsroSZ0JIkdNZ9eNTV6iLWJlHU8NsjPtKfvhowrm7u08Wyi/myj61xlhfPKpkn3VsraoL1SKWk1l7Ss6fE6VsPZa4awllDIUak8yTJPvJNUpzcpZZ3aKVTWoLuIPs7dTFJtH6QyDu++d5zrwJaDEzzFWpXRde34HKq0V0dV2jXLLfU6PVM7ZzfdbdPFWccl64gCA3CTnU+0jgaAzxIq5ZdCUNqOHpdDdXqFZJcuff8GSbfvZV3E4bu7KhmzqYJA0APM+tQ0zUZZZf19M7qtsOuSncLZN3DYdrd5QrG4zQCDoVUcR6Gl81OWUa8PonTU4z65/Yje9m6mKv4171tAUJSDnUcEUHQmeINTVXRjDDKer0N1moc4rly7zpFUztlvEoWRlHEqR8RQEM2fsLaNvDjDLcw6W/ECwzl4YkmNI5np61kGdtfdcnBW8LhysowaXJE+0SdAdSTwrALuMwGMv4W/av9wHbKE7vOBxBOaZPLlQFvZuwLti/au2imVrSJiEkiWVQA66amRzjn1oCUUAoBQCgFAKAUAoBQCgFAKAUAoDCvY+GKJba4VjNGUROoHiIkxrArZR5ZZFKznhLOC5iMYECnKxZzCoIkmJjUwIAM68qKOTaVm1Ll17hhMXnLKVKOsSpjgeBBBIIMH4GjjgxCe5tYw0Yg25bKhtdbndxpx68fZiD76z2bI/SI4z8cGViseltlVjGZWIJIA8MaaniZ/CsKLayiSdkYtJlq7tNRaS7lMPlgSAfENJJMD41nZzwau5KCnjr+T07TTuluwcrFRrGktEnWIHWsbHnBnto7FPuZeweLW5my6hWyzoQdAZEctaw44NoTU847ijA7QW6XCz4TGvMaww/VJB+FZlFoxXap5x3A48ZLjwYtlgRprlGsU280h2i2uXhn6FOE2gLiMyqZUwVldTAOhBy8COdHHDMQt3ptLoUptMGyLxVgpywNJIYgA6HzrOzngwrk4b8F3FYzKwRVLuQTlECAOZJIAGtYUc8zaVmHhLLPLe0FNtrhlQkhgRqpHEaf5dRTa84CtW1yfd1PcNimYw1p0BEgnL8DBMHyo0l3iM23zjj9Cz/SyZsv1u87uJE/eifZrOx9TXto5x8cF1sZ+VFrI2ozZpWI68Z4kDhWNvLJt2nr7cGUzACToBxNaknQsYbHW7hhGBIEx5dfSsuLXU0jZGXRnljH23bKrgnXT0MH4GsuLXURsjJ4TK8XfFtGcyQoJMeQrCWXgzOW2Lk+4t4TG52KlWRgAYaNQeBBBII0rLjjmaws3PDWGWsPtZHZFHFi4iRIyzxE6TGlZcGjWN0ZNJfH6FQ2iO+NmNRzzKOK5tBOY+4VjbyyZ7Vb9n7f8A0qxG0FS4lszLc+Q6T6kED0ootrJmVqjJR8Rjcd3bIuUsXmIIHCOZIk68PI0Ucidm1pY6lG0tprZKhgTmk6RyieJEnUaDWsxg5GLblXjJexuKFtC5BPAADiSTAAHWTWsVl4NpzUI5ZTdx6iz3wkrlzacY/nWVF5wYdiUN/d1LlzEAOiQZcMQfux/OsY5ZNnLElHxLGK2iEuLbiSwBnMoGpj6xEnyFZUcrJpK1Rko/sZtakooBQCgFAKAUAoBQCgFAKAUAoBQCgFAKAUAoDCvYEli6XGtlozQFMwIB1BgxpNbKXLDRFKvnmLxkrxODzhfEwZDKuIkGI6QZBMiKKWDMq9yXPmu8YbB5czFiztEsY5TAAAgASfjRyyI17cvOWzD/AKBtxALfmwnLlHj+9oPhW3aMj9Gj9Mf98zNxGCV3Vz9VWWNI8Ua+vh/GtVLCwSSrUpJv+ZLZ2cvd27ZJItlI4a5evrTdzbMdktqj4Y+hdxeFFxQp0AZTp+qQY9NKwng2nBSWP5yKbeCCrcCkjOSZEeGVA0+FZ3ZwYVeE0u8tYTZSWmDJmELlILEgjlxOkGeEcTWXNtczWFMYPMfIrOAGS6kmLhYk9Mw1isbuaZt2S2uPjn6leCwYtAqpOUmQOk8QPKZPvo5ZMwgoLCLf9HDuVsyYUKJ0nwkH/Km71smvZLYofzkV4rB5mDqxRwCJEGQeRBEHUUUscjM68vKeGeJs9Rba2ZYPJcniSeJ04cuHQU3POQqltcX39T3DYVlMtddwBABCj3mBJPnRtPuEYNPnLP6Fr+i1mZM973k6cY4elN7Mdis5+OTIOHHeC5JkKVj1IP8AlWM8sG+z1t3yK8RZDqyNwYEH0IiieHkSipJp95j4TAlGzl2c5QuoUaAyOAHWsuWVg0hXteW89x5htnBChBJyBwOGudgx+VHLIjUotPwz9S/i7AuIyEwGUgkeYrCeHk3nHdFxfeWsJgsjF2dnYgCWgQByAAA51lyzyNYV7XlvLKLGzFUoQTKFzwGueePpNHNsxGlJp+GfqVLgYum4HPiglYWNFy8YkcORpu5YCrxPdks4nY6OzsxbMxEEMRly+zAGhg66g6k1lTa5GsqIybb6l3aOA70BS7AcwAuvDXUaHTQisRlg2sq3rDZ5tLZovZZYrAYaBTIaJ4gxw41mM9otqVnf/GV4rZ63MgYtlTUAEiTEAkjXTXnWFJozOpSwn3FsbLXuWshmytMcyoJmATx1njWd/PJr2K2OHcXcXhM7I4cqUngAZmJGoPSsKWFg2nDc084wU4jA5rguBypAAIhTIBnmDHuopYWDEq8y3ZMytSUUAoBQCgFAKAUAoBQCgFAKAUAoBQCgFAKAUAoBQCgFAKAUAoBQCgFAKAUAoBQCgFAKAUAoBQCgFAKAUAoBQCgFAKAUAoBQCgFAKAUAoBQCgFAKAUBjbSANq4GfIpUgvMZZEZp5RxoDTpcVbDAKqd3ft58h8Gly0zMv2VymSORzceJAubRu5kxhUyBaAkHSQjEiesFfiKA8xmCNvD4pvCga00Ik5QQjy3AeIyJgD2RQFw4O5at32QKpKeC3aBIBUN4gCAC5kaR9UcaAtXEsKLTYcr3jOmUqZZxmGfOZlxkzElpiJ4xQFnEoTiX0VQbyAXtcykW7TC2IGgcSASYkkEGQCBs1wqfSi2Rc3dgzAmcxEz1jSgMGHK4bu3ytmuEdDAbRhzU//Y1FABiXa3iWAdD3yBxrmVe7si5ljjC5yCOOhFAXE7hLtruEQ5+DW3gkQZLAe2oGssTqRzoDK3hE2YgGblkQeBm+gg+R4UBhY3Bm3h3DZAGvWiE1yKDctArr9UwSdAPEdKAqvBVsgfk1tm4O9NnQBY5kcPFlDH7JNAXbNu2l9Fw+USGNxUjLljwsQNA2aADxIzcY0As7FwRJW5CKA12Ss5nl2AD6AQOPPgOFAXLV8HC3gGBYC/IB1Hjf3igLmx8iIzfkFAUFjbgQADq5+P40Bs7zDKSTAgyRyEcaAjtoKuGxNtApK2yc9s6PKHK0A6XCBqOehnUUBsDfDXbhRgwFhdQZGpcjh1AoCxsjBFbeeEQGyBlSfEYnO2gGb3czqdIAbHwTqguKEUmyAESYZoBDNMCeXD6x14UBjOtkWBctkHEEeFp/KNc+y3P2tGQ6AToANAPNtoTfcQoBt2l70zNks12HUAdQBMiDlnSYA2OKwyHFWiVUnu7hkgTKtayn1EmOkmgMRwzIoVyhOKuAMOUNcjTmNNR0oD0Ym6xxMKVurZQQNfF+VgpOjA6EfAwQQAPD9HTunsorlmADq8OxJA1PtPpJYMeCmeFAbXazMLNwpObKfZ1I6lRzYCYHWKAxcJZwoa21ooGacpVtX0MyQZcRr4p1140BjIlhu9bE5O8V3kuYKJmPdlDMoCmUysazzoDy5cum3hoLd4oNwg6F1RYysOTMLi+jR0oC7s/Fl74eT3dy23djhpbZfFHVjcY+irQGDav3Xs9wGbPfQ3EfmqOCza9VJyjpnt+dAbJcYpuWLhYKr2HIJMDU2W+MSfQGgMRA5t4TI5VoJBPBvyZIDDmp+PMaigC4gsl8kMh+k2QVPIxh5E8xx1GhmgM63hk+lM2Vc3dqZgTJZwTPUgAe6gNbcANvChu7IIb877Ps/OgLu1BbUWnPdt3aT3YMeElfHZP2gRAjjMaTQG+7wTlkZgJidYMwY6aH4UBVQCgFAKAUAoBQCgFADQFKWwBAAA6AafCgPEtKBlAAHQDT4UBURQHtAULaUEkKATxIAk+poCoqOlAIoBlHSgPaAoSyqkkKATxIAE+tAVEUAZQRBEjzoDxEAEAADyFAeWrSqIVQo8gB8qAqAoCkWlEkAa8dBrQHi2VAICgA8dBr60BcoCm3bC6KAB5CKA8t2lUQoAB10EUBVFAegUBQLS5s2UZusCfjQFRUdOPGgEUAyjpQHtAULZUEsFAY8TAk++gK6AoSyoJIUAniQBJ9TQB7SkglQSOBIGnp0oCqKARQACgKXtKRBUEdCAR8KAqigBFAIoClrSnQgEeYoAbS6eEeHhoNPTpQFWUTPPrQHtAKAUAoBQCgFAKAUAoBQCgFAKAUAoBQCgFAKAUAoBQCgFAKAUAoBQCgFAKAUAoBQCgFAKAUAoBQCgFAKAUAoBQCgFAKAUAoBQCgFAKAUAoD/9k="/>
          <p:cNvSpPr>
            <a:spLocks noChangeAspect="1" noChangeArrowheads="1"/>
          </p:cNvSpPr>
          <p:nvPr/>
        </p:nvSpPr>
        <p:spPr bwMode="auto">
          <a:xfrm>
            <a:off x="933622" y="1433380"/>
            <a:ext cx="260860" cy="26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1" name="Picture 4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02" y="1642693"/>
            <a:ext cx="1789131" cy="56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323528" y="875047"/>
            <a:ext cx="6167747" cy="5184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/>
          <p:cNvSpPr/>
          <p:nvPr/>
        </p:nvSpPr>
        <p:spPr>
          <a:xfrm>
            <a:off x="4155950" y="4386346"/>
            <a:ext cx="20526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1200" b="1" dirty="0">
                <a:solidFill>
                  <a:srgbClr val="0070C0"/>
                </a:solidFill>
              </a:rPr>
              <a:t>The Chatterbox Service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70" y="1034786"/>
            <a:ext cx="1285823" cy="52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D:\Shared Data\Active (2013-2014)\7. Grant Initiatives\Parenting Support Initiative 2013 - 2016\B Core Grant Recipients\Resources _ Photos\34 - Lifestart Foundation 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58" y="1664078"/>
            <a:ext cx="553055" cy="14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00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6" y="6366644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http://foundation.ie/wp-content/uploads/2014/05/NEW-CFI-LOG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44557"/>
            <a:ext cx="1944216" cy="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63369" y="73285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16 Core Projects</a:t>
            </a:r>
            <a:endParaRPr lang="en-IE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4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" y="95976"/>
            <a:ext cx="6447501" cy="1320800"/>
          </a:xfrm>
        </p:spPr>
        <p:txBody>
          <a:bodyPr>
            <a:normAutofit/>
          </a:bodyPr>
          <a:lstStyle/>
          <a:p>
            <a:r>
              <a:rPr lang="en-IE" sz="2400" dirty="0" smtClean="0">
                <a:latin typeface="Calibri" panose="020F0502020204030204" pitchFamily="34" charset="0"/>
              </a:rPr>
              <a:t>Welcome</a:t>
            </a:r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08" y="1124744"/>
            <a:ext cx="6447501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400" dirty="0" smtClean="0">
                <a:latin typeface="Calibri" panose="020F0502020204030204" pitchFamily="34" charset="0"/>
              </a:rPr>
              <a:t>To the </a:t>
            </a:r>
            <a:r>
              <a:rPr lang="en-IE" sz="2400" dirty="0">
                <a:latin typeface="Calibri" panose="020F0502020204030204" pitchFamily="34" charset="0"/>
              </a:rPr>
              <a:t>C</a:t>
            </a:r>
            <a:r>
              <a:rPr lang="en-IE" sz="2400" dirty="0" smtClean="0">
                <a:latin typeface="Calibri" panose="020F0502020204030204" pitchFamily="34" charset="0"/>
              </a:rPr>
              <a:t>ore Projects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2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 smtClean="0">
                <a:latin typeface="Calibri" panose="020F0502020204030204" pitchFamily="34" charset="0"/>
              </a:rPr>
              <a:t>Advisory Group </a:t>
            </a:r>
            <a:r>
              <a:rPr lang="en-IE" sz="2400" dirty="0" smtClean="0">
                <a:latin typeface="Calibri" panose="020F0502020204030204" pitchFamily="34" charset="0"/>
              </a:rPr>
              <a:t>Members</a:t>
            </a:r>
            <a:endParaRPr lang="en-IE" sz="2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IE" sz="2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E" sz="2400" dirty="0" smtClean="0">
                <a:latin typeface="Calibri" panose="020F0502020204030204" pitchFamily="34" charset="0"/>
              </a:rPr>
              <a:t>KHF &amp; CFI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2400" dirty="0"/>
          </a:p>
        </p:txBody>
      </p:sp>
      <p:pic>
        <p:nvPicPr>
          <p:cNvPr id="5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6" y="6366644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foundation.ie/wp-content/uploads/2014/05/NEW-CFI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44557"/>
            <a:ext cx="1944216" cy="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5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6" y="6366644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://foundation.ie/wp-content/uploads/2014/05/NEW-CFI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44557"/>
            <a:ext cx="1944216" cy="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836712"/>
            <a:ext cx="6984776" cy="52818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IE" sz="1400" dirty="0" smtClean="0">
                <a:latin typeface="Calibri" panose="020F0502020204030204" pitchFamily="34" charset="0"/>
              </a:rPr>
              <a:t>The Parenting Support Initiative (PSI) is a collaborative partnership between the Katharine Howard Foundation (</a:t>
            </a:r>
            <a:r>
              <a:rPr lang="en-IE" sz="1400" dirty="0" err="1" smtClean="0">
                <a:latin typeface="Calibri" panose="020F0502020204030204" pitchFamily="34" charset="0"/>
              </a:rPr>
              <a:t>KHF</a:t>
            </a:r>
            <a:r>
              <a:rPr lang="en-IE" sz="1400" dirty="0" smtClean="0">
                <a:latin typeface="Calibri" panose="020F0502020204030204" pitchFamily="34" charset="0"/>
              </a:rPr>
              <a:t>) and the Community Foundation for Ireland (CFI). 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1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E" sz="1400" dirty="0" smtClean="0">
                <a:latin typeface="Calibri" panose="020F0502020204030204" pitchFamily="34" charset="0"/>
              </a:rPr>
              <a:t>The Initiative is a three year (2013-2016), strategic grants programme with a focus on children from birth to 3 years and their parents, with a particular emphasis on supporting parents in their parenting role.  Some projects in the initiative also support parents at the ante-natal stage.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1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E" sz="1400" dirty="0" smtClean="0">
                <a:latin typeface="Calibri" panose="020F0502020204030204" pitchFamily="34" charset="0"/>
              </a:rPr>
              <a:t>A joint fund totalling €600,000 has been allocated for this initiative over the three year period.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1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E" sz="1400" dirty="0" smtClean="0">
                <a:latin typeface="Calibri" panose="020F0502020204030204" pitchFamily="34" charset="0"/>
              </a:rPr>
              <a:t>The PSI was launched in September 2013 and over 200 applications were received. This response indicated a high level of the interest from a diverse range of organisations within the community, voluntary and statutory sectors. Out of the 200 applications, 16 core projects were awarded funding of €180,000 in 2014 (nationwide). Due to the high level of response and quality of applications a further €100,000 was allocated by </a:t>
            </a:r>
            <a:r>
              <a:rPr lang="en-IE" sz="1400" dirty="0" err="1" smtClean="0">
                <a:latin typeface="Calibri" panose="020F0502020204030204" pitchFamily="34" charset="0"/>
              </a:rPr>
              <a:t>KHF</a:t>
            </a:r>
            <a:r>
              <a:rPr lang="en-IE" sz="1400" dirty="0" smtClean="0">
                <a:latin typeface="Calibri" panose="020F0502020204030204" pitchFamily="34" charset="0"/>
              </a:rPr>
              <a:t> to 43 projects as once-off small grants in 2014.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1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E" sz="1400" dirty="0" smtClean="0">
                <a:latin typeface="Calibri" panose="020F0502020204030204" pitchFamily="34" charset="0"/>
              </a:rPr>
              <a:t>The 16 core projects are already entering year two of implementation and delivery and a total amount of €186,500 has been approved for the second year of the initiative with a potential for further funding in year 3 (progress dependent).</a:t>
            </a:r>
          </a:p>
          <a:p>
            <a:endParaRPr lang="en-IE" sz="14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018" y="8122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The Background to PSI</a:t>
            </a:r>
            <a:endParaRPr lang="en-IE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96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41" y="116632"/>
            <a:ext cx="6447501" cy="720080"/>
          </a:xfrm>
        </p:spPr>
        <p:txBody>
          <a:bodyPr>
            <a:normAutofit/>
          </a:bodyPr>
          <a:lstStyle/>
          <a:p>
            <a:r>
              <a:rPr lang="en-IE" sz="2400" dirty="0" smtClean="0">
                <a:latin typeface="Calibri" panose="020F0502020204030204" pitchFamily="34" charset="0"/>
              </a:rPr>
              <a:t>The Objectives of the PSI Include:</a:t>
            </a:r>
            <a:r>
              <a:rPr lang="en-IE" sz="2400" b="1" dirty="0" smtClean="0">
                <a:latin typeface="Calibri" panose="020F0502020204030204" pitchFamily="34" charset="0"/>
              </a:rPr>
              <a:t>	</a:t>
            </a:r>
            <a:endParaRPr lang="en-IE" sz="2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41" y="837778"/>
            <a:ext cx="6824913" cy="4248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1600" dirty="0" smtClean="0">
                <a:latin typeface="Calibri" panose="020F0502020204030204" pitchFamily="34" charset="0"/>
              </a:rPr>
              <a:t>Strengthening prevention &amp; early intervention supports for young children and families to achieve better health, well-being, and learning outcomes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16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E" sz="1600" dirty="0" smtClean="0">
                <a:latin typeface="Calibri" panose="020F0502020204030204" pitchFamily="34" charset="0"/>
              </a:rPr>
              <a:t>Reinforcing the developmental role of both community and national based services working directly with children from birth to 3 years and their parents (CYPSCS; Resource Centres &amp; other community based services)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16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E" sz="1600" dirty="0" smtClean="0">
                <a:latin typeface="Calibri" panose="020F0502020204030204" pitchFamily="34" charset="0"/>
              </a:rPr>
              <a:t>Strengthening the links between existing health and community based services to support a holistic approach to meeting the needs of infants and young children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16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E" sz="1600" dirty="0" smtClean="0">
                <a:latin typeface="Calibri" panose="020F0502020204030204" pitchFamily="34" charset="0"/>
              </a:rPr>
              <a:t>Building and sharing the learning from initiatives such as the Prevention &amp; Early Intervention Initiative (PEIP), and the National Early Years Access Initiative (NEYAI)</a:t>
            </a:r>
            <a:endParaRPr lang="en-IE" sz="16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6" y="6366644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foundation.ie/wp-content/uploads/2014/05/NEW-CFI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44557"/>
            <a:ext cx="1944216" cy="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06" y="153080"/>
            <a:ext cx="6447501" cy="68363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IE" sz="2400" dirty="0">
                <a:latin typeface="Calibri" panose="020F0502020204030204" pitchFamily="34" charset="0"/>
              </a:rPr>
              <a:t>PSI </a:t>
            </a:r>
            <a:r>
              <a:rPr lang="en-IE" sz="2400" dirty="0" smtClean="0">
                <a:latin typeface="Calibri" panose="020F0502020204030204" pitchFamily="34" charset="0"/>
              </a:rPr>
              <a:t>– Implementation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567" y="692696"/>
            <a:ext cx="6447501" cy="4752528"/>
          </a:xfrm>
        </p:spPr>
        <p:txBody>
          <a:bodyPr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  <a:defRPr/>
            </a:pPr>
            <a:r>
              <a:rPr lang="en-IE" sz="2000" b="1" dirty="0" smtClean="0">
                <a:latin typeface="Calibri" panose="020F0502020204030204" pitchFamily="34" charset="0"/>
              </a:rPr>
              <a:t>1. Planning (Exploration) Stage </a:t>
            </a:r>
            <a:r>
              <a:rPr lang="en-IE" sz="2000" dirty="0" smtClean="0">
                <a:latin typeface="Calibri" panose="020F0502020204030204" pitchFamily="34" charset="0"/>
              </a:rPr>
              <a:t>: </a:t>
            </a:r>
            <a:r>
              <a:rPr lang="en-IE" sz="2000" b="1" dirty="0" smtClean="0">
                <a:latin typeface="Calibri" panose="020F0502020204030204" pitchFamily="34" charset="0"/>
              </a:rPr>
              <a:t>(2012-2013)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  <a:defRPr/>
            </a:pPr>
            <a:r>
              <a:rPr lang="en-IE" sz="2000" dirty="0">
                <a:latin typeface="Calibri" panose="020F0502020204030204" pitchFamily="34" charset="0"/>
              </a:rPr>
              <a:t>KHF learning through review and strategic planning </a:t>
            </a:r>
            <a:r>
              <a:rPr lang="en-IE" sz="2000" dirty="0" smtClean="0">
                <a:latin typeface="Calibri" panose="020F0502020204030204" pitchFamily="34" charset="0"/>
              </a:rPr>
              <a:t>process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sz="2000" dirty="0">
                <a:latin typeface="Calibri" panose="020F0502020204030204" pitchFamily="34" charset="0"/>
              </a:rPr>
              <a:t>Experience and understanding of importance of evidence based/evidence informed </a:t>
            </a:r>
            <a:r>
              <a:rPr lang="en-IE" sz="2000" dirty="0" smtClean="0">
                <a:latin typeface="Calibri" panose="020F0502020204030204" pitchFamily="34" charset="0"/>
              </a:rPr>
              <a:t>approach</a:t>
            </a:r>
            <a:endParaRPr lang="en-IE" sz="20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E" sz="20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E" sz="2000" dirty="0">
                <a:latin typeface="Calibri" panose="020F0502020204030204" pitchFamily="34" charset="0"/>
              </a:rPr>
              <a:t>Gaps identified through consultation and reflection </a:t>
            </a:r>
            <a:r>
              <a:rPr lang="en-IE" sz="2000" dirty="0" smtClean="0">
                <a:latin typeface="Calibri" panose="020F0502020204030204" pitchFamily="34" charset="0"/>
              </a:rPr>
              <a:t>process</a:t>
            </a:r>
            <a:br>
              <a:rPr lang="en-IE" sz="2000" dirty="0" smtClean="0">
                <a:latin typeface="Calibri" panose="020F0502020204030204" pitchFamily="34" charset="0"/>
              </a:rPr>
            </a:br>
            <a:endParaRPr lang="en-IE" sz="20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2000" dirty="0">
                <a:latin typeface="Calibri" panose="020F0502020204030204" pitchFamily="34" charset="0"/>
              </a:rPr>
              <a:t>Highlighted importance of prevention and early intervention- improving outcomes for children- importance of role of </a:t>
            </a:r>
            <a:r>
              <a:rPr lang="en-IE" sz="2000" dirty="0" smtClean="0">
                <a:latin typeface="Calibri" panose="020F0502020204030204" pitchFamily="34" charset="0"/>
              </a:rPr>
              <a:t>parents</a:t>
            </a:r>
            <a:endParaRPr lang="en-IE" sz="2000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defRPr/>
            </a:pPr>
            <a:endParaRPr lang="en-IE" sz="2000" dirty="0" smtClean="0">
              <a:latin typeface="Calibri" panose="020F0502020204030204" pitchFamily="34" charset="0"/>
            </a:endParaRPr>
          </a:p>
          <a:p>
            <a:pPr>
              <a:defRPr/>
            </a:pPr>
            <a:endParaRPr lang="en-IE" sz="2000" dirty="0" smtClean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IE" sz="2000" dirty="0" smtClean="0">
              <a:latin typeface="Calibri" panose="020F0502020204030204" pitchFamily="34" charset="0"/>
            </a:endParaRPr>
          </a:p>
          <a:p>
            <a:pPr>
              <a:defRPr/>
            </a:pPr>
            <a:endParaRPr lang="en-IE" sz="2000" dirty="0" smtClean="0">
              <a:latin typeface="Calibri" panose="020F0502020204030204" pitchFamily="34" charset="0"/>
            </a:endParaRPr>
          </a:p>
          <a:p>
            <a:pPr>
              <a:defRPr/>
            </a:pPr>
            <a:endParaRPr lang="en-IE" sz="20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6" y="6366644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foundation.ie/wp-content/uploads/2014/05/NEW-CFI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44557"/>
            <a:ext cx="1944216" cy="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86" y="692696"/>
            <a:ext cx="6447501" cy="4608512"/>
          </a:xfrm>
        </p:spPr>
        <p:txBody>
          <a:bodyPr>
            <a:normAutofit/>
          </a:bodyPr>
          <a:lstStyle/>
          <a:p>
            <a:r>
              <a:rPr lang="en-I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2. Development Of PSI (Installation Stage) 2013</a:t>
            </a:r>
            <a:endParaRPr lang="en-IE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268760"/>
            <a:ext cx="66562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Collaborative approach between KHF and CFI- 3 year </a:t>
            </a: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programme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Clarified Programme focus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children birth-3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years and their parents with a particular emphasis on supporting </a:t>
            </a: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parents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PSI aims and objectives </a:t>
            </a: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developed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IE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Advisory Group established to support the development and Implementation of </a:t>
            </a: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PSI</a:t>
            </a:r>
          </a:p>
          <a:p>
            <a:pPr>
              <a:buClr>
                <a:schemeClr val="accent1"/>
              </a:buClr>
            </a:pPr>
            <a:endParaRPr lang="en-IE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6" y="6366644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foundation.ie/wp-content/uploads/2014/05/NEW-CFI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44557"/>
            <a:ext cx="1944216" cy="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1506" y="153080"/>
            <a:ext cx="6447501" cy="683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IE" sz="2400" dirty="0" smtClean="0">
                <a:latin typeface="Calibri" panose="020F0502020204030204" pitchFamily="34" charset="0"/>
              </a:rPr>
              <a:t>PSI – Implementation Process </a:t>
            </a:r>
          </a:p>
          <a:p>
            <a:pPr>
              <a:defRPr/>
            </a:pPr>
            <a:endParaRPr lang="en-IE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6408712" cy="4608512"/>
          </a:xfrm>
        </p:spPr>
        <p:txBody>
          <a:bodyPr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n-IE" sz="2000" b="1" dirty="0" smtClean="0">
                <a:latin typeface="Calibri" panose="020F0502020204030204" pitchFamily="34" charset="0"/>
              </a:rPr>
              <a:t>3. Implementation Stage: Year 1  (2013-2014)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en-IE" sz="2000" dirty="0" smtClean="0">
                <a:latin typeface="Calibri" panose="020F0502020204030204" pitchFamily="34" charset="0"/>
              </a:rPr>
              <a:t>Grants Process planned including application process, grant guidelines and selection criteria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en-IE" sz="2000" dirty="0" smtClean="0">
                <a:latin typeface="Calibri" panose="020F0502020204030204" pitchFamily="34" charset="0"/>
              </a:rPr>
              <a:t>PSI launched September 2013    </a:t>
            </a:r>
            <a:endParaRPr lang="en-IE" sz="2000" strike="sngStrike" dirty="0" smtClean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en-IE" sz="2000" dirty="0" smtClean="0">
                <a:latin typeface="Calibri" panose="020F0502020204030204" pitchFamily="34" charset="0"/>
              </a:rPr>
              <a:t>Funding allocated €280,000: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  <a:defRPr/>
            </a:pPr>
            <a:r>
              <a:rPr lang="en-IE" sz="1600" dirty="0" smtClean="0">
                <a:latin typeface="Calibri" panose="020F0502020204030204" pitchFamily="34" charset="0"/>
              </a:rPr>
              <a:t>16 Core Project Grants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IE" sz="1600" dirty="0" smtClean="0">
                <a:latin typeface="Calibri" panose="020F0502020204030204" pitchFamily="34" charset="0"/>
              </a:rPr>
              <a:t>43 </a:t>
            </a:r>
            <a:r>
              <a:rPr lang="en-IE" sz="1600" dirty="0">
                <a:latin typeface="Calibri" panose="020F0502020204030204" pitchFamily="34" charset="0"/>
              </a:rPr>
              <a:t>once off Small Grants for </a:t>
            </a:r>
            <a:r>
              <a:rPr lang="en-IE" sz="1600" dirty="0" smtClean="0">
                <a:latin typeface="Calibri" panose="020F0502020204030204" pitchFamily="34" charset="0"/>
              </a:rPr>
              <a:t>2014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IE" sz="2000" dirty="0" smtClean="0">
                <a:latin typeface="Calibri" panose="020F0502020204030204" pitchFamily="34" charset="0"/>
              </a:rPr>
              <a:t>Project </a:t>
            </a:r>
            <a:r>
              <a:rPr lang="en-IE" sz="2000" dirty="0">
                <a:latin typeface="Calibri" panose="020F0502020204030204" pitchFamily="34" charset="0"/>
              </a:rPr>
              <a:t>Implementation plans </a:t>
            </a:r>
            <a:r>
              <a:rPr lang="en-IE" sz="2000" dirty="0" smtClean="0">
                <a:latin typeface="Calibri" panose="020F0502020204030204" pitchFamily="34" charset="0"/>
              </a:rPr>
              <a:t>completed, including timeframes and Project </a:t>
            </a:r>
            <a:r>
              <a:rPr lang="en-IE" sz="2000" dirty="0">
                <a:latin typeface="Calibri" panose="020F0502020204030204" pitchFamily="34" charset="0"/>
              </a:rPr>
              <a:t>evaluation </a:t>
            </a:r>
            <a:r>
              <a:rPr lang="en-IE" sz="2000" dirty="0" smtClean="0">
                <a:latin typeface="Calibri" panose="020F0502020204030204" pitchFamily="34" charset="0"/>
              </a:rPr>
              <a:t>plans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14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6" y="6366644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foundation.ie/wp-content/uploads/2014/05/NEW-CFI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44557"/>
            <a:ext cx="1944216" cy="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6447501" cy="6836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IE" sz="2400" dirty="0" smtClean="0">
                <a:latin typeface="Calibri" panose="020F0502020204030204" pitchFamily="34" charset="0"/>
              </a:rPr>
              <a:t>PSI – Implementation Process </a:t>
            </a:r>
          </a:p>
        </p:txBody>
      </p:sp>
    </p:spTree>
    <p:extLst>
      <p:ext uri="{BB962C8B-B14F-4D97-AF65-F5344CB8AC3E}">
        <p14:creationId xmlns:p14="http://schemas.microsoft.com/office/powerpoint/2010/main" val="23357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447501" cy="720080"/>
          </a:xfrm>
        </p:spPr>
        <p:txBody>
          <a:bodyPr>
            <a:normAutofit/>
          </a:bodyPr>
          <a:lstStyle/>
          <a:p>
            <a:r>
              <a:rPr lang="en-IE" sz="2400" dirty="0" smtClean="0">
                <a:latin typeface="Calibri" panose="020F0502020204030204" pitchFamily="34" charset="0"/>
              </a:rPr>
              <a:t>Implementation Stage 2014</a:t>
            </a:r>
            <a:endParaRPr lang="en-IE" sz="24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317" y="980728"/>
            <a:ext cx="6264696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I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KHF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review of work plans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Identifying common issues/themes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Agreeing </a:t>
            </a: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PSI Evaluation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Framework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Networking Event – April 2014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I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Mid–Year </a:t>
            </a: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Review and Information Newsletter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Project End of Year Review and Guidelines and Criteria for Year 2 funding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I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Project Progress Reports</a:t>
            </a:r>
          </a:p>
          <a:p>
            <a:endParaRPr lang="en-IE" dirty="0"/>
          </a:p>
        </p:txBody>
      </p:sp>
      <p:pic>
        <p:nvPicPr>
          <p:cNvPr id="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6" y="6366644"/>
            <a:ext cx="1828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foundation.ie/wp-content/uploads/2014/05/NEW-CFI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44557"/>
            <a:ext cx="1944216" cy="5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7517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1008</Words>
  <Application>Microsoft Office PowerPoint</Application>
  <PresentationFormat>On-screen Show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Comic Sans MS</vt:lpstr>
      <vt:lpstr>Trebuchet MS</vt:lpstr>
      <vt:lpstr>Wingdings</vt:lpstr>
      <vt:lpstr>Wingdings 3</vt:lpstr>
      <vt:lpstr>1_Office Theme</vt:lpstr>
      <vt:lpstr>Facet</vt:lpstr>
      <vt:lpstr> Overview of Parenting Support Initiative </vt:lpstr>
      <vt:lpstr>PowerPoint Presentation</vt:lpstr>
      <vt:lpstr>Welcome</vt:lpstr>
      <vt:lpstr>PowerPoint Presentation</vt:lpstr>
      <vt:lpstr>The Objectives of the PSI Include: </vt:lpstr>
      <vt:lpstr>PSI – Implementation Process </vt:lpstr>
      <vt:lpstr>2. Development Of PSI (Installation Stage) 2013</vt:lpstr>
      <vt:lpstr>PowerPoint Presentation</vt:lpstr>
      <vt:lpstr>Implementation Stage 2014</vt:lpstr>
      <vt:lpstr>PowerPoint Presentation</vt:lpstr>
      <vt:lpstr>PowerPoint Presentation</vt:lpstr>
      <vt:lpstr>Core Projects &amp; Programmes Delivered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 Parenting Support Initiative</dc:title>
  <dc:creator>KHFAdmin</dc:creator>
  <cp:lastModifiedBy>Katharine Howard Foundation</cp:lastModifiedBy>
  <cp:revision>57</cp:revision>
  <cp:lastPrinted>2014-04-09T16:05:07Z</cp:lastPrinted>
  <dcterms:created xsi:type="dcterms:W3CDTF">2014-04-08T10:16:25Z</dcterms:created>
  <dcterms:modified xsi:type="dcterms:W3CDTF">2015-06-16T13:21:27Z</dcterms:modified>
</cp:coreProperties>
</file>