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theme/theme9.xml" ContentType="application/vnd.openxmlformats-officedocument.theme+xml"/>
  <Override PartName="/ppt/slideLayouts/slideLayout10.xml" ContentType="application/vnd.openxmlformats-officedocument.presentationml.slideLayout+xml"/>
  <Override PartName="/ppt/theme/theme10.xml" ContentType="application/vnd.openxmlformats-officedocument.theme+xml"/>
  <Override PartName="/ppt/slideLayouts/slideLayout11.xml" ContentType="application/vnd.openxmlformats-officedocument.presentationml.slideLayout+xml"/>
  <Override PartName="/ppt/theme/theme11.xml" ContentType="application/vnd.openxmlformats-officedocument.theme+xml"/>
  <Override PartName="/ppt/slideLayouts/slideLayout12.xml" ContentType="application/vnd.openxmlformats-officedocument.presentationml.slideLayout+xml"/>
  <Override PartName="/ppt/theme/theme1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650" r:id="rId2"/>
    <p:sldMasterId id="2147483652" r:id="rId3"/>
    <p:sldMasterId id="2147483654" r:id="rId4"/>
    <p:sldMasterId id="2147483656" r:id="rId5"/>
    <p:sldMasterId id="2147483658" r:id="rId6"/>
    <p:sldMasterId id="2147483660" r:id="rId7"/>
    <p:sldMasterId id="2147483662" r:id="rId8"/>
    <p:sldMasterId id="2147483677" r:id="rId9"/>
    <p:sldMasterId id="2147483679" r:id="rId10"/>
    <p:sldMasterId id="2147483681" r:id="rId11"/>
    <p:sldMasterId id="2147483683" r:id="rId12"/>
    <p:sldMasterId id="2147483664" r:id="rId13"/>
  </p:sldMasterIdLst>
  <p:notesMasterIdLst>
    <p:notesMasterId r:id="rId54"/>
  </p:notesMasterIdLst>
  <p:handoutMasterIdLst>
    <p:handoutMasterId r:id="rId55"/>
  </p:handoutMasterIdLst>
  <p:sldIdLst>
    <p:sldId id="256" r:id="rId14"/>
    <p:sldId id="269" r:id="rId15"/>
    <p:sldId id="346" r:id="rId16"/>
    <p:sldId id="347" r:id="rId17"/>
    <p:sldId id="348" r:id="rId18"/>
    <p:sldId id="349" r:id="rId19"/>
    <p:sldId id="350" r:id="rId20"/>
    <p:sldId id="351" r:id="rId21"/>
    <p:sldId id="352" r:id="rId22"/>
    <p:sldId id="353" r:id="rId23"/>
    <p:sldId id="289" r:id="rId24"/>
    <p:sldId id="290" r:id="rId25"/>
    <p:sldId id="291" r:id="rId26"/>
    <p:sldId id="292" r:id="rId27"/>
    <p:sldId id="294" r:id="rId28"/>
    <p:sldId id="295" r:id="rId29"/>
    <p:sldId id="296" r:id="rId30"/>
    <p:sldId id="297" r:id="rId31"/>
    <p:sldId id="298" r:id="rId32"/>
    <p:sldId id="299" r:id="rId33"/>
    <p:sldId id="303" r:id="rId34"/>
    <p:sldId id="304" r:id="rId35"/>
    <p:sldId id="326" r:id="rId36"/>
    <p:sldId id="309" r:id="rId37"/>
    <p:sldId id="327" r:id="rId38"/>
    <p:sldId id="328" r:id="rId39"/>
    <p:sldId id="330" r:id="rId40"/>
    <p:sldId id="331" r:id="rId41"/>
    <p:sldId id="332" r:id="rId42"/>
    <p:sldId id="334" r:id="rId43"/>
    <p:sldId id="335" r:id="rId44"/>
    <p:sldId id="336" r:id="rId45"/>
    <p:sldId id="337" r:id="rId46"/>
    <p:sldId id="338" r:id="rId47"/>
    <p:sldId id="339" r:id="rId48"/>
    <p:sldId id="340" r:id="rId49"/>
    <p:sldId id="341" r:id="rId50"/>
    <p:sldId id="342" r:id="rId51"/>
    <p:sldId id="344" r:id="rId52"/>
    <p:sldId id="345"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A02985E-330F-8D48-88EA-16FB11FC3977}">
          <p14:sldIdLst>
            <p14:sldId id="256"/>
            <p14:sldId id="269"/>
            <p14:sldId id="346"/>
            <p14:sldId id="347"/>
            <p14:sldId id="348"/>
            <p14:sldId id="349"/>
            <p14:sldId id="350"/>
            <p14:sldId id="351"/>
            <p14:sldId id="352"/>
            <p14:sldId id="353"/>
            <p14:sldId id="289"/>
            <p14:sldId id="290"/>
            <p14:sldId id="291"/>
            <p14:sldId id="292"/>
            <p14:sldId id="294"/>
            <p14:sldId id="295"/>
            <p14:sldId id="296"/>
            <p14:sldId id="297"/>
            <p14:sldId id="298"/>
            <p14:sldId id="299"/>
            <p14:sldId id="303"/>
            <p14:sldId id="304"/>
            <p14:sldId id="326"/>
            <p14:sldId id="309"/>
            <p14:sldId id="327"/>
            <p14:sldId id="328"/>
            <p14:sldId id="330"/>
            <p14:sldId id="331"/>
            <p14:sldId id="332"/>
            <p14:sldId id="334"/>
            <p14:sldId id="335"/>
            <p14:sldId id="336"/>
            <p14:sldId id="337"/>
            <p14:sldId id="338"/>
            <p14:sldId id="339"/>
            <p14:sldId id="340"/>
            <p14:sldId id="341"/>
            <p14:sldId id="342"/>
            <p14:sldId id="344"/>
            <p14:sldId id="345"/>
          </p14:sldIdLst>
        </p14:section>
        <p14:section name="Untitled Section" id="{D9E5B021-8DC8-5F42-AD81-81D407F5F60B}">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62" autoAdjust="0"/>
    <p:restoredTop sz="94660"/>
  </p:normalViewPr>
  <p:slideViewPr>
    <p:cSldViewPr>
      <p:cViewPr>
        <p:scale>
          <a:sx n="70" d="100"/>
          <a:sy n="70" d="100"/>
        </p:scale>
        <p:origin x="-4368" y="-137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 Target="slides/slide1.xml"/><Relationship Id="rId15" Type="http://schemas.openxmlformats.org/officeDocument/2006/relationships/slide" Target="slides/slide2.xml"/><Relationship Id="rId16" Type="http://schemas.openxmlformats.org/officeDocument/2006/relationships/slide" Target="slides/slide3.xml"/><Relationship Id="rId17" Type="http://schemas.openxmlformats.org/officeDocument/2006/relationships/slide" Target="slides/slide4.xml"/><Relationship Id="rId18" Type="http://schemas.openxmlformats.org/officeDocument/2006/relationships/slide" Target="slides/slide5.xml"/><Relationship Id="rId19" Type="http://schemas.openxmlformats.org/officeDocument/2006/relationships/slide" Target="slides/slide6.xml"/><Relationship Id="rId50" Type="http://schemas.openxmlformats.org/officeDocument/2006/relationships/slide" Target="slides/slide37.xml"/><Relationship Id="rId51" Type="http://schemas.openxmlformats.org/officeDocument/2006/relationships/slide" Target="slides/slide38.xml"/><Relationship Id="rId52" Type="http://schemas.openxmlformats.org/officeDocument/2006/relationships/slide" Target="slides/slide39.xml"/><Relationship Id="rId53" Type="http://schemas.openxmlformats.org/officeDocument/2006/relationships/slide" Target="slides/slide40.xml"/><Relationship Id="rId54" Type="http://schemas.openxmlformats.org/officeDocument/2006/relationships/notesMaster" Target="notesMasters/notesMaster1.xml"/><Relationship Id="rId55" Type="http://schemas.openxmlformats.org/officeDocument/2006/relationships/handoutMaster" Target="handoutMasters/handoutMaster1.xml"/><Relationship Id="rId56" Type="http://schemas.openxmlformats.org/officeDocument/2006/relationships/printerSettings" Target="printerSettings/printerSettings1.bin"/><Relationship Id="rId57" Type="http://schemas.openxmlformats.org/officeDocument/2006/relationships/presProps" Target="presProps.xml"/><Relationship Id="rId58" Type="http://schemas.openxmlformats.org/officeDocument/2006/relationships/viewProps" Target="viewProps.xml"/><Relationship Id="rId59" Type="http://schemas.openxmlformats.org/officeDocument/2006/relationships/theme" Target="theme/theme1.xml"/><Relationship Id="rId40" Type="http://schemas.openxmlformats.org/officeDocument/2006/relationships/slide" Target="slides/slide27.xml"/><Relationship Id="rId41" Type="http://schemas.openxmlformats.org/officeDocument/2006/relationships/slide" Target="slides/slide28.xml"/><Relationship Id="rId42" Type="http://schemas.openxmlformats.org/officeDocument/2006/relationships/slide" Target="slides/slide29.xml"/><Relationship Id="rId43" Type="http://schemas.openxmlformats.org/officeDocument/2006/relationships/slide" Target="slides/slide30.xml"/><Relationship Id="rId44" Type="http://schemas.openxmlformats.org/officeDocument/2006/relationships/slide" Target="slides/slide31.xml"/><Relationship Id="rId45" Type="http://schemas.openxmlformats.org/officeDocument/2006/relationships/slide" Target="slides/slide32.xml"/><Relationship Id="rId46" Type="http://schemas.openxmlformats.org/officeDocument/2006/relationships/slide" Target="slides/slide33.xml"/><Relationship Id="rId47" Type="http://schemas.openxmlformats.org/officeDocument/2006/relationships/slide" Target="slides/slide34.xml"/><Relationship Id="rId48" Type="http://schemas.openxmlformats.org/officeDocument/2006/relationships/slide" Target="slides/slide35.xml"/><Relationship Id="rId49" Type="http://schemas.openxmlformats.org/officeDocument/2006/relationships/slide" Target="slides/slide3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7.xml"/><Relationship Id="rId31" Type="http://schemas.openxmlformats.org/officeDocument/2006/relationships/slide" Target="slides/slide18.xml"/><Relationship Id="rId32" Type="http://schemas.openxmlformats.org/officeDocument/2006/relationships/slide" Target="slides/slide19.xml"/><Relationship Id="rId33" Type="http://schemas.openxmlformats.org/officeDocument/2006/relationships/slide" Target="slides/slide20.xml"/><Relationship Id="rId34" Type="http://schemas.openxmlformats.org/officeDocument/2006/relationships/slide" Target="slides/slide21.xml"/><Relationship Id="rId35" Type="http://schemas.openxmlformats.org/officeDocument/2006/relationships/slide" Target="slides/slide22.xml"/><Relationship Id="rId36" Type="http://schemas.openxmlformats.org/officeDocument/2006/relationships/slide" Target="slides/slide23.xml"/><Relationship Id="rId37" Type="http://schemas.openxmlformats.org/officeDocument/2006/relationships/slide" Target="slides/slide24.xml"/><Relationship Id="rId38" Type="http://schemas.openxmlformats.org/officeDocument/2006/relationships/slide" Target="slides/slide25.xml"/><Relationship Id="rId39" Type="http://schemas.openxmlformats.org/officeDocument/2006/relationships/slide" Target="slides/slide26.xml"/><Relationship Id="rId20" Type="http://schemas.openxmlformats.org/officeDocument/2006/relationships/slide" Target="slides/slide7.xml"/><Relationship Id="rId21" Type="http://schemas.openxmlformats.org/officeDocument/2006/relationships/slide" Target="slides/slide8.xml"/><Relationship Id="rId22" Type="http://schemas.openxmlformats.org/officeDocument/2006/relationships/slide" Target="slides/slide9.xml"/><Relationship Id="rId23" Type="http://schemas.openxmlformats.org/officeDocument/2006/relationships/slide" Target="slides/slide10.xml"/><Relationship Id="rId24" Type="http://schemas.openxmlformats.org/officeDocument/2006/relationships/slide" Target="slides/slide11.xml"/><Relationship Id="rId25" Type="http://schemas.openxmlformats.org/officeDocument/2006/relationships/slide" Target="slides/slide12.xml"/><Relationship Id="rId26" Type="http://schemas.openxmlformats.org/officeDocument/2006/relationships/slide" Target="slides/slide13.xml"/><Relationship Id="rId27" Type="http://schemas.openxmlformats.org/officeDocument/2006/relationships/slide" Target="slides/slide14.xml"/><Relationship Id="rId28" Type="http://schemas.openxmlformats.org/officeDocument/2006/relationships/slide" Target="slides/slide15.xml"/><Relationship Id="rId29" Type="http://schemas.openxmlformats.org/officeDocument/2006/relationships/slide" Target="slides/slide16.xml"/><Relationship Id="rId60" Type="http://schemas.openxmlformats.org/officeDocument/2006/relationships/tableStyles" Target="tableStyles.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8D554B-FA9B-1943-8FB7-6AE08A97DD07}" type="doc">
      <dgm:prSet loTypeId="urn:microsoft.com/office/officeart/2005/8/layout/cycle1" loCatId="" qsTypeId="urn:microsoft.com/office/officeart/2005/8/quickstyle/simple4" qsCatId="simple" csTypeId="urn:microsoft.com/office/officeart/2005/8/colors/accent1_2" csCatId="accent1" phldr="1"/>
      <dgm:spPr/>
      <dgm:t>
        <a:bodyPr/>
        <a:lstStyle/>
        <a:p>
          <a:endParaRPr lang="en-US"/>
        </a:p>
      </dgm:t>
    </dgm:pt>
    <dgm:pt modelId="{102D4680-5BEE-BC49-B184-0D53A30A5D83}">
      <dgm:prSet phldrT="[Text]" custT="1"/>
      <dgm:spPr/>
      <dgm:t>
        <a:bodyPr/>
        <a:lstStyle/>
        <a:p>
          <a:r>
            <a:rPr lang="en-US" sz="2400" dirty="0" smtClean="0"/>
            <a:t>Social adversity</a:t>
          </a:r>
          <a:endParaRPr lang="en-US" sz="2400" dirty="0"/>
        </a:p>
      </dgm:t>
    </dgm:pt>
    <dgm:pt modelId="{9D075599-4AA4-754B-AA43-76CADFFFA265}" type="parTrans" cxnId="{4079B3A6-1B8E-B84F-BEE7-77680C663E74}">
      <dgm:prSet/>
      <dgm:spPr/>
      <dgm:t>
        <a:bodyPr/>
        <a:lstStyle/>
        <a:p>
          <a:endParaRPr lang="en-US"/>
        </a:p>
      </dgm:t>
    </dgm:pt>
    <dgm:pt modelId="{4D888510-78C5-A247-8F31-B627070DD65C}" type="sibTrans" cxnId="{4079B3A6-1B8E-B84F-BEE7-77680C663E74}">
      <dgm:prSet/>
      <dgm:spPr/>
      <dgm:t>
        <a:bodyPr/>
        <a:lstStyle/>
        <a:p>
          <a:endParaRPr lang="en-US"/>
        </a:p>
      </dgm:t>
    </dgm:pt>
    <dgm:pt modelId="{E4E0FB5C-9042-B942-9640-7730540CABB6}">
      <dgm:prSet phldrT="[Text]" custT="1"/>
      <dgm:spPr/>
      <dgm:t>
        <a:bodyPr/>
        <a:lstStyle/>
        <a:p>
          <a:r>
            <a:rPr lang="en-US" sz="2400" dirty="0" smtClean="0"/>
            <a:t>Toxic stress</a:t>
          </a:r>
          <a:endParaRPr lang="en-US" sz="2400" dirty="0"/>
        </a:p>
      </dgm:t>
    </dgm:pt>
    <dgm:pt modelId="{A1EAF576-69EE-664F-A095-6F2AB363D64C}" type="parTrans" cxnId="{E86D0AC5-405C-5D42-90B4-A1FAFF95AE3A}">
      <dgm:prSet/>
      <dgm:spPr/>
      <dgm:t>
        <a:bodyPr/>
        <a:lstStyle/>
        <a:p>
          <a:endParaRPr lang="en-US"/>
        </a:p>
      </dgm:t>
    </dgm:pt>
    <dgm:pt modelId="{ECF225F2-F24D-A14D-94C2-746E20F70D37}" type="sibTrans" cxnId="{E86D0AC5-405C-5D42-90B4-A1FAFF95AE3A}">
      <dgm:prSet/>
      <dgm:spPr/>
      <dgm:t>
        <a:bodyPr/>
        <a:lstStyle/>
        <a:p>
          <a:endParaRPr lang="en-US"/>
        </a:p>
      </dgm:t>
    </dgm:pt>
    <dgm:pt modelId="{8D638DA1-EE8D-9540-9A43-7B0A1619AEE3}">
      <dgm:prSet phldrT="[Text]"/>
      <dgm:spPr/>
      <dgm:t>
        <a:bodyPr/>
        <a:lstStyle/>
        <a:p>
          <a:r>
            <a:rPr lang="en-US" dirty="0" smtClean="0"/>
            <a:t>Suboptimal parent-</a:t>
          </a:r>
          <a:r>
            <a:rPr lang="en-US" dirty="0" err="1" smtClean="0"/>
            <a:t>foetus</a:t>
          </a:r>
          <a:r>
            <a:rPr lang="en-US" dirty="0" smtClean="0"/>
            <a:t>/infant interaction</a:t>
          </a:r>
          <a:endParaRPr lang="en-US" dirty="0"/>
        </a:p>
      </dgm:t>
    </dgm:pt>
    <dgm:pt modelId="{B018BC5D-0D08-734B-8099-DAB67956B937}" type="parTrans" cxnId="{5AE503E8-A580-C448-B341-D7F4EA70E5F4}">
      <dgm:prSet/>
      <dgm:spPr/>
      <dgm:t>
        <a:bodyPr/>
        <a:lstStyle/>
        <a:p>
          <a:endParaRPr lang="en-US"/>
        </a:p>
      </dgm:t>
    </dgm:pt>
    <dgm:pt modelId="{41F51067-1117-7642-AD7D-FE1A4C330E37}" type="sibTrans" cxnId="{5AE503E8-A580-C448-B341-D7F4EA70E5F4}">
      <dgm:prSet/>
      <dgm:spPr/>
      <dgm:t>
        <a:bodyPr/>
        <a:lstStyle/>
        <a:p>
          <a:endParaRPr lang="en-US"/>
        </a:p>
      </dgm:t>
    </dgm:pt>
    <dgm:pt modelId="{781A4AA7-4F48-664F-9A98-818C7B6EA0CB}">
      <dgm:prSet phldrT="[Text]"/>
      <dgm:spPr/>
      <dgm:t>
        <a:bodyPr/>
        <a:lstStyle/>
        <a:p>
          <a:r>
            <a:rPr lang="en-US" dirty="0" smtClean="0"/>
            <a:t>Suboptimal biochemical responses (e.g. high cortisol)</a:t>
          </a:r>
          <a:endParaRPr lang="en-US" dirty="0"/>
        </a:p>
      </dgm:t>
    </dgm:pt>
    <dgm:pt modelId="{688BF3C5-E35F-D447-B216-244141E7903D}" type="parTrans" cxnId="{113247A8-B1DF-D042-9949-3445ECA1150F}">
      <dgm:prSet/>
      <dgm:spPr/>
      <dgm:t>
        <a:bodyPr/>
        <a:lstStyle/>
        <a:p>
          <a:endParaRPr lang="en-US"/>
        </a:p>
      </dgm:t>
    </dgm:pt>
    <dgm:pt modelId="{5682F918-900A-6E4F-9CCE-28B59C429C51}" type="sibTrans" cxnId="{113247A8-B1DF-D042-9949-3445ECA1150F}">
      <dgm:prSet/>
      <dgm:spPr/>
      <dgm:t>
        <a:bodyPr/>
        <a:lstStyle/>
        <a:p>
          <a:endParaRPr lang="en-US"/>
        </a:p>
      </dgm:t>
    </dgm:pt>
    <dgm:pt modelId="{826EF2C5-6BF6-E248-9D33-A812E4CCB392}">
      <dgm:prSet phldrT="[Text]" custT="1"/>
      <dgm:spPr/>
      <dgm:t>
        <a:bodyPr/>
        <a:lstStyle/>
        <a:p>
          <a:r>
            <a:rPr lang="en-US" sz="1800" dirty="0" smtClean="0"/>
            <a:t>Compromised brain architecture </a:t>
          </a:r>
          <a:r>
            <a:rPr lang="en-US" sz="1800" dirty="0" err="1" smtClean="0"/>
            <a:t>etc</a:t>
          </a:r>
          <a:endParaRPr lang="en-US" sz="1800" dirty="0"/>
        </a:p>
      </dgm:t>
    </dgm:pt>
    <dgm:pt modelId="{B60604F2-ADBC-1D4C-A7E6-189221F78C08}" type="parTrans" cxnId="{AE518591-7217-0348-AFC4-8B629BBD269E}">
      <dgm:prSet/>
      <dgm:spPr/>
      <dgm:t>
        <a:bodyPr/>
        <a:lstStyle/>
        <a:p>
          <a:endParaRPr lang="en-US"/>
        </a:p>
      </dgm:t>
    </dgm:pt>
    <dgm:pt modelId="{8CEC15D3-5B24-2846-929D-56AFE1876F1C}" type="sibTrans" cxnId="{AE518591-7217-0348-AFC4-8B629BBD269E}">
      <dgm:prSet/>
      <dgm:spPr/>
      <dgm:t>
        <a:bodyPr/>
        <a:lstStyle/>
        <a:p>
          <a:endParaRPr lang="en-US"/>
        </a:p>
      </dgm:t>
    </dgm:pt>
    <dgm:pt modelId="{E664199F-57E0-6241-9361-E45D21532A3B}" type="pres">
      <dgm:prSet presAssocID="{F08D554B-FA9B-1943-8FB7-6AE08A97DD07}" presName="cycle" presStyleCnt="0">
        <dgm:presLayoutVars>
          <dgm:dir/>
          <dgm:resizeHandles val="exact"/>
        </dgm:presLayoutVars>
      </dgm:prSet>
      <dgm:spPr/>
      <dgm:t>
        <a:bodyPr/>
        <a:lstStyle/>
        <a:p>
          <a:endParaRPr lang="en-US"/>
        </a:p>
      </dgm:t>
    </dgm:pt>
    <dgm:pt modelId="{381DF193-B0F1-1B46-99BC-794CF8A81B37}" type="pres">
      <dgm:prSet presAssocID="{102D4680-5BEE-BC49-B184-0D53A30A5D83}" presName="dummy" presStyleCnt="0"/>
      <dgm:spPr/>
    </dgm:pt>
    <dgm:pt modelId="{BD62A9C3-8BAA-C74A-A20F-15ABEA9537B1}" type="pres">
      <dgm:prSet presAssocID="{102D4680-5BEE-BC49-B184-0D53A30A5D83}" presName="node" presStyleLbl="revTx" presStyleIdx="0" presStyleCnt="5">
        <dgm:presLayoutVars>
          <dgm:bulletEnabled val="1"/>
        </dgm:presLayoutVars>
      </dgm:prSet>
      <dgm:spPr/>
      <dgm:t>
        <a:bodyPr/>
        <a:lstStyle/>
        <a:p>
          <a:endParaRPr lang="en-US"/>
        </a:p>
      </dgm:t>
    </dgm:pt>
    <dgm:pt modelId="{30AAD51C-6068-CA41-9E0B-42242D9C9056}" type="pres">
      <dgm:prSet presAssocID="{4D888510-78C5-A247-8F31-B627070DD65C}" presName="sibTrans" presStyleLbl="node1" presStyleIdx="0" presStyleCnt="5"/>
      <dgm:spPr/>
      <dgm:t>
        <a:bodyPr/>
        <a:lstStyle/>
        <a:p>
          <a:endParaRPr lang="en-US"/>
        </a:p>
      </dgm:t>
    </dgm:pt>
    <dgm:pt modelId="{6DE45B5B-3130-1140-A2B0-2FA8FD39E2AD}" type="pres">
      <dgm:prSet presAssocID="{E4E0FB5C-9042-B942-9640-7730540CABB6}" presName="dummy" presStyleCnt="0"/>
      <dgm:spPr/>
    </dgm:pt>
    <dgm:pt modelId="{BAD6C96C-49C9-7C4E-9B26-8EA39D31C12A}" type="pres">
      <dgm:prSet presAssocID="{E4E0FB5C-9042-B942-9640-7730540CABB6}" presName="node" presStyleLbl="revTx" presStyleIdx="1" presStyleCnt="5">
        <dgm:presLayoutVars>
          <dgm:bulletEnabled val="1"/>
        </dgm:presLayoutVars>
      </dgm:prSet>
      <dgm:spPr/>
      <dgm:t>
        <a:bodyPr/>
        <a:lstStyle/>
        <a:p>
          <a:endParaRPr lang="en-US"/>
        </a:p>
      </dgm:t>
    </dgm:pt>
    <dgm:pt modelId="{87766BCA-D5ED-F74D-9A29-A346A1A7E3E3}" type="pres">
      <dgm:prSet presAssocID="{ECF225F2-F24D-A14D-94C2-746E20F70D37}" presName="sibTrans" presStyleLbl="node1" presStyleIdx="1" presStyleCnt="5"/>
      <dgm:spPr/>
      <dgm:t>
        <a:bodyPr/>
        <a:lstStyle/>
        <a:p>
          <a:endParaRPr lang="en-US"/>
        </a:p>
      </dgm:t>
    </dgm:pt>
    <dgm:pt modelId="{D01E36E9-CEB9-674C-91E4-DC187CE69CB2}" type="pres">
      <dgm:prSet presAssocID="{8D638DA1-EE8D-9540-9A43-7B0A1619AEE3}" presName="dummy" presStyleCnt="0"/>
      <dgm:spPr/>
    </dgm:pt>
    <dgm:pt modelId="{8D16BBEE-67F0-CC40-9EFB-9E8A7DCC94B9}" type="pres">
      <dgm:prSet presAssocID="{8D638DA1-EE8D-9540-9A43-7B0A1619AEE3}" presName="node" presStyleLbl="revTx" presStyleIdx="2" presStyleCnt="5">
        <dgm:presLayoutVars>
          <dgm:bulletEnabled val="1"/>
        </dgm:presLayoutVars>
      </dgm:prSet>
      <dgm:spPr/>
      <dgm:t>
        <a:bodyPr/>
        <a:lstStyle/>
        <a:p>
          <a:endParaRPr lang="en-US"/>
        </a:p>
      </dgm:t>
    </dgm:pt>
    <dgm:pt modelId="{545DD88D-276D-1748-A844-947BC49E08F9}" type="pres">
      <dgm:prSet presAssocID="{41F51067-1117-7642-AD7D-FE1A4C330E37}" presName="sibTrans" presStyleLbl="node1" presStyleIdx="2" presStyleCnt="5"/>
      <dgm:spPr/>
      <dgm:t>
        <a:bodyPr/>
        <a:lstStyle/>
        <a:p>
          <a:endParaRPr lang="en-US"/>
        </a:p>
      </dgm:t>
    </dgm:pt>
    <dgm:pt modelId="{9616596F-199A-264D-A711-BA921B957105}" type="pres">
      <dgm:prSet presAssocID="{781A4AA7-4F48-664F-9A98-818C7B6EA0CB}" presName="dummy" presStyleCnt="0"/>
      <dgm:spPr/>
    </dgm:pt>
    <dgm:pt modelId="{0F31AFC9-15E7-744A-98E3-906D9FBC8884}" type="pres">
      <dgm:prSet presAssocID="{781A4AA7-4F48-664F-9A98-818C7B6EA0CB}" presName="node" presStyleLbl="revTx" presStyleIdx="3" presStyleCnt="5">
        <dgm:presLayoutVars>
          <dgm:bulletEnabled val="1"/>
        </dgm:presLayoutVars>
      </dgm:prSet>
      <dgm:spPr/>
      <dgm:t>
        <a:bodyPr/>
        <a:lstStyle/>
        <a:p>
          <a:endParaRPr lang="en-US"/>
        </a:p>
      </dgm:t>
    </dgm:pt>
    <dgm:pt modelId="{68EA4F80-0894-CE40-9851-6770803EC309}" type="pres">
      <dgm:prSet presAssocID="{5682F918-900A-6E4F-9CCE-28B59C429C51}" presName="sibTrans" presStyleLbl="node1" presStyleIdx="3" presStyleCnt="5"/>
      <dgm:spPr/>
      <dgm:t>
        <a:bodyPr/>
        <a:lstStyle/>
        <a:p>
          <a:endParaRPr lang="en-US"/>
        </a:p>
      </dgm:t>
    </dgm:pt>
    <dgm:pt modelId="{9571D8A0-509B-2342-9E09-F88B6F3F9B49}" type="pres">
      <dgm:prSet presAssocID="{826EF2C5-6BF6-E248-9D33-A812E4CCB392}" presName="dummy" presStyleCnt="0"/>
      <dgm:spPr/>
    </dgm:pt>
    <dgm:pt modelId="{E4DF270A-E42B-194C-89F6-CD57501129D0}" type="pres">
      <dgm:prSet presAssocID="{826EF2C5-6BF6-E248-9D33-A812E4CCB392}" presName="node" presStyleLbl="revTx" presStyleIdx="4" presStyleCnt="5" custScaleX="118192">
        <dgm:presLayoutVars>
          <dgm:bulletEnabled val="1"/>
        </dgm:presLayoutVars>
      </dgm:prSet>
      <dgm:spPr/>
      <dgm:t>
        <a:bodyPr/>
        <a:lstStyle/>
        <a:p>
          <a:endParaRPr lang="en-US"/>
        </a:p>
      </dgm:t>
    </dgm:pt>
    <dgm:pt modelId="{D3EBF17D-2FAA-7D46-BE48-6BD2E3C135FC}" type="pres">
      <dgm:prSet presAssocID="{8CEC15D3-5B24-2846-929D-56AFE1876F1C}" presName="sibTrans" presStyleLbl="node1" presStyleIdx="4" presStyleCnt="5"/>
      <dgm:spPr/>
      <dgm:t>
        <a:bodyPr/>
        <a:lstStyle/>
        <a:p>
          <a:endParaRPr lang="en-US"/>
        </a:p>
      </dgm:t>
    </dgm:pt>
  </dgm:ptLst>
  <dgm:cxnLst>
    <dgm:cxn modelId="{E86D0AC5-405C-5D42-90B4-A1FAFF95AE3A}" srcId="{F08D554B-FA9B-1943-8FB7-6AE08A97DD07}" destId="{E4E0FB5C-9042-B942-9640-7730540CABB6}" srcOrd="1" destOrd="0" parTransId="{A1EAF576-69EE-664F-A095-6F2AB363D64C}" sibTransId="{ECF225F2-F24D-A14D-94C2-746E20F70D37}"/>
    <dgm:cxn modelId="{113247A8-B1DF-D042-9949-3445ECA1150F}" srcId="{F08D554B-FA9B-1943-8FB7-6AE08A97DD07}" destId="{781A4AA7-4F48-664F-9A98-818C7B6EA0CB}" srcOrd="3" destOrd="0" parTransId="{688BF3C5-E35F-D447-B216-244141E7903D}" sibTransId="{5682F918-900A-6E4F-9CCE-28B59C429C51}"/>
    <dgm:cxn modelId="{2BB8835A-0812-AF40-B753-052404F2CFCC}" type="presOf" srcId="{781A4AA7-4F48-664F-9A98-818C7B6EA0CB}" destId="{0F31AFC9-15E7-744A-98E3-906D9FBC8884}" srcOrd="0" destOrd="0" presId="urn:microsoft.com/office/officeart/2005/8/layout/cycle1"/>
    <dgm:cxn modelId="{9062F029-7DE5-4F4F-A79D-5B32D8F0EA80}" type="presOf" srcId="{5682F918-900A-6E4F-9CCE-28B59C429C51}" destId="{68EA4F80-0894-CE40-9851-6770803EC309}" srcOrd="0" destOrd="0" presId="urn:microsoft.com/office/officeart/2005/8/layout/cycle1"/>
    <dgm:cxn modelId="{B5A48FE4-6256-D244-A706-F5019A66994F}" type="presOf" srcId="{8CEC15D3-5B24-2846-929D-56AFE1876F1C}" destId="{D3EBF17D-2FAA-7D46-BE48-6BD2E3C135FC}" srcOrd="0" destOrd="0" presId="urn:microsoft.com/office/officeart/2005/8/layout/cycle1"/>
    <dgm:cxn modelId="{2FE2A825-3DB8-5E47-A041-A5B4243C318E}" type="presOf" srcId="{E4E0FB5C-9042-B942-9640-7730540CABB6}" destId="{BAD6C96C-49C9-7C4E-9B26-8EA39D31C12A}" srcOrd="0" destOrd="0" presId="urn:microsoft.com/office/officeart/2005/8/layout/cycle1"/>
    <dgm:cxn modelId="{AE518591-7217-0348-AFC4-8B629BBD269E}" srcId="{F08D554B-FA9B-1943-8FB7-6AE08A97DD07}" destId="{826EF2C5-6BF6-E248-9D33-A812E4CCB392}" srcOrd="4" destOrd="0" parTransId="{B60604F2-ADBC-1D4C-A7E6-189221F78C08}" sibTransId="{8CEC15D3-5B24-2846-929D-56AFE1876F1C}"/>
    <dgm:cxn modelId="{704FBD9D-003C-B34B-B145-A90AA6717380}" type="presOf" srcId="{F08D554B-FA9B-1943-8FB7-6AE08A97DD07}" destId="{E664199F-57E0-6241-9361-E45D21532A3B}" srcOrd="0" destOrd="0" presId="urn:microsoft.com/office/officeart/2005/8/layout/cycle1"/>
    <dgm:cxn modelId="{8D39AEED-BE54-3140-9B38-9BB9EBC74702}" type="presOf" srcId="{4D888510-78C5-A247-8F31-B627070DD65C}" destId="{30AAD51C-6068-CA41-9E0B-42242D9C9056}" srcOrd="0" destOrd="0" presId="urn:microsoft.com/office/officeart/2005/8/layout/cycle1"/>
    <dgm:cxn modelId="{689F34EF-118B-0143-8C32-C1802930AE1D}" type="presOf" srcId="{8D638DA1-EE8D-9540-9A43-7B0A1619AEE3}" destId="{8D16BBEE-67F0-CC40-9EFB-9E8A7DCC94B9}" srcOrd="0" destOrd="0" presId="urn:microsoft.com/office/officeart/2005/8/layout/cycle1"/>
    <dgm:cxn modelId="{80874E6F-A263-8F4B-87B0-C2D90B9DE689}" type="presOf" srcId="{826EF2C5-6BF6-E248-9D33-A812E4CCB392}" destId="{E4DF270A-E42B-194C-89F6-CD57501129D0}" srcOrd="0" destOrd="0" presId="urn:microsoft.com/office/officeart/2005/8/layout/cycle1"/>
    <dgm:cxn modelId="{FF3002D1-DC4C-8E48-AF9E-E06683D91831}" type="presOf" srcId="{ECF225F2-F24D-A14D-94C2-746E20F70D37}" destId="{87766BCA-D5ED-F74D-9A29-A346A1A7E3E3}" srcOrd="0" destOrd="0" presId="urn:microsoft.com/office/officeart/2005/8/layout/cycle1"/>
    <dgm:cxn modelId="{5AE503E8-A580-C448-B341-D7F4EA70E5F4}" srcId="{F08D554B-FA9B-1943-8FB7-6AE08A97DD07}" destId="{8D638DA1-EE8D-9540-9A43-7B0A1619AEE3}" srcOrd="2" destOrd="0" parTransId="{B018BC5D-0D08-734B-8099-DAB67956B937}" sibTransId="{41F51067-1117-7642-AD7D-FE1A4C330E37}"/>
    <dgm:cxn modelId="{428DDDE3-02A8-2D4F-9A8D-C4187BDF183D}" type="presOf" srcId="{102D4680-5BEE-BC49-B184-0D53A30A5D83}" destId="{BD62A9C3-8BAA-C74A-A20F-15ABEA9537B1}" srcOrd="0" destOrd="0" presId="urn:microsoft.com/office/officeart/2005/8/layout/cycle1"/>
    <dgm:cxn modelId="{4079B3A6-1B8E-B84F-BEE7-77680C663E74}" srcId="{F08D554B-FA9B-1943-8FB7-6AE08A97DD07}" destId="{102D4680-5BEE-BC49-B184-0D53A30A5D83}" srcOrd="0" destOrd="0" parTransId="{9D075599-4AA4-754B-AA43-76CADFFFA265}" sibTransId="{4D888510-78C5-A247-8F31-B627070DD65C}"/>
    <dgm:cxn modelId="{946C8A24-1EB8-E545-A43D-F63F5E75EAFE}" type="presOf" srcId="{41F51067-1117-7642-AD7D-FE1A4C330E37}" destId="{545DD88D-276D-1748-A844-947BC49E08F9}" srcOrd="0" destOrd="0" presId="urn:microsoft.com/office/officeart/2005/8/layout/cycle1"/>
    <dgm:cxn modelId="{3528995B-21A1-204B-810F-CE3BFEE720E5}" type="presParOf" srcId="{E664199F-57E0-6241-9361-E45D21532A3B}" destId="{381DF193-B0F1-1B46-99BC-794CF8A81B37}" srcOrd="0" destOrd="0" presId="urn:microsoft.com/office/officeart/2005/8/layout/cycle1"/>
    <dgm:cxn modelId="{771838DE-4F64-414C-A1B4-247F76BDC66E}" type="presParOf" srcId="{E664199F-57E0-6241-9361-E45D21532A3B}" destId="{BD62A9C3-8BAA-C74A-A20F-15ABEA9537B1}" srcOrd="1" destOrd="0" presId="urn:microsoft.com/office/officeart/2005/8/layout/cycle1"/>
    <dgm:cxn modelId="{5544AB22-9A37-0C4E-8F26-8AB439A205A8}" type="presParOf" srcId="{E664199F-57E0-6241-9361-E45D21532A3B}" destId="{30AAD51C-6068-CA41-9E0B-42242D9C9056}" srcOrd="2" destOrd="0" presId="urn:microsoft.com/office/officeart/2005/8/layout/cycle1"/>
    <dgm:cxn modelId="{3681221D-06E5-0546-B5EB-A0D441347A35}" type="presParOf" srcId="{E664199F-57E0-6241-9361-E45D21532A3B}" destId="{6DE45B5B-3130-1140-A2B0-2FA8FD39E2AD}" srcOrd="3" destOrd="0" presId="urn:microsoft.com/office/officeart/2005/8/layout/cycle1"/>
    <dgm:cxn modelId="{7FC55B81-3B0C-6F41-82BA-39623639A69F}" type="presParOf" srcId="{E664199F-57E0-6241-9361-E45D21532A3B}" destId="{BAD6C96C-49C9-7C4E-9B26-8EA39D31C12A}" srcOrd="4" destOrd="0" presId="urn:microsoft.com/office/officeart/2005/8/layout/cycle1"/>
    <dgm:cxn modelId="{28E17F60-2CBD-194C-B35A-7872BB6BB7D5}" type="presParOf" srcId="{E664199F-57E0-6241-9361-E45D21532A3B}" destId="{87766BCA-D5ED-F74D-9A29-A346A1A7E3E3}" srcOrd="5" destOrd="0" presId="urn:microsoft.com/office/officeart/2005/8/layout/cycle1"/>
    <dgm:cxn modelId="{2DFEB359-21F6-6745-B521-6D81A53E3397}" type="presParOf" srcId="{E664199F-57E0-6241-9361-E45D21532A3B}" destId="{D01E36E9-CEB9-674C-91E4-DC187CE69CB2}" srcOrd="6" destOrd="0" presId="urn:microsoft.com/office/officeart/2005/8/layout/cycle1"/>
    <dgm:cxn modelId="{D2FB9D06-CE97-674B-B791-704DD54A14D7}" type="presParOf" srcId="{E664199F-57E0-6241-9361-E45D21532A3B}" destId="{8D16BBEE-67F0-CC40-9EFB-9E8A7DCC94B9}" srcOrd="7" destOrd="0" presId="urn:microsoft.com/office/officeart/2005/8/layout/cycle1"/>
    <dgm:cxn modelId="{9E251FE7-E4B3-1048-92C7-8C8308921E7C}" type="presParOf" srcId="{E664199F-57E0-6241-9361-E45D21532A3B}" destId="{545DD88D-276D-1748-A844-947BC49E08F9}" srcOrd="8" destOrd="0" presId="urn:microsoft.com/office/officeart/2005/8/layout/cycle1"/>
    <dgm:cxn modelId="{F4DAB2D3-6036-0641-83EE-909A09FA8348}" type="presParOf" srcId="{E664199F-57E0-6241-9361-E45D21532A3B}" destId="{9616596F-199A-264D-A711-BA921B957105}" srcOrd="9" destOrd="0" presId="urn:microsoft.com/office/officeart/2005/8/layout/cycle1"/>
    <dgm:cxn modelId="{490455E9-459D-FC4C-8F97-CF6AB1CF4625}" type="presParOf" srcId="{E664199F-57E0-6241-9361-E45D21532A3B}" destId="{0F31AFC9-15E7-744A-98E3-906D9FBC8884}" srcOrd="10" destOrd="0" presId="urn:microsoft.com/office/officeart/2005/8/layout/cycle1"/>
    <dgm:cxn modelId="{65234535-7493-5442-B0A6-2BA2B67EC265}" type="presParOf" srcId="{E664199F-57E0-6241-9361-E45D21532A3B}" destId="{68EA4F80-0894-CE40-9851-6770803EC309}" srcOrd="11" destOrd="0" presId="urn:microsoft.com/office/officeart/2005/8/layout/cycle1"/>
    <dgm:cxn modelId="{BBF18028-02DD-4640-8445-8AE23DA6F7A9}" type="presParOf" srcId="{E664199F-57E0-6241-9361-E45D21532A3B}" destId="{9571D8A0-509B-2342-9E09-F88B6F3F9B49}" srcOrd="12" destOrd="0" presId="urn:microsoft.com/office/officeart/2005/8/layout/cycle1"/>
    <dgm:cxn modelId="{BD9CE37E-9C13-CE47-8E3A-E232B902A3B6}" type="presParOf" srcId="{E664199F-57E0-6241-9361-E45D21532A3B}" destId="{E4DF270A-E42B-194C-89F6-CD57501129D0}" srcOrd="13" destOrd="0" presId="urn:microsoft.com/office/officeart/2005/8/layout/cycle1"/>
    <dgm:cxn modelId="{D9EB050A-7D91-264B-9F6C-257168332E35}" type="presParOf" srcId="{E664199F-57E0-6241-9361-E45D21532A3B}" destId="{D3EBF17D-2FAA-7D46-BE48-6BD2E3C135FC}" srcOrd="14"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62A9C3-8BAA-C74A-A20F-15ABEA9537B1}">
      <dsp:nvSpPr>
        <dsp:cNvPr id="0" name=""/>
        <dsp:cNvSpPr/>
      </dsp:nvSpPr>
      <dsp:spPr>
        <a:xfrm>
          <a:off x="4078645" y="39314"/>
          <a:ext cx="1299519" cy="1299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Social adversity</a:t>
          </a:r>
          <a:endParaRPr lang="en-US" sz="2400" kern="1200" dirty="0"/>
        </a:p>
      </dsp:txBody>
      <dsp:txXfrm>
        <a:off x="4078645" y="39314"/>
        <a:ext cx="1299519" cy="1299519"/>
      </dsp:txXfrm>
    </dsp:sp>
    <dsp:sp modelId="{30AAD51C-6068-CA41-9E0B-42242D9C9056}">
      <dsp:nvSpPr>
        <dsp:cNvPr id="0" name=""/>
        <dsp:cNvSpPr/>
      </dsp:nvSpPr>
      <dsp:spPr>
        <a:xfrm>
          <a:off x="1017768" y="1246"/>
          <a:ext cx="4877230" cy="4877230"/>
        </a:xfrm>
        <a:prstGeom prst="circularArrow">
          <a:avLst>
            <a:gd name="adj1" fmla="val 5196"/>
            <a:gd name="adj2" fmla="val 335588"/>
            <a:gd name="adj3" fmla="val 21294565"/>
            <a:gd name="adj4" fmla="val 19765079"/>
            <a:gd name="adj5" fmla="val 6062"/>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AD6C96C-49C9-7C4E-9B26-8EA39D31C12A}">
      <dsp:nvSpPr>
        <dsp:cNvPr id="0" name=""/>
        <dsp:cNvSpPr/>
      </dsp:nvSpPr>
      <dsp:spPr>
        <a:xfrm>
          <a:off x="4864798" y="2458843"/>
          <a:ext cx="1299519" cy="1299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Toxic stress</a:t>
          </a:r>
          <a:endParaRPr lang="en-US" sz="2400" kern="1200" dirty="0"/>
        </a:p>
      </dsp:txBody>
      <dsp:txXfrm>
        <a:off x="4864798" y="2458843"/>
        <a:ext cx="1299519" cy="1299519"/>
      </dsp:txXfrm>
    </dsp:sp>
    <dsp:sp modelId="{87766BCA-D5ED-F74D-9A29-A346A1A7E3E3}">
      <dsp:nvSpPr>
        <dsp:cNvPr id="0" name=""/>
        <dsp:cNvSpPr/>
      </dsp:nvSpPr>
      <dsp:spPr>
        <a:xfrm>
          <a:off x="1017768" y="1246"/>
          <a:ext cx="4877230" cy="4877230"/>
        </a:xfrm>
        <a:prstGeom prst="circularArrow">
          <a:avLst>
            <a:gd name="adj1" fmla="val 5196"/>
            <a:gd name="adj2" fmla="val 335588"/>
            <a:gd name="adj3" fmla="val 4016069"/>
            <a:gd name="adj4" fmla="val 2252173"/>
            <a:gd name="adj5" fmla="val 6062"/>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8D16BBEE-67F0-CC40-9EFB-9E8A7DCC94B9}">
      <dsp:nvSpPr>
        <dsp:cNvPr id="0" name=""/>
        <dsp:cNvSpPr/>
      </dsp:nvSpPr>
      <dsp:spPr>
        <a:xfrm>
          <a:off x="2806624" y="3954193"/>
          <a:ext cx="1299519" cy="1299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Suboptimal parent-</a:t>
          </a:r>
          <a:r>
            <a:rPr lang="en-US" sz="1800" kern="1200" dirty="0" err="1" smtClean="0"/>
            <a:t>foetus</a:t>
          </a:r>
          <a:r>
            <a:rPr lang="en-US" sz="1800" kern="1200" dirty="0" smtClean="0"/>
            <a:t>/infant interaction</a:t>
          </a:r>
          <a:endParaRPr lang="en-US" sz="1800" kern="1200" dirty="0"/>
        </a:p>
      </dsp:txBody>
      <dsp:txXfrm>
        <a:off x="2806624" y="3954193"/>
        <a:ext cx="1299519" cy="1299519"/>
      </dsp:txXfrm>
    </dsp:sp>
    <dsp:sp modelId="{545DD88D-276D-1748-A844-947BC49E08F9}">
      <dsp:nvSpPr>
        <dsp:cNvPr id="0" name=""/>
        <dsp:cNvSpPr/>
      </dsp:nvSpPr>
      <dsp:spPr>
        <a:xfrm>
          <a:off x="1017768" y="1246"/>
          <a:ext cx="4877230" cy="4877230"/>
        </a:xfrm>
        <a:prstGeom prst="circularArrow">
          <a:avLst>
            <a:gd name="adj1" fmla="val 5196"/>
            <a:gd name="adj2" fmla="val 335588"/>
            <a:gd name="adj3" fmla="val 8212238"/>
            <a:gd name="adj4" fmla="val 6448342"/>
            <a:gd name="adj5" fmla="val 6062"/>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F31AFC9-15E7-744A-98E3-906D9FBC8884}">
      <dsp:nvSpPr>
        <dsp:cNvPr id="0" name=""/>
        <dsp:cNvSpPr/>
      </dsp:nvSpPr>
      <dsp:spPr>
        <a:xfrm>
          <a:off x="748450" y="2458843"/>
          <a:ext cx="1299519" cy="1299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Suboptimal biochemical responses (e.g. high cortisol)</a:t>
          </a:r>
          <a:endParaRPr lang="en-US" sz="1800" kern="1200" dirty="0"/>
        </a:p>
      </dsp:txBody>
      <dsp:txXfrm>
        <a:off x="748450" y="2458843"/>
        <a:ext cx="1299519" cy="1299519"/>
      </dsp:txXfrm>
    </dsp:sp>
    <dsp:sp modelId="{68EA4F80-0894-CE40-9851-6770803EC309}">
      <dsp:nvSpPr>
        <dsp:cNvPr id="0" name=""/>
        <dsp:cNvSpPr/>
      </dsp:nvSpPr>
      <dsp:spPr>
        <a:xfrm>
          <a:off x="1017768" y="1246"/>
          <a:ext cx="4877230" cy="4877230"/>
        </a:xfrm>
        <a:prstGeom prst="circularArrow">
          <a:avLst>
            <a:gd name="adj1" fmla="val 5196"/>
            <a:gd name="adj2" fmla="val 335588"/>
            <a:gd name="adj3" fmla="val 12299332"/>
            <a:gd name="adj4" fmla="val 10769847"/>
            <a:gd name="adj5" fmla="val 6062"/>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E4DF270A-E42B-194C-89F6-CD57501129D0}">
      <dsp:nvSpPr>
        <dsp:cNvPr id="0" name=""/>
        <dsp:cNvSpPr/>
      </dsp:nvSpPr>
      <dsp:spPr>
        <a:xfrm>
          <a:off x="1416398" y="39314"/>
          <a:ext cx="1535927" cy="1299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dirty="0" smtClean="0"/>
            <a:t>Compromised brain architecture </a:t>
          </a:r>
          <a:r>
            <a:rPr lang="en-US" sz="1800" kern="1200" dirty="0" err="1" smtClean="0"/>
            <a:t>etc</a:t>
          </a:r>
          <a:endParaRPr lang="en-US" sz="1800" kern="1200" dirty="0"/>
        </a:p>
      </dsp:txBody>
      <dsp:txXfrm>
        <a:off x="1416398" y="39314"/>
        <a:ext cx="1535927" cy="1299519"/>
      </dsp:txXfrm>
    </dsp:sp>
    <dsp:sp modelId="{D3EBF17D-2FAA-7D46-BE48-6BD2E3C135FC}">
      <dsp:nvSpPr>
        <dsp:cNvPr id="0" name=""/>
        <dsp:cNvSpPr/>
      </dsp:nvSpPr>
      <dsp:spPr>
        <a:xfrm>
          <a:off x="1017768" y="1246"/>
          <a:ext cx="4877230" cy="4877230"/>
        </a:xfrm>
        <a:prstGeom prst="circularArrow">
          <a:avLst>
            <a:gd name="adj1" fmla="val 5196"/>
            <a:gd name="adj2" fmla="val 335588"/>
            <a:gd name="adj3" fmla="val 16867054"/>
            <a:gd name="adj4" fmla="val 15391862"/>
            <a:gd name="adj5" fmla="val 6062"/>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878F611-FCB7-3C4A-8E1F-C4EF58FD406C}" type="datetimeFigureOut">
              <a:rPr lang="en-US" smtClean="0"/>
              <a:t>20/05/2016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F4E84C-B9EA-1747-B86F-E01A2C4511AD}" type="slidenum">
              <a:rPr lang="en-US" smtClean="0"/>
              <a:t>‹#›</a:t>
            </a:fld>
            <a:endParaRPr lang="en-US"/>
          </a:p>
        </p:txBody>
      </p:sp>
    </p:spTree>
    <p:extLst>
      <p:ext uri="{BB962C8B-B14F-4D97-AF65-F5344CB8AC3E}">
        <p14:creationId xmlns:p14="http://schemas.microsoft.com/office/powerpoint/2010/main" val="18742790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BE5E39-7218-8945-BF75-B6F3AB449452}" type="datetimeFigureOut">
              <a:rPr lang="en-US" smtClean="0"/>
              <a:t>20/05/2016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CFE1AB5-93F5-9B48-9AB2-76D5ECDB1D86}" type="slidenum">
              <a:rPr lang="en-US" smtClean="0"/>
              <a:t>‹#›</a:t>
            </a:fld>
            <a:endParaRPr lang="en-US"/>
          </a:p>
        </p:txBody>
      </p:sp>
    </p:spTree>
    <p:extLst>
      <p:ext uri="{BB962C8B-B14F-4D97-AF65-F5344CB8AC3E}">
        <p14:creationId xmlns:p14="http://schemas.microsoft.com/office/powerpoint/2010/main" val="102379956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2FE8AA65-2835-B244-A92A-B7635FA82EBE}" type="slidenum">
              <a:rPr lang="en-GB" sz="1200">
                <a:latin typeface="Times New Roman" charset="0"/>
              </a:rPr>
              <a:pPr/>
              <a:t>2</a:t>
            </a:fld>
            <a:endParaRPr lang="en-GB" sz="1200">
              <a:latin typeface="Times New Roman" charset="0"/>
            </a:endParaRPr>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New Roman"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a:ln/>
        </p:spPr>
      </p:sp>
      <p:sp>
        <p:nvSpPr>
          <p:cNvPr id="645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645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80B21BC7-8B4E-FF44-ACD3-E486144502C7}" type="slidenum">
              <a:rPr lang="en-GB" sz="1200">
                <a:latin typeface="Times New Roman" charset="0"/>
              </a:rPr>
              <a:pPr/>
              <a:t>19</a:t>
            </a:fld>
            <a:endParaRPr lang="en-GB" sz="1200">
              <a:latin typeface="Times New Roman"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a:ln/>
        </p:spPr>
      </p:sp>
      <p:sp>
        <p:nvSpPr>
          <p:cNvPr id="665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665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684DF9E9-C463-444B-9079-86FB13DCBCE4}" type="slidenum">
              <a:rPr lang="en-GB" sz="1200">
                <a:latin typeface="Times New Roman" charset="0"/>
              </a:rPr>
              <a:pPr/>
              <a:t>20</a:t>
            </a:fld>
            <a:endParaRPr lang="en-GB" sz="1200">
              <a:latin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a:ln/>
        </p:spPr>
      </p:sp>
      <p:sp>
        <p:nvSpPr>
          <p:cNvPr id="747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747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sz="2400">
                <a:solidFill>
                  <a:schemeClr val="tx1"/>
                </a:solidFill>
                <a:latin typeface="Tahoma" charset="0"/>
                <a:ea typeface="ＭＳ Ｐゴシック" charset="0"/>
                <a:cs typeface="ＭＳ Ｐゴシック" charset="0"/>
              </a:defRPr>
            </a:lvl1pPr>
            <a:lvl2pPr marL="742950" indent="-285750" defTabSz="912813" eaLnBrk="0" hangingPunct="0">
              <a:defRPr sz="2400">
                <a:solidFill>
                  <a:schemeClr val="tx1"/>
                </a:solidFill>
                <a:latin typeface="Tahoma" charset="0"/>
                <a:ea typeface="ＭＳ Ｐゴシック" charset="0"/>
              </a:defRPr>
            </a:lvl2pPr>
            <a:lvl3pPr marL="1143000" indent="-228600" defTabSz="912813" eaLnBrk="0" hangingPunct="0">
              <a:defRPr sz="2400">
                <a:solidFill>
                  <a:schemeClr val="tx1"/>
                </a:solidFill>
                <a:latin typeface="Tahoma" charset="0"/>
                <a:ea typeface="ＭＳ Ｐゴシック" charset="0"/>
              </a:defRPr>
            </a:lvl3pPr>
            <a:lvl4pPr marL="1600200" indent="-228600" defTabSz="912813" eaLnBrk="0" hangingPunct="0">
              <a:defRPr sz="2400">
                <a:solidFill>
                  <a:schemeClr val="tx1"/>
                </a:solidFill>
                <a:latin typeface="Tahoma" charset="0"/>
                <a:ea typeface="ＭＳ Ｐゴシック" charset="0"/>
              </a:defRPr>
            </a:lvl4pPr>
            <a:lvl5pPr marL="2057400" indent="-228600" defTabSz="912813" eaLnBrk="0" hangingPunct="0">
              <a:defRPr sz="2400">
                <a:solidFill>
                  <a:schemeClr val="tx1"/>
                </a:solidFill>
                <a:latin typeface="Tahoma" charset="0"/>
                <a:ea typeface="ＭＳ Ｐゴシック" charset="0"/>
              </a:defRPr>
            </a:lvl5pPr>
            <a:lvl6pPr marL="2514600" indent="-228600" defTabSz="912813" eaLnBrk="0" fontAlgn="base" hangingPunct="0">
              <a:spcBef>
                <a:spcPct val="0"/>
              </a:spcBef>
              <a:spcAft>
                <a:spcPct val="0"/>
              </a:spcAft>
              <a:defRPr sz="2400">
                <a:solidFill>
                  <a:schemeClr val="tx1"/>
                </a:solidFill>
                <a:latin typeface="Tahoma" charset="0"/>
                <a:ea typeface="ＭＳ Ｐゴシック" charset="0"/>
              </a:defRPr>
            </a:lvl6pPr>
            <a:lvl7pPr marL="2971800" indent="-228600" defTabSz="912813" eaLnBrk="0" fontAlgn="base" hangingPunct="0">
              <a:spcBef>
                <a:spcPct val="0"/>
              </a:spcBef>
              <a:spcAft>
                <a:spcPct val="0"/>
              </a:spcAft>
              <a:defRPr sz="2400">
                <a:solidFill>
                  <a:schemeClr val="tx1"/>
                </a:solidFill>
                <a:latin typeface="Tahoma" charset="0"/>
                <a:ea typeface="ＭＳ Ｐゴシック" charset="0"/>
              </a:defRPr>
            </a:lvl7pPr>
            <a:lvl8pPr marL="3429000" indent="-228600" defTabSz="912813" eaLnBrk="0" fontAlgn="base" hangingPunct="0">
              <a:spcBef>
                <a:spcPct val="0"/>
              </a:spcBef>
              <a:spcAft>
                <a:spcPct val="0"/>
              </a:spcAft>
              <a:defRPr sz="2400">
                <a:solidFill>
                  <a:schemeClr val="tx1"/>
                </a:solidFill>
                <a:latin typeface="Tahoma" charset="0"/>
                <a:ea typeface="ＭＳ Ｐゴシック" charset="0"/>
              </a:defRPr>
            </a:lvl8pPr>
            <a:lvl9pPr marL="3886200" indent="-228600" defTabSz="912813" eaLnBrk="0" fontAlgn="base" hangingPunct="0">
              <a:spcBef>
                <a:spcPct val="0"/>
              </a:spcBef>
              <a:spcAft>
                <a:spcPct val="0"/>
              </a:spcAft>
              <a:defRPr sz="2400">
                <a:solidFill>
                  <a:schemeClr val="tx1"/>
                </a:solidFill>
                <a:latin typeface="Tahoma" charset="0"/>
                <a:ea typeface="ＭＳ Ｐゴシック" charset="0"/>
              </a:defRPr>
            </a:lvl9pPr>
          </a:lstStyle>
          <a:p>
            <a:fld id="{00D76EC9-D37C-CF42-AE95-6502110EB975}" type="slidenum">
              <a:rPr lang="en-GB" sz="1200">
                <a:latin typeface="Times New Roman" charset="0"/>
              </a:rPr>
              <a:pPr/>
              <a:t>21</a:t>
            </a:fld>
            <a:endParaRPr lang="en-GB" sz="1200">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1" name="Rectangle 2"/>
          <p:cNvSpPr>
            <a:spLocks noGrp="1" noRot="1" noChangeAspect="1" noChangeArrowheads="1" noTextEdit="1"/>
          </p:cNvSpPr>
          <p:nvPr>
            <p:ph type="sldImg"/>
          </p:nvPr>
        </p:nvSpPr>
        <p:spPr>
          <a:ln/>
        </p:spPr>
      </p:sp>
      <p:sp>
        <p:nvSpPr>
          <p:cNvPr id="7680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1400">
                <a:latin typeface="Times New Roman" charset="0"/>
              </a:rPr>
              <a:t>. </a:t>
            </a:r>
          </a:p>
          <a:p>
            <a:pPr eaLnBrk="1" hangingPunct="1"/>
            <a:endParaRPr lang="en-GB" sz="1400">
              <a:latin typeface="Times New Roman"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19B08A76-6D8C-5641-B9CF-2FE2ED82D448}" type="slidenum">
              <a:rPr lang="en-GB" sz="1200">
                <a:latin typeface="Times New Roman" charset="0"/>
              </a:rPr>
              <a:pPr/>
              <a:t>23</a:t>
            </a:fld>
            <a:endParaRPr lang="en-GB" sz="1200">
              <a:latin typeface="Times New Roman" charset="0"/>
            </a:endParaRPr>
          </a:p>
        </p:txBody>
      </p:sp>
      <p:sp>
        <p:nvSpPr>
          <p:cNvPr id="75778" name="Rectangle 2"/>
          <p:cNvSpPr>
            <a:spLocks noGrp="1" noRot="1" noChangeAspect="1" noChangeArrowheads="1" noTextEdit="1"/>
          </p:cNvSpPr>
          <p:nvPr>
            <p:ph type="sldImg"/>
          </p:nvPr>
        </p:nvSpPr>
        <p:spPr>
          <a:xfrm>
            <a:off x="1146175" y="685800"/>
            <a:ext cx="4573588" cy="3429000"/>
          </a:xfrm>
          <a:ln/>
        </p:spPr>
      </p:sp>
      <p:sp>
        <p:nvSpPr>
          <p:cNvPr id="75779" name="Rectangle 3"/>
          <p:cNvSpPr>
            <a:spLocks noGrp="1" noChangeArrowheads="1"/>
          </p:cNvSpPr>
          <p:nvPr>
            <p:ph type="body" idx="1"/>
          </p:nvPr>
        </p:nvSpPr>
        <p:spPr>
          <a:xfrm>
            <a:off x="915042" y="4345157"/>
            <a:ext cx="5027916" cy="411245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C78254BA-FFF2-A749-BA92-99AF715CEDEB}" type="slidenum">
              <a:rPr lang="en-GB" sz="1200">
                <a:latin typeface="Times New Roman" charset="0"/>
              </a:rPr>
              <a:pPr/>
              <a:t>26</a:t>
            </a:fld>
            <a:endParaRPr lang="en-GB" sz="1200">
              <a:latin typeface="Times New Roman" charset="0"/>
            </a:endParaRPr>
          </a:p>
        </p:txBody>
      </p:sp>
      <p:sp>
        <p:nvSpPr>
          <p:cNvPr id="78850" name="Rectangle 2"/>
          <p:cNvSpPr>
            <a:spLocks noGrp="1" noRot="1" noChangeAspect="1" noChangeArrowheads="1" noTextEdit="1"/>
          </p:cNvSpPr>
          <p:nvPr>
            <p:ph type="sldImg"/>
          </p:nvPr>
        </p:nvSpPr>
        <p:spPr>
          <a:xfrm>
            <a:off x="1146175" y="685800"/>
            <a:ext cx="4573588" cy="3429000"/>
          </a:xfrm>
          <a:ln/>
        </p:spPr>
      </p:sp>
      <p:sp>
        <p:nvSpPr>
          <p:cNvPr id="788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2D8A8E7E-12F0-9149-BB8C-8F1A9C415813}" type="slidenum">
              <a:rPr lang="en-GB" sz="1200">
                <a:latin typeface="Times New Roman" charset="0"/>
              </a:rPr>
              <a:pPr/>
              <a:t>28</a:t>
            </a:fld>
            <a:endParaRPr lang="en-GB" sz="1200">
              <a:latin typeface="Times New Roman" charset="0"/>
            </a:endParaRPr>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GB">
                <a:latin typeface="Times New Roman" charset="0"/>
              </a:rPr>
              <a:t>The next couple of slides demonstrate how progressive universalism can work.  </a:t>
            </a:r>
          </a:p>
          <a:p>
            <a:pPr eaLnBrk="1" hangingPunct="1">
              <a:lnSpc>
                <a:spcPct val="90000"/>
              </a:lnSpc>
            </a:pPr>
            <a:endParaRPr lang="en-GB">
              <a:latin typeface="Times New Roman" charset="0"/>
            </a:endParaRPr>
          </a:p>
          <a:p>
            <a:pPr eaLnBrk="1" hangingPunct="1">
              <a:lnSpc>
                <a:spcPct val="90000"/>
              </a:lnSpc>
            </a:pPr>
            <a:r>
              <a:rPr lang="en-GB">
                <a:latin typeface="Times New Roman" charset="0"/>
              </a:rPr>
              <a:t>In the European Early Prevention Project (EEPP) trained primary health care workers (in the UK it was health visitors) to conduct </a:t>
            </a:r>
            <a:r>
              <a:rPr lang="ja-JP" altLang="en-GB">
                <a:latin typeface="Times New Roman" charset="0"/>
              </a:rPr>
              <a:t>‘</a:t>
            </a:r>
            <a:r>
              <a:rPr lang="en-GB" altLang="ja-JP">
                <a:latin typeface="Times New Roman" charset="0"/>
              </a:rPr>
              <a:t>promotional</a:t>
            </a:r>
            <a:r>
              <a:rPr lang="ja-JP" altLang="en-GB">
                <a:latin typeface="Times New Roman" charset="0"/>
              </a:rPr>
              <a:t>’</a:t>
            </a:r>
            <a:r>
              <a:rPr lang="en-GB" altLang="ja-JP">
                <a:latin typeface="Times New Roman" charset="0"/>
              </a:rPr>
              <a:t> interviews immediately before and after </a:t>
            </a:r>
            <a:r>
              <a:rPr lang="en-GB" altLang="ja-JP" u="sng">
                <a:latin typeface="Times New Roman" charset="0"/>
              </a:rPr>
              <a:t>all</a:t>
            </a:r>
            <a:r>
              <a:rPr lang="en-GB" altLang="ja-JP">
                <a:latin typeface="Times New Roman" charset="0"/>
              </a:rPr>
              <a:t> new births.  So one visit during the ante and post natal periods are the parenting support for everyone.  The aim of the promotional interviews was to promote positive interaction between parent and child during infancy and childhood and to facilitate the transition to parenthood of first time parents.  So for example, the heath visitor might ask as part of the antenatal interview, how did you feel that you learned that you were pregnant.  Positive feelings would then be endorsed and negative feelings explored further and talked about. </a:t>
            </a:r>
          </a:p>
          <a:p>
            <a:pPr eaLnBrk="1" hangingPunct="1">
              <a:lnSpc>
                <a:spcPct val="90000"/>
              </a:lnSpc>
            </a:pPr>
            <a:r>
              <a:rPr lang="en-GB">
                <a:latin typeface="Times New Roman" charset="0"/>
              </a:rPr>
              <a:t> </a:t>
            </a:r>
          </a:p>
          <a:p>
            <a:pPr eaLnBrk="1" hangingPunct="1">
              <a:lnSpc>
                <a:spcPct val="90000"/>
              </a:lnSpc>
            </a:pPr>
            <a:r>
              <a:rPr lang="en-GB">
                <a:latin typeface="Times New Roman" charset="0"/>
              </a:rPr>
              <a:t>What is important is that these universal visits as well as being an intervention are used to screen and identify families at risk of developing child mental health problems.</a:t>
            </a:r>
          </a:p>
          <a:p>
            <a:pPr eaLnBrk="1" hangingPunct="1">
              <a:lnSpc>
                <a:spcPct val="90000"/>
              </a:lnSpc>
            </a:pPr>
            <a:endParaRPr lang="en-GB">
              <a:latin typeface="Times New Roman" charset="0"/>
            </a:endParaRPr>
          </a:p>
          <a:p>
            <a:pPr eaLnBrk="1" hangingPunct="1">
              <a:lnSpc>
                <a:spcPct val="90000"/>
              </a:lnSpc>
            </a:pPr>
            <a:r>
              <a:rPr lang="en-GB">
                <a:latin typeface="Times New Roman" charset="0"/>
              </a:rPr>
              <a:t>Those families that are identified as being most in need, are then provided with intensive home visiting. </a:t>
            </a:r>
          </a:p>
          <a:p>
            <a:pPr eaLnBrk="1" hangingPunct="1">
              <a:lnSpc>
                <a:spcPct val="90000"/>
              </a:lnSpc>
            </a:pPr>
            <a:endParaRPr lang="en-GB">
              <a:latin typeface="Times New Roman" charset="0"/>
            </a:endParaRPr>
          </a:p>
          <a:p>
            <a:pPr eaLnBrk="1" hangingPunct="1">
              <a:lnSpc>
                <a:spcPct val="90000"/>
              </a:lnSpc>
            </a:pPr>
            <a:r>
              <a:rPr lang="en-GB">
                <a:latin typeface="Times New Roman" charset="0"/>
              </a:rPr>
              <a:t>So we are going to be hearing a lot more about progressive universalism.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99B69FC2-71E5-CC42-A15C-855748506E49}" type="slidenum">
              <a:rPr lang="en-US" sz="1200">
                <a:latin typeface="Times New Roman" charset="0"/>
              </a:rPr>
              <a:pPr/>
              <a:t>29</a:t>
            </a:fld>
            <a:endParaRPr lang="en-US" sz="1200">
              <a:latin typeface="Times New Roman" charset="0"/>
            </a:endParaRPr>
          </a:p>
        </p:txBody>
      </p:sp>
      <p:sp>
        <p:nvSpPr>
          <p:cNvPr id="84994"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ln/>
        </p:spPr>
        <p:txBody>
          <a:bodyPr/>
          <a:lstStyle/>
          <a:p>
            <a:pPr marL="547688" indent="-411163" eaLnBrk="1" hangingPunct="1">
              <a:buClr>
                <a:srgbClr val="000000"/>
              </a:buClr>
              <a:buFont typeface="Wingdings 2" charset="0"/>
              <a:buChar char=""/>
              <a:defRPr/>
            </a:pPr>
            <a:r>
              <a:rPr lang="en-GB">
                <a:latin typeface="Times New Roman" charset="0"/>
              </a:rPr>
              <a:t>Initiates a </a:t>
            </a:r>
            <a:r>
              <a:rPr lang="en-GB" b="1">
                <a:effectLst>
                  <a:outerShdw blurRad="38100" dist="38100" dir="2700000" algn="tl">
                    <a:srgbClr val="DDDDDD"/>
                  </a:outerShdw>
                </a:effectLst>
                <a:latin typeface="Times New Roman" charset="0"/>
              </a:rPr>
              <a:t>close </a:t>
            </a:r>
            <a:r>
              <a:rPr lang="en-GB">
                <a:latin typeface="Times New Roman" charset="0"/>
              </a:rPr>
              <a:t>and</a:t>
            </a:r>
            <a:r>
              <a:rPr lang="en-GB" b="1">
                <a:effectLst>
                  <a:outerShdw blurRad="38100" dist="38100" dir="2700000" algn="tl">
                    <a:srgbClr val="DDDDDD"/>
                  </a:outerShdw>
                </a:effectLst>
                <a:latin typeface="Times New Roman" charset="0"/>
              </a:rPr>
              <a:t> respectful relationship</a:t>
            </a:r>
            <a:r>
              <a:rPr lang="en-GB">
                <a:latin typeface="Times New Roman" charset="0"/>
              </a:rPr>
              <a:t> with parents </a:t>
            </a:r>
          </a:p>
          <a:p>
            <a:pPr marL="547688" indent="-411163" eaLnBrk="1" hangingPunct="1">
              <a:buClr>
                <a:srgbClr val="000000"/>
              </a:buClr>
              <a:defRPr/>
            </a:pPr>
            <a:endParaRPr lang="en-GB" sz="300">
              <a:latin typeface="Times New Roman" charset="0"/>
            </a:endParaRPr>
          </a:p>
          <a:p>
            <a:pPr marL="547688" indent="-411163" eaLnBrk="1" hangingPunct="1">
              <a:buClr>
                <a:srgbClr val="000000"/>
              </a:buClr>
              <a:buFont typeface="Wingdings 2" charset="0"/>
              <a:buChar char=""/>
              <a:defRPr/>
            </a:pPr>
            <a:r>
              <a:rPr lang="en-GB">
                <a:latin typeface="Times New Roman" charset="0"/>
              </a:rPr>
              <a:t>Helps to </a:t>
            </a:r>
            <a:r>
              <a:rPr lang="en-GB" b="1">
                <a:effectLst>
                  <a:outerShdw blurRad="38100" dist="38100" dir="2700000" algn="tl">
                    <a:srgbClr val="DDDDDD"/>
                  </a:outerShdw>
                </a:effectLst>
                <a:latin typeface="Times New Roman" charset="0"/>
              </a:rPr>
              <a:t>explore the changes</a:t>
            </a:r>
            <a:r>
              <a:rPr lang="en-GB">
                <a:latin typeface="Times New Roman" charset="0"/>
              </a:rPr>
              <a:t> occurring in all areas of their lives in relation to the forthcoming birth </a:t>
            </a:r>
          </a:p>
          <a:p>
            <a:pPr marL="547688" indent="-411163" eaLnBrk="1" hangingPunct="1">
              <a:buClr>
                <a:srgbClr val="000000"/>
              </a:buClr>
              <a:buFont typeface="Wingdings 2" charset="0"/>
              <a:buChar char=""/>
              <a:defRPr/>
            </a:pPr>
            <a:r>
              <a:rPr lang="en-GB" b="1">
                <a:effectLst>
                  <a:outerShdw blurRad="38100" dist="38100" dir="2700000" algn="tl">
                    <a:srgbClr val="DDDDDD"/>
                  </a:outerShdw>
                </a:effectLst>
                <a:latin typeface="Times New Roman" charset="0"/>
              </a:rPr>
              <a:t>Affirms</a:t>
            </a:r>
            <a:r>
              <a:rPr lang="en-GB">
                <a:latin typeface="Times New Roman" charset="0"/>
              </a:rPr>
              <a:t> things that are going well</a:t>
            </a:r>
          </a:p>
          <a:p>
            <a:pPr marL="547688" indent="-411163" eaLnBrk="1" hangingPunct="1">
              <a:buClr>
                <a:srgbClr val="000000"/>
              </a:buClr>
              <a:defRPr/>
            </a:pPr>
            <a:endParaRPr lang="en-GB" sz="300">
              <a:latin typeface="Times New Roman" charset="0"/>
            </a:endParaRPr>
          </a:p>
          <a:p>
            <a:pPr marL="547688" indent="-411163" eaLnBrk="1" hangingPunct="1">
              <a:buClr>
                <a:srgbClr val="000000"/>
              </a:buClr>
              <a:buFont typeface="Wingdings 2" charset="0"/>
              <a:buChar char=""/>
              <a:defRPr/>
            </a:pPr>
            <a:r>
              <a:rPr lang="en-GB">
                <a:latin typeface="Times New Roman" charset="0"/>
              </a:rPr>
              <a:t>Helps them to </a:t>
            </a:r>
            <a:r>
              <a:rPr lang="en-GB" b="1">
                <a:effectLst>
                  <a:outerShdw blurRad="38100" dist="38100" dir="2700000" algn="tl">
                    <a:srgbClr val="DDDDDD"/>
                  </a:outerShdw>
                </a:effectLst>
                <a:latin typeface="Times New Roman" charset="0"/>
              </a:rPr>
              <a:t>identify possible problems</a:t>
            </a:r>
            <a:r>
              <a:rPr lang="en-GB">
                <a:latin typeface="Times New Roman" charset="0"/>
              </a:rPr>
              <a:t> that might interfere with their ability to parent </a:t>
            </a:r>
          </a:p>
          <a:p>
            <a:pPr marL="547688" indent="-411163" eaLnBrk="1" hangingPunct="1">
              <a:buClr>
                <a:srgbClr val="000000"/>
              </a:buClr>
              <a:defRPr/>
            </a:pPr>
            <a:endParaRPr lang="en-GB" sz="300">
              <a:latin typeface="Times New Roman" charset="0"/>
            </a:endParaRPr>
          </a:p>
          <a:p>
            <a:pPr marL="547688" indent="-411163" eaLnBrk="1" hangingPunct="1">
              <a:buClr>
                <a:srgbClr val="000000"/>
              </a:buClr>
              <a:buFont typeface="Wingdings 2" charset="0"/>
              <a:buChar char=""/>
              <a:defRPr/>
            </a:pPr>
            <a:r>
              <a:rPr lang="en-GB">
                <a:latin typeface="Times New Roman" charset="0"/>
              </a:rPr>
              <a:t>Helps them to </a:t>
            </a:r>
            <a:r>
              <a:rPr lang="en-GB" b="1">
                <a:effectLst>
                  <a:outerShdw blurRad="38100" dist="38100" dir="2700000" algn="tl">
                    <a:srgbClr val="DDDDDD"/>
                  </a:outerShdw>
                </a:effectLst>
                <a:latin typeface="Times New Roman" charset="0"/>
              </a:rPr>
              <a:t>consider effective measures</a:t>
            </a:r>
            <a:r>
              <a:rPr lang="en-GB">
                <a:latin typeface="Times New Roman" charset="0"/>
              </a:rPr>
              <a:t> to deal with any predicted difficulties using their own strengths  as well as support from formal and informal networks</a:t>
            </a:r>
          </a:p>
          <a:p>
            <a:pPr marL="547688" indent="-411163">
              <a:defRPr/>
            </a:pPr>
            <a:endParaRPr lang="en-GB">
              <a:latin typeface="Times New Roman" charset="0"/>
            </a:endParaRPr>
          </a:p>
          <a:p>
            <a:pPr marL="547688" indent="-411163">
              <a:defRPr/>
            </a:pPr>
            <a:r>
              <a:rPr lang="en-GB" i="1">
                <a:latin typeface="Times New Roman" charset="0"/>
              </a:rPr>
              <a:t>Feelings about pregnancy and Emotional preparation </a:t>
            </a:r>
            <a:r>
              <a:rPr lang="en-GB">
                <a:latin typeface="Times New Roman" charset="0"/>
              </a:rPr>
              <a:t>– How did you feel that you learnt that you were pregnant; who did you share the news with first; how did they react; What about the baby</a:t>
            </a:r>
            <a:r>
              <a:rPr lang="ja-JP" altLang="en-GB">
                <a:latin typeface="Times New Roman" charset="0"/>
              </a:rPr>
              <a:t>’</a:t>
            </a:r>
            <a:r>
              <a:rPr lang="en-GB" altLang="ja-JP">
                <a:latin typeface="Times New Roman" charset="0"/>
              </a:rPr>
              <a:t>s father;  ON TO what change have you noticed in yourself since being pregnant (mood and temperament); how are you feeling about yourself generally?</a:t>
            </a:r>
          </a:p>
          <a:p>
            <a:pPr marL="547688" indent="-411163">
              <a:defRPr/>
            </a:pPr>
            <a:endParaRPr lang="en-GB">
              <a:latin typeface="Times New Roman" charset="0"/>
            </a:endParaRPr>
          </a:p>
          <a:p>
            <a:pPr marL="547688" indent="-411163">
              <a:defRPr/>
            </a:pPr>
            <a:r>
              <a:rPr lang="en-GB" i="1">
                <a:latin typeface="Times New Roman" charset="0"/>
              </a:rPr>
              <a:t>Parents perceptions  and relationship with baby; </a:t>
            </a:r>
            <a:r>
              <a:rPr lang="en-GB">
                <a:latin typeface="Times New Roman" charset="0"/>
              </a:rPr>
              <a:t>are ascertained by asking </a:t>
            </a:r>
            <a:r>
              <a:rPr lang="ja-JP" altLang="en-GB">
                <a:latin typeface="Times New Roman" charset="0"/>
              </a:rPr>
              <a:t>‘</a:t>
            </a:r>
            <a:r>
              <a:rPr lang="en-GB" altLang="ja-JP">
                <a:latin typeface="Times New Roman" charset="0"/>
              </a:rPr>
              <a:t>how is your baby now; how do you imagine your baby now; what do you think his/her temperament is like; What do you think you baby is going to be like?</a:t>
            </a:r>
          </a:p>
          <a:p>
            <a:pPr marL="547688" indent="-411163">
              <a:defRPr/>
            </a:pPr>
            <a:endParaRPr lang="en-GB">
              <a:latin typeface="Times New Roman" charset="0"/>
            </a:endParaRPr>
          </a:p>
          <a:p>
            <a:pPr marL="547688" indent="-411163">
              <a:defRPr/>
            </a:pPr>
            <a:r>
              <a:rPr lang="en-GB" i="1">
                <a:latin typeface="Times New Roman" charset="0"/>
              </a:rPr>
              <a:t>New roles </a:t>
            </a:r>
            <a:r>
              <a:rPr lang="en-GB">
                <a:latin typeface="Times New Roman" charset="0"/>
              </a:rPr>
              <a:t>– How do you expect the baby</a:t>
            </a:r>
            <a:r>
              <a:rPr lang="ja-JP" altLang="en-GB">
                <a:latin typeface="Times New Roman" charset="0"/>
              </a:rPr>
              <a:t>’</a:t>
            </a:r>
            <a:r>
              <a:rPr lang="en-GB" altLang="ja-JP">
                <a:latin typeface="Times New Roman" charset="0"/>
              </a:rPr>
              <a:t>s arrival to affect you; your family life; other members of the family; family relationships; your relationship with the baby</a:t>
            </a:r>
            <a:r>
              <a:rPr lang="ja-JP" altLang="en-GB">
                <a:latin typeface="Times New Roman" charset="0"/>
              </a:rPr>
              <a:t>’</a:t>
            </a:r>
            <a:r>
              <a:rPr lang="en-GB" altLang="ja-JP">
                <a:latin typeface="Times New Roman" charset="0"/>
              </a:rPr>
              <a:t>s father</a:t>
            </a:r>
          </a:p>
          <a:p>
            <a:pPr marL="547688" indent="-411163">
              <a:defRPr/>
            </a:pPr>
            <a:endParaRPr lang="en-GB">
              <a:latin typeface="Times New Roman" charset="0"/>
            </a:endParaRPr>
          </a:p>
          <a:p>
            <a:pPr marL="547688" indent="-411163">
              <a:defRPr/>
            </a:pPr>
            <a:r>
              <a:rPr lang="en-GB">
                <a:latin typeface="Times New Roman" charset="0"/>
              </a:rPr>
              <a:t>Positive changes are reinforced; negative aspects are explored.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GB" b="1">
                <a:effectLst>
                  <a:outerShdw blurRad="38100" dist="38100" dir="2700000" algn="tl">
                    <a:srgbClr val="DDDDDD"/>
                  </a:outerShdw>
                </a:effectLst>
                <a:latin typeface="Times New Roman" charset="0"/>
              </a:rPr>
              <a:t>Same structure as pre-natal interview</a:t>
            </a:r>
            <a:r>
              <a:rPr lang="en-GB">
                <a:latin typeface="Times New Roman" charset="0"/>
              </a:rPr>
              <a:t> but emphasises parents</a:t>
            </a:r>
            <a:r>
              <a:rPr lang="ja-JP" altLang="en-GB">
                <a:latin typeface="Times New Roman" charset="0"/>
              </a:rPr>
              <a:t>’</a:t>
            </a:r>
            <a:r>
              <a:rPr lang="en-GB" altLang="ja-JP">
                <a:latin typeface="Times New Roman" charset="0"/>
              </a:rPr>
              <a:t> new roles and experiences, the meaning of the birth and feelings about and interactions with the new baby  </a:t>
            </a:r>
          </a:p>
          <a:p>
            <a:pPr>
              <a:defRPr/>
            </a:pPr>
            <a:r>
              <a:rPr lang="en-US">
                <a:latin typeface="Times New Roman" charset="0"/>
              </a:rPr>
              <a:t>Birth experience – how was the birth and how do you feel now that your baby is here; have you talked about these feelings with the baby’s father; </a:t>
            </a:r>
          </a:p>
          <a:p>
            <a:pPr>
              <a:defRPr/>
            </a:pPr>
            <a:endParaRPr lang="en-US">
              <a:latin typeface="Times New Roman" charset="0"/>
            </a:endParaRPr>
          </a:p>
          <a:p>
            <a:pPr>
              <a:defRPr/>
            </a:pPr>
            <a:r>
              <a:rPr lang="en-US">
                <a:latin typeface="Times New Roman" charset="0"/>
              </a:rPr>
              <a:t>Perceptions - What is the baby like?  In which areas are you finding your baby most easy and most difficult; </a:t>
            </a:r>
          </a:p>
          <a:p>
            <a:pPr>
              <a:defRPr/>
            </a:pPr>
            <a:endParaRPr lang="en-US">
              <a:latin typeface="Times New Roman" charset="0"/>
            </a:endParaRPr>
          </a:p>
          <a:p>
            <a:pPr>
              <a:defRPr/>
            </a:pPr>
            <a:r>
              <a:rPr lang="en-US">
                <a:latin typeface="Times New Roman" charset="0"/>
              </a:rPr>
              <a:t>Emotional resources – Does your baby cry in such a way that it is difficult to comfort or calm him/her.  Tell me about the last time; What do you do when this happens. </a:t>
            </a:r>
          </a:p>
          <a:p>
            <a:pPr>
              <a:defRPr/>
            </a:pPr>
            <a:r>
              <a:rPr lang="en-US">
                <a:latin typeface="Times New Roman" charset="0"/>
              </a:rPr>
              <a:t>How do you feel your baby is doing?  </a:t>
            </a:r>
          </a:p>
          <a:p>
            <a:pPr>
              <a:defRPr/>
            </a:pPr>
            <a:endParaRPr lang="en-US">
              <a:latin typeface="Times New Roman" charset="0"/>
            </a:endParaRPr>
          </a:p>
          <a:p>
            <a:pPr>
              <a:defRPr/>
            </a:pPr>
            <a:r>
              <a:rPr lang="en-US">
                <a:latin typeface="Times New Roman" charset="0"/>
              </a:rPr>
              <a:t>Parent-infant interaction is explored in relation to feeding, and how the mother holds the baby; what he likes when he is feeding.  Do you spend time talking to your child.</a:t>
            </a:r>
          </a:p>
          <a:p>
            <a:pPr>
              <a:defRPr/>
            </a:pPr>
            <a:endParaRPr lang="en-US">
              <a:latin typeface="Times New Roman" charset="0"/>
            </a:endParaRPr>
          </a:p>
          <a:p>
            <a:pPr>
              <a:defRPr/>
            </a:pPr>
            <a:r>
              <a:rPr lang="en-US">
                <a:latin typeface="Times New Roman" charset="0"/>
              </a:rPr>
              <a:t>How has the arrival of the baby affected your relationship with your partner. </a:t>
            </a:r>
          </a:p>
        </p:txBody>
      </p:sp>
      <p:sp>
        <p:nvSpPr>
          <p:cNvPr id="8806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0D7F3613-4A08-5949-9AF3-038CA5DB8B91}" type="slidenum">
              <a:rPr lang="en-US" sz="1200">
                <a:latin typeface="Times New Roman" charset="0"/>
              </a:rPr>
              <a:pPr/>
              <a:t>30</a:t>
            </a:fld>
            <a:endParaRPr lang="en-US" sz="1200">
              <a:latin typeface="Times New Roman"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B7FAA6A7-3F06-644A-9B53-49272B0E32E1}" type="slidenum">
              <a:rPr lang="en-GB" sz="1200">
                <a:latin typeface="Times New Roman" charset="0"/>
              </a:rPr>
              <a:pPr/>
              <a:t>32</a:t>
            </a:fld>
            <a:endParaRPr lang="en-GB" sz="1200">
              <a:latin typeface="Times New Roman" charset="0"/>
            </a:endParaRPr>
          </a:p>
        </p:txBody>
      </p:sp>
      <p:sp>
        <p:nvSpPr>
          <p:cNvPr id="91138" name="Rectangle 2"/>
          <p:cNvSpPr>
            <a:spLocks noGrp="1" noRot="1" noChangeAspect="1" noChangeArrowheads="1" noTextEdit="1"/>
          </p:cNvSpPr>
          <p:nvPr>
            <p:ph type="sldImg"/>
          </p:nvPr>
        </p:nvSpPr>
        <p:spPr>
          <a:xfrm>
            <a:off x="1146175" y="685800"/>
            <a:ext cx="4573588" cy="3429000"/>
          </a:xfrm>
          <a:ln/>
        </p:spPr>
      </p:sp>
      <p:sp>
        <p:nvSpPr>
          <p:cNvPr id="911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6522" y="8685923"/>
            <a:ext cx="2971478" cy="45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623" tIns="45811" rIns="91623" bIns="45811" anchor="b"/>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algn="r"/>
            <a:fld id="{B8A886E0-9FD8-314D-855D-DF9560CA08AB}" type="slidenum">
              <a:rPr lang="en-GB" sz="1200">
                <a:latin typeface="Times New Roman" charset="0"/>
              </a:rPr>
              <a:pPr algn="r"/>
              <a:t>7</a:t>
            </a:fld>
            <a:endParaRPr lang="en-GB" sz="1200">
              <a:latin typeface="Times New Roman" charset="0"/>
            </a:endParaRPr>
          </a:p>
        </p:txBody>
      </p:sp>
      <p:sp>
        <p:nvSpPr>
          <p:cNvPr id="27650" name="Rectangle 2"/>
          <p:cNvSpPr>
            <a:spLocks noGrp="1" noRot="1" noChangeAspect="1" noChangeArrowheads="1" noTextEdit="1"/>
          </p:cNvSpPr>
          <p:nvPr>
            <p:ph type="sldImg"/>
          </p:nvPr>
        </p:nvSpPr>
        <p:spPr>
          <a:xfrm>
            <a:off x="1144588" y="685800"/>
            <a:ext cx="4568825" cy="3427413"/>
          </a:xfrm>
          <a:ln/>
        </p:spPr>
      </p:sp>
      <p:sp>
        <p:nvSpPr>
          <p:cNvPr id="27651" name="Rectangle 3"/>
          <p:cNvSpPr>
            <a:spLocks noGrp="1" noChangeArrowheads="1"/>
          </p:cNvSpPr>
          <p:nvPr>
            <p:ph type="body" idx="1"/>
          </p:nvPr>
        </p:nvSpPr>
        <p:spPr>
          <a:xfrm>
            <a:off x="685480" y="4343693"/>
            <a:ext cx="5487042" cy="411392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New Roman"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CA20FD6F-4396-564A-81B5-3DB7953ECA2D}" type="slidenum">
              <a:rPr lang="en-GB" sz="1200">
                <a:latin typeface="Times New Roman" charset="0"/>
              </a:rPr>
              <a:pPr/>
              <a:t>33</a:t>
            </a:fld>
            <a:endParaRPr lang="en-GB" sz="1200">
              <a:latin typeface="Times New Roman" charset="0"/>
            </a:endParaRPr>
          </a:p>
        </p:txBody>
      </p:sp>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Times New Roman" charset="0"/>
              </a:rPr>
              <a:t>The evidence strongly suggests that the parent-infant relationship is one of the most important factors influencing later outcomes…and the most important aspect of this is the capacity of the parent during the first few years of life to provide sensitive attuned parenting.  An important part of helping parents to do this starts with helping parents to begin to see their baby as </a:t>
            </a:r>
            <a:r>
              <a:rPr lang="ja-JP" altLang="en-GB">
                <a:latin typeface="Times New Roman" charset="0"/>
              </a:rPr>
              <a:t>‘</a:t>
            </a:r>
            <a:r>
              <a:rPr lang="en-GB" altLang="ja-JP">
                <a:latin typeface="Times New Roman" charset="0"/>
              </a:rPr>
              <a:t>social</a:t>
            </a:r>
            <a:r>
              <a:rPr lang="ja-JP" altLang="en-GB">
                <a:latin typeface="Times New Roman" charset="0"/>
              </a:rPr>
              <a:t>’</a:t>
            </a:r>
            <a:r>
              <a:rPr lang="en-GB" altLang="ja-JP">
                <a:latin typeface="Times New Roman" charset="0"/>
              </a:rPr>
              <a:t> and the sort of sensory and perceptual capabilities that they have.  </a:t>
            </a:r>
          </a:p>
          <a:p>
            <a:endParaRPr lang="en-GB">
              <a:latin typeface="Times New Roman" charset="0"/>
            </a:endParaRPr>
          </a:p>
          <a:p>
            <a:r>
              <a:rPr lang="en-GB">
                <a:latin typeface="Times New Roman" charset="0"/>
              </a:rPr>
              <a:t>Promoting sensitive and attuned parenting can also be done by supporting parents to provide skin-to-skin care; to use soft baby carriers; and infant massage.  </a:t>
            </a:r>
          </a:p>
          <a:p>
            <a:endParaRPr lang="en-GB">
              <a:latin typeface="Times New Roman" charset="0"/>
            </a:endParaRPr>
          </a:p>
          <a:p>
            <a:endParaRPr lang="en-GB">
              <a:latin typeface="Times New Roman"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CA611280-AF45-3D46-88EA-FBEACB4BE837}" type="slidenum">
              <a:rPr lang="en-GB" sz="1200">
                <a:latin typeface="Times New Roman" charset="0"/>
              </a:rPr>
              <a:pPr/>
              <a:t>34</a:t>
            </a:fld>
            <a:endParaRPr lang="en-GB" sz="1200">
              <a:latin typeface="Times New Roman" charset="0"/>
            </a:endParaRPr>
          </a:p>
        </p:txBody>
      </p:sp>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Times New Roman" charset="0"/>
              </a:rPr>
              <a:t>Midwives and health visitors have long been seen by parents as one of the core sources of advice by parents….anticipatory guidance which is preventive in nature can lead to significant improvements in parents routines with their infants and toddlers.  Help to establish such routines can be particularly important in deprived or stressed families and can play a significant role in preventing what can turn into significant emotional and behavioural problems.</a:t>
            </a:r>
          </a:p>
          <a:p>
            <a:endParaRPr lang="en-GB">
              <a:latin typeface="Times New Roman"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3BB03B92-83C9-1C4D-9523-900506698608}" type="slidenum">
              <a:rPr lang="en-GB" sz="1200">
                <a:latin typeface="Times New Roman" charset="0"/>
              </a:rPr>
              <a:pPr/>
              <a:t>35</a:t>
            </a:fld>
            <a:endParaRPr lang="en-GB" sz="1200">
              <a:latin typeface="Times New Roman" charset="0"/>
            </a:endParaRPr>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Times New Roman" charset="0"/>
              </a:rPr>
              <a:t>Fathers are as important to good child outcomes as their mothers…and we need to be working </a:t>
            </a:r>
          </a:p>
          <a:p>
            <a:endParaRPr lang="en-GB">
              <a:latin typeface="Times New Roman" charset="0"/>
            </a:endParaRPr>
          </a:p>
          <a:p>
            <a:r>
              <a:rPr lang="en-GB">
                <a:latin typeface="Times New Roman" charset="0"/>
              </a:rPr>
              <a:t>Families in which the parents are in conflict will eventually become broken families if they are not supported, and a new baby is one of the most significant times at which conflict can occur primarily because there are such significant changes taking place but little opportunity to even address how the baby has impacted on the family let alone to begin to address problems that have been caused by the new arrival.  </a:t>
            </a:r>
          </a:p>
          <a:p>
            <a:r>
              <a:rPr lang="en-GB">
                <a:latin typeface="Times New Roman" charset="0"/>
              </a:rPr>
              <a:t>This is an important opportunity to offer the parents an invitation to talk about the impact of the baby on the new family; again to offer listening and problem-solving skills and to link the families into groups that have specific skills to help couples to address their conflict.</a:t>
            </a:r>
          </a:p>
          <a:p>
            <a:endParaRPr lang="en-GB">
              <a:latin typeface="Times New Roman"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0214C80A-992B-1346-A3B2-7C7AB14185BF}" type="slidenum">
              <a:rPr lang="en-GB" sz="1200">
                <a:latin typeface="Times New Roman" charset="0"/>
              </a:rPr>
              <a:pPr/>
              <a:t>36</a:t>
            </a:fld>
            <a:endParaRPr lang="en-GB" sz="1200">
              <a:latin typeface="Times New Roman" charset="0"/>
            </a:endParaRPr>
          </a:p>
        </p:txBody>
      </p:sp>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Times New Roman" charset="0"/>
              </a:rPr>
              <a:t>I don</a:t>
            </a:r>
            <a:r>
              <a:rPr lang="ja-JP" altLang="en-GB">
                <a:latin typeface="Times New Roman" charset="0"/>
              </a:rPr>
              <a:t>’</a:t>
            </a:r>
            <a:r>
              <a:rPr lang="en-GB" altLang="ja-JP">
                <a:latin typeface="Times New Roman" charset="0"/>
              </a:rPr>
              <a:t>t have time to talk about all the new and exciting neurodevelopmental research but in a nutshell…parenting and the early environment is a significant influence on the way in which the baby</a:t>
            </a:r>
            <a:r>
              <a:rPr lang="ja-JP" altLang="en-GB">
                <a:latin typeface="Times New Roman" charset="0"/>
              </a:rPr>
              <a:t>’</a:t>
            </a:r>
            <a:r>
              <a:rPr lang="en-GB" altLang="ja-JP">
                <a:latin typeface="Times New Roman" charset="0"/>
              </a:rPr>
              <a:t>s brain is hard-wired, and a significant opportunity to help parents to promote their child</a:t>
            </a:r>
            <a:r>
              <a:rPr lang="ja-JP" altLang="en-GB">
                <a:latin typeface="Times New Roman" charset="0"/>
              </a:rPr>
              <a:t>’</a:t>
            </a:r>
            <a:r>
              <a:rPr lang="en-GB" altLang="ja-JP">
                <a:latin typeface="Times New Roman" charset="0"/>
              </a:rPr>
              <a:t>s development.  And the evidence suggests that this should start in the first weeks and months by encouraging parents to use books music and interactive activities to promote </a:t>
            </a:r>
            <a:r>
              <a:rPr lang="en-GB" altLang="ja-JP" u="sng">
                <a:latin typeface="Times New Roman" charset="0"/>
              </a:rPr>
              <a:t>to promote parent–baby relationship and thereby development</a:t>
            </a:r>
            <a:r>
              <a:rPr lang="en-GB" altLang="ja-JP">
                <a:latin typeface="Times New Roman" charset="0"/>
              </a:rPr>
              <a:t> </a:t>
            </a:r>
          </a:p>
          <a:p>
            <a:endParaRPr lang="en-GB">
              <a:latin typeface="Times New Roman" charset="0"/>
            </a:endParaRPr>
          </a:p>
          <a:p>
            <a:r>
              <a:rPr lang="en-GB">
                <a:latin typeface="Times New Roman" charset="0"/>
              </a:rPr>
              <a:t>Disadvantaged families need more help and there is particularly strong evidence about the value to very young children living in deprived families of good quality early education.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957AC9AC-CFFE-7147-B86A-03F80BD31EF4}" type="slidenum">
              <a:rPr lang="en-GB" sz="1200">
                <a:latin typeface="Times New Roman" charset="0"/>
              </a:rPr>
              <a:pPr/>
              <a:t>37</a:t>
            </a:fld>
            <a:endParaRPr lang="en-GB" sz="1200">
              <a:latin typeface="Times New Roman" charset="0"/>
            </a:endParaRPr>
          </a:p>
        </p:txBody>
      </p:sp>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atin typeface="Times New Roman" charset="0"/>
              </a:rPr>
              <a:t>And there are now some key opportunities built into the CHPP to review the infant and toddlers progress.  We know that children who have emotional and behavioural problems at two have even more significant problems by the time they start school, they are delinquent by the time they are 12 and it is downhill thereafter will little evidence really about how to bring these children back from the edge.  But we do know how to intervene effectively when they are two and three years of age…and group-based parenting programmes have to be one of the most cost-effective interventions we have.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cs typeface="MS PGothic" charset="0"/>
            </a:endParaRPr>
          </a:p>
        </p:txBody>
      </p:sp>
      <p:sp>
        <p:nvSpPr>
          <p:cNvPr id="317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5C1FF617-9C6D-FA4C-BE9B-F94FD67C3249}" type="slidenum">
              <a:rPr lang="en-GB" sz="1200">
                <a:latin typeface="Times New Roman" charset="0"/>
                <a:cs typeface="MS PGothic" charset="0"/>
              </a:rPr>
              <a:pPr/>
              <a:t>10</a:t>
            </a:fld>
            <a:endParaRPr lang="en-GB" sz="1200">
              <a:latin typeface="Times New Roman" charset="0"/>
              <a:cs typeface="MS PGothic"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ChangeArrowheads="1" noTextEdit="1"/>
          </p:cNvSpPr>
          <p:nvPr>
            <p:ph type="sldImg"/>
          </p:nvPr>
        </p:nvSpPr>
        <p:spPr>
          <a:ln/>
        </p:spPr>
      </p:sp>
      <p:sp>
        <p:nvSpPr>
          <p:cNvPr id="4915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atin typeface="Times New Roman" charset="0"/>
            </a:endParaRPr>
          </a:p>
          <a:p>
            <a:endParaRPr lang="en-GB">
              <a:latin typeface="Times New Roman"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a:ln/>
        </p:spPr>
      </p:sp>
      <p:sp>
        <p:nvSpPr>
          <p:cNvPr id="5222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5222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DAF65F5F-01B8-CE43-A3FE-04D9FC387FF9}" type="slidenum">
              <a:rPr lang="en-GB" sz="1200">
                <a:latin typeface="Times New Roman" charset="0"/>
              </a:rPr>
              <a:pPr/>
              <a:t>14</a:t>
            </a:fld>
            <a:endParaRPr lang="en-GB" sz="1200">
              <a:latin typeface="Times New Roman"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Rot="1" noChangeAspect="1" noChangeArrowheads="1" noTextEdit="1"/>
          </p:cNvSpPr>
          <p:nvPr>
            <p:ph type="sldImg"/>
          </p:nvPr>
        </p:nvSpPr>
        <p:spPr>
          <a:ln/>
        </p:spPr>
      </p:sp>
      <p:sp>
        <p:nvSpPr>
          <p:cNvPr id="56322" name="Rectangle 3"/>
          <p:cNvSpPr>
            <a:spLocks noGrp="1" noChangeArrowheads="1"/>
          </p:cNvSpPr>
          <p:nvPr>
            <p:ph type="body" idx="1"/>
          </p:nvPr>
        </p:nvSpPr>
        <p:spPr>
          <a:xfrm>
            <a:off x="685480" y="4343693"/>
            <a:ext cx="5487042" cy="411392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 </a:t>
            </a:r>
          </a:p>
          <a:p>
            <a:endParaRPr lang="en-US">
              <a:latin typeface="Times New Roman"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a:ln/>
        </p:spPr>
      </p:sp>
      <p:sp>
        <p:nvSpPr>
          <p:cNvPr id="583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Times New Roman" charset="0"/>
            </a:endParaRPr>
          </a:p>
          <a:p>
            <a:r>
              <a:rPr lang="en-US">
                <a:latin typeface="Times New Roman" charset="0"/>
              </a:rPr>
              <a:t>. </a:t>
            </a:r>
          </a:p>
        </p:txBody>
      </p:sp>
      <p:sp>
        <p:nvSpPr>
          <p:cNvPr id="583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8B68E608-6623-7C4C-963B-4D536DB83811}" type="slidenum">
              <a:rPr lang="en-GB" sz="1200">
                <a:latin typeface="Times New Roman" charset="0"/>
              </a:rPr>
              <a:pPr/>
              <a:t>16</a:t>
            </a:fld>
            <a:endParaRPr lang="en-GB" sz="1200">
              <a:latin typeface="Times New Roman"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7" name="Rectangle 2"/>
          <p:cNvSpPr>
            <a:spLocks noGrp="1" noRot="1" noChangeAspect="1" noChangeArrowheads="1" noTextEdit="1"/>
          </p:cNvSpPr>
          <p:nvPr>
            <p:ph type="sldImg"/>
          </p:nvPr>
        </p:nvSpPr>
        <p:spPr>
          <a:ln/>
        </p:spPr>
      </p:sp>
      <p:sp>
        <p:nvSpPr>
          <p:cNvPr id="6041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GB" sz="1400">
                <a:latin typeface="Times New Roman" charset="0"/>
              </a:rPr>
              <a:t>. </a:t>
            </a:r>
          </a:p>
          <a:p>
            <a:pPr eaLnBrk="1" hangingPunct="1"/>
            <a:endParaRPr lang="en-GB" sz="1400">
              <a:latin typeface="Times New Roman"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a:ln/>
        </p:spPr>
      </p:sp>
      <p:sp>
        <p:nvSpPr>
          <p:cNvPr id="6246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New Roman" charset="0"/>
            </a:endParaRPr>
          </a:p>
        </p:txBody>
      </p:sp>
      <p:sp>
        <p:nvSpPr>
          <p:cNvPr id="6246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fld id="{100B7EFB-4DB5-FD45-BB6D-D856C35BD1C1}" type="slidenum">
              <a:rPr lang="en-GB" sz="1200">
                <a:latin typeface="Times New Roman" charset="0"/>
              </a:rPr>
              <a:pPr/>
              <a:t>18</a:t>
            </a:fld>
            <a:endParaRPr lang="en-GB" sz="1200">
              <a:latin typeface="Times New Roman"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12 Warwic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3836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5304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8649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81598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W lin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7032989"/>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981200"/>
            <a:ext cx="82296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GB"/>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4F27F3C2-96D8-5C43-8087-2B9AC46B1E13}" type="slidenum">
              <a:rPr lang="en-GB"/>
              <a:pPr>
                <a:defRPr/>
              </a:pPr>
              <a:t>‹#›</a:t>
            </a:fld>
            <a:endParaRPr lang="en-GB"/>
          </a:p>
        </p:txBody>
      </p:sp>
    </p:spTree>
    <p:extLst>
      <p:ext uri="{BB962C8B-B14F-4D97-AF65-F5344CB8AC3E}">
        <p14:creationId xmlns:p14="http://schemas.microsoft.com/office/powerpoint/2010/main" val="3868975813"/>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GB"/>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9B28BC2-C855-C848-8D7E-51E8E68D8E09}" type="slidenum">
              <a:rPr lang="en-GB"/>
              <a:pPr>
                <a:defRPr/>
              </a:pPr>
              <a:t>‹#›</a:t>
            </a:fld>
            <a:endParaRPr lang="en-GB"/>
          </a:p>
        </p:txBody>
      </p:sp>
    </p:spTree>
    <p:extLst>
      <p:ext uri="{BB962C8B-B14F-4D97-AF65-F5344CB8AC3E}">
        <p14:creationId xmlns:p14="http://schemas.microsoft.com/office/powerpoint/2010/main" val="4147951213"/>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41148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4038600" cy="4114800"/>
          </a:xfrm>
          <a:prstGeom prst="rect">
            <a:avLst/>
          </a:prstGeom>
        </p:spPr>
        <p:txBody>
          <a:bodyPr/>
          <a:lstStyle/>
          <a:p>
            <a:pPr lvl="0"/>
            <a:endParaRPr lang="en-US" noProof="0"/>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GB"/>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B6F668A-7FBD-A742-95B8-B27AB2B79BC4}" type="slidenum">
              <a:rPr lang="en-GB"/>
              <a:pPr>
                <a:defRPr/>
              </a:pPr>
              <a:t>‹#›</a:t>
            </a:fld>
            <a:endParaRPr lang="en-GB"/>
          </a:p>
        </p:txBody>
      </p:sp>
    </p:spTree>
    <p:extLst>
      <p:ext uri="{BB962C8B-B14F-4D97-AF65-F5344CB8AC3E}">
        <p14:creationId xmlns:p14="http://schemas.microsoft.com/office/powerpoint/2010/main" val="3664249632"/>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a:prstGeom prst="rect">
            <a:avLst/>
          </a:prstGeom>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GB"/>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fld id="{CD773D92-756B-6741-AF77-7D5117A3BBFD}" type="slidenum">
              <a:rPr lang="en-GB"/>
              <a:pPr/>
              <a:t>‹#›</a:t>
            </a:fld>
            <a:endParaRPr lang="en-GB"/>
          </a:p>
        </p:txBody>
      </p:sp>
    </p:spTree>
    <p:extLst>
      <p:ext uri="{BB962C8B-B14F-4D97-AF65-F5344CB8AC3E}">
        <p14:creationId xmlns:p14="http://schemas.microsoft.com/office/powerpoint/2010/main" val="2763868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981200"/>
            <a:ext cx="40386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40386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GB"/>
          </a:p>
        </p:txBody>
      </p:sp>
      <p:sp>
        <p:nvSpPr>
          <p:cNvPr id="6" name="Footer Placeholder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GB"/>
          </a:p>
        </p:txBody>
      </p:sp>
      <p:sp>
        <p:nvSpPr>
          <p:cNvPr id="7" name="Slide Number Placeholder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F9B4FE3C-283C-5844-849C-58D425D80F0F}" type="slidenum">
              <a:rPr lang="en-GB"/>
              <a:pPr>
                <a:defRPr/>
              </a:pPr>
              <a:t>‹#›</a:t>
            </a:fld>
            <a:endParaRPr lang="en-GB"/>
          </a:p>
        </p:txBody>
      </p:sp>
    </p:spTree>
    <p:extLst>
      <p:ext uri="{BB962C8B-B14F-4D97-AF65-F5344CB8AC3E}">
        <p14:creationId xmlns:p14="http://schemas.microsoft.com/office/powerpoint/2010/main" val="40015745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Warwic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2629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2 Warwic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38478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12 Warwic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271123"/>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640638"/>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014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8082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2788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12 departmental lockup">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889405"/>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 Id="rId3" Type="http://schemas.openxmlformats.org/officeDocument/2006/relationships/image" Target="../media/image1.jpg"/></Relationships>
</file>

<file path=ppt/slideMasters/_rels/slideMaster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theme" Target="../theme/theme10.xml"/><Relationship Id="rId3" Type="http://schemas.openxmlformats.org/officeDocument/2006/relationships/image" Target="../media/image9.jpg"/></Relationships>
</file>

<file path=ppt/slideMasters/_rels/slideMaster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theme" Target="../theme/theme11.xml"/><Relationship Id="rId3" Type="http://schemas.openxmlformats.org/officeDocument/2006/relationships/image" Target="../media/image10.jpg"/></Relationships>
</file>

<file path=ppt/slideMasters/_rels/slideMaster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12.xml"/><Relationship Id="rId3" Type="http://schemas.openxmlformats.org/officeDocument/2006/relationships/image" Target="../media/image11.jpg"/></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theme" Target="../theme/theme13.xml"/><Relationship Id="rId8" Type="http://schemas.openxmlformats.org/officeDocument/2006/relationships/image" Target="../media/image12.jpg"/><Relationship Id="rId1" Type="http://schemas.openxmlformats.org/officeDocument/2006/relationships/slideLayout" Target="../slideLayouts/slideLayout13.xml"/><Relationship Id="rId2"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theme" Target="../theme/theme2.xml"/><Relationship Id="rId3"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theme" Target="../theme/theme3.xml"/><Relationship Id="rId3" Type="http://schemas.openxmlformats.org/officeDocument/2006/relationships/image" Target="../media/image3.jpg"/></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theme" Target="../theme/theme4.xml"/><Relationship Id="rId3" Type="http://schemas.openxmlformats.org/officeDocument/2006/relationships/image" Target="../media/image4.jpg"/></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theme" Target="../theme/theme5.xml"/><Relationship Id="rId3" Type="http://schemas.openxmlformats.org/officeDocument/2006/relationships/image" Target="../media/image5.jpg"/></Relationships>
</file>

<file path=ppt/slideMasters/_rels/slideMaster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theme" Target="../theme/theme6.xml"/><Relationship Id="rId3" Type="http://schemas.openxmlformats.org/officeDocument/2006/relationships/image" Target="../media/image6.jpg"/></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theme" Target="../theme/theme7.xml"/><Relationship Id="rId3" Type="http://schemas.openxmlformats.org/officeDocument/2006/relationships/image" Target="../media/image7.jpg"/></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theme" Target="../theme/theme8.xml"/><Relationship Id="rId3" Type="http://schemas.openxmlformats.org/officeDocument/2006/relationships/image" Target="../media/image5.jpg"/></Relationships>
</file>

<file path=ppt/slideMasters/_rels/slideMaster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theme" Target="../theme/theme9.xml"/><Relationship Id="rId3" Type="http://schemas.openxmlformats.org/officeDocument/2006/relationships/image" Target="../media/image8.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83203442"/>
      </p:ext>
    </p:extLst>
  </p:cSld>
  <p:clrMap bg1="lt1" tx1="dk1" bg2="lt2" tx2="dk2" accent1="accent1" accent2="accent2" accent3="accent3" accent4="accent4" accent5="accent5" accent6="accent6" hlink="hlink" folHlink="folHlink"/>
  <p:sldLayoutIdLst>
    <p:sldLayoutId id="2147483676"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12205736"/>
      </p:ext>
    </p:extLst>
  </p:cSld>
  <p:clrMap bg1="lt1" tx1="dk1" bg2="lt2" tx2="dk2" accent1="accent1" accent2="accent2" accent3="accent3" accent4="accent4" accent5="accent5" accent6="accent6" hlink="hlink" folHlink="folHlink"/>
  <p:sldLayoutIdLst>
    <p:sldLayoutId id="2147483680"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6516"/>
            <a:ext cx="9144000" cy="6844967"/>
          </a:xfrm>
          <a:prstGeom prst="rect">
            <a:avLst/>
          </a:prstGeom>
        </p:spPr>
      </p:pic>
    </p:spTree>
    <p:extLst>
      <p:ext uri="{BB962C8B-B14F-4D97-AF65-F5344CB8AC3E}">
        <p14:creationId xmlns:p14="http://schemas.microsoft.com/office/powerpoint/2010/main" val="568464689"/>
      </p:ext>
    </p:extLst>
  </p:cSld>
  <p:clrMap bg1="lt1" tx1="dk1" bg2="lt2" tx2="dk2" accent1="accent1" accent2="accent2" accent3="accent3" accent4="accent4" accent5="accent5" accent6="accent6" hlink="hlink" folHlink="folHlink"/>
  <p:sldLayoutIdLst>
    <p:sldLayoutId id="2147483682"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2856332"/>
      </p:ext>
    </p:extLst>
  </p:cSld>
  <p:clrMap bg1="lt1" tx1="dk1" bg2="lt2" tx2="dk2" accent1="accent1" accent2="accent2" accent3="accent3" accent4="accent4" accent5="accent5" accent6="accent6" hlink="hlink" folHlink="folHlink"/>
  <p:sldLayoutIdLst>
    <p:sldLayoutId id="2147483684"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5263515"/>
            <a:ext cx="9144000" cy="1594485"/>
          </a:xfrm>
          <a:prstGeom prst="rect">
            <a:avLst/>
          </a:prstGeom>
        </p:spPr>
      </p:pic>
    </p:spTree>
    <p:extLst>
      <p:ext uri="{BB962C8B-B14F-4D97-AF65-F5344CB8AC3E}">
        <p14:creationId xmlns:p14="http://schemas.microsoft.com/office/powerpoint/2010/main" val="1818788261"/>
      </p:ext>
    </p:extLst>
  </p:cSld>
  <p:clrMap bg1="lt1" tx1="dk1" bg2="lt2" tx2="dk2" accent1="accent1" accent2="accent2" accent3="accent3" accent4="accent4" accent5="accent5" accent6="accent6" hlink="hlink" folHlink="folHlink"/>
  <p:sldLayoutIdLst>
    <p:sldLayoutId id="2147483665" r:id="rId1"/>
    <p:sldLayoutId id="2147483685" r:id="rId2"/>
    <p:sldLayoutId id="2147483687" r:id="rId3"/>
    <p:sldLayoutId id="2147483688" r:id="rId4"/>
    <p:sldLayoutId id="2147483689" r:id="rId5"/>
    <p:sldLayoutId id="2147483690" r:id="rId6"/>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16515806"/>
      </p:ext>
    </p:extLst>
  </p:cSld>
  <p:clrMap bg1="lt1" tx1="dk1" bg2="lt2" tx2="dk2" accent1="accent1" accent2="accent2" accent3="accent3" accent4="accent4" accent5="accent5" accent6="accent6" hlink="hlink" folHlink="folHlink"/>
  <p:sldLayoutIdLst>
    <p:sldLayoutId id="2147483651"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49328105"/>
      </p:ext>
    </p:extLst>
  </p:cSld>
  <p:clrMap bg1="lt1" tx1="dk1" bg2="lt2" tx2="dk2" accent1="accent1" accent2="accent2" accent3="accent3" accent4="accent4" accent5="accent5" accent6="accent6" hlink="hlink" folHlink="folHlink"/>
  <p:sldLayoutIdLst>
    <p:sldLayoutId id="2147483653"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52544969"/>
      </p:ext>
    </p:extLst>
  </p:cSld>
  <p:clrMap bg1="lt1" tx1="dk1" bg2="lt2" tx2="dk2" accent1="accent1" accent2="accent2" accent3="accent3" accent4="accent4" accent5="accent5" accent6="accent6" hlink="hlink" folHlink="folHlink"/>
  <p:sldLayoutIdLst>
    <p:sldLayoutId id="2147483655"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72565607"/>
      </p:ext>
    </p:extLst>
  </p:cSld>
  <p:clrMap bg1="lt1" tx1="dk1" bg2="lt2" tx2="dk2" accent1="accent1" accent2="accent2" accent3="accent3" accent4="accent4" accent5="accent5" accent6="accent6" hlink="hlink" folHlink="folHlink"/>
  <p:sldLayoutIdLst>
    <p:sldLayoutId id="2147483657"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71379047"/>
      </p:ext>
    </p:extLst>
  </p:cSld>
  <p:clrMap bg1="lt1" tx1="dk1" bg2="lt2" tx2="dk2" accent1="accent1" accent2="accent2" accent3="accent3" accent4="accent4" accent5="accent5" accent6="accent6" hlink="hlink" folHlink="folHlink"/>
  <p:sldLayoutIdLst>
    <p:sldLayoutId id="2147483659"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06753278"/>
      </p:ext>
    </p:extLst>
  </p:cSld>
  <p:clrMap bg1="lt1" tx1="dk1" bg2="lt2" tx2="dk2" accent1="accent1" accent2="accent2" accent3="accent3" accent4="accent4" accent5="accent5" accent6="accent6" hlink="hlink" folHlink="folHlink"/>
  <p:sldLayoutIdLst>
    <p:sldLayoutId id="2147483661"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056033"/>
      </p:ext>
    </p:extLst>
  </p:cSld>
  <p:clrMap bg1="lt1" tx1="dk1" bg2="lt2" tx2="dk2" accent1="accent1" accent2="accent2" accent3="accent3" accent4="accent4" accent5="accent5" accent6="accent6" hlink="hlink" folHlink="folHlink"/>
  <p:sldLayoutIdLst>
    <p:sldLayoutId id="2147483663"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71472650"/>
      </p:ext>
    </p:extLst>
  </p:cSld>
  <p:clrMap bg1="lt1" tx1="dk1" bg2="lt2" tx2="dk2" accent1="accent1" accent2="accent2" accent3="accent3" accent4="accent4" accent5="accent5" accent6="accent6" hlink="hlink" folHlink="folHlink"/>
  <p:sldLayoutIdLst>
    <p:sldLayoutId id="2147483678" r:id="rId1"/>
  </p:sldLayoutIdLst>
  <p:timing>
    <p:tnLst>
      <p:par>
        <p:cTn xmlns:p14="http://schemas.microsoft.com/office/powerpoint/2010/mai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image" Target="../media/image1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3.xml"/><Relationship Id="rId3"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8.emf"/><Relationship Id="rId4" Type="http://schemas.openxmlformats.org/officeDocument/2006/relationships/image" Target="../media/image19.emf"/><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0.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3.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22.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15.xml"/><Relationship Id="rId2"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51720" y="836712"/>
            <a:ext cx="5315277" cy="3416320"/>
          </a:xfrm>
          <a:prstGeom prst="rect">
            <a:avLst/>
          </a:prstGeom>
          <a:noFill/>
        </p:spPr>
        <p:txBody>
          <a:bodyPr wrap="none" rtlCol="0">
            <a:spAutoFit/>
          </a:bodyPr>
          <a:lstStyle/>
          <a:p>
            <a:pPr algn="ctr"/>
            <a:r>
              <a:rPr lang="en-GB" sz="4400" b="1" dirty="0"/>
              <a:t>Infant Mental Health: </a:t>
            </a:r>
          </a:p>
          <a:p>
            <a:pPr algn="ctr"/>
            <a:r>
              <a:rPr lang="en-GB" sz="4400" b="1" dirty="0" smtClean="0"/>
              <a:t>Working Effectively</a:t>
            </a:r>
            <a:endParaRPr lang="en-GB" sz="4400" b="1" dirty="0">
              <a:latin typeface="Arial" charset="0"/>
            </a:endParaRPr>
          </a:p>
          <a:p>
            <a:pPr algn="ctr"/>
            <a:endParaRPr lang="en-GB" sz="3200" b="1" dirty="0">
              <a:latin typeface="Arial" charset="0"/>
            </a:endParaRPr>
          </a:p>
          <a:p>
            <a:pPr algn="ctr" eaLnBrk="0" hangingPunct="0"/>
            <a:r>
              <a:rPr lang="en-GB" sz="3200" b="1" dirty="0">
                <a:latin typeface="Arial" charset="0"/>
              </a:rPr>
              <a:t>Jane Barlow</a:t>
            </a:r>
          </a:p>
          <a:p>
            <a:pPr algn="ctr" eaLnBrk="0" hangingPunct="0"/>
            <a:r>
              <a:rPr lang="en-GB" sz="3200" b="1" dirty="0">
                <a:latin typeface="Arial" charset="0"/>
              </a:rPr>
              <a:t>Professor of Public Health </a:t>
            </a:r>
          </a:p>
          <a:p>
            <a:pPr algn="ctr" eaLnBrk="0" hangingPunct="0"/>
            <a:r>
              <a:rPr lang="en-GB" sz="3200" b="1" dirty="0">
                <a:latin typeface="Arial" charset="0"/>
              </a:rPr>
              <a:t>in the Early Years</a:t>
            </a:r>
          </a:p>
        </p:txBody>
      </p:sp>
    </p:spTree>
    <p:extLst>
      <p:ext uri="{BB962C8B-B14F-4D97-AF65-F5344CB8AC3E}">
        <p14:creationId xmlns:p14="http://schemas.microsoft.com/office/powerpoint/2010/main" val="62980576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Oval 2"/>
          <p:cNvSpPr>
            <a:spLocks noChangeArrowheads="1"/>
          </p:cNvSpPr>
          <p:nvPr/>
        </p:nvSpPr>
        <p:spPr bwMode="auto">
          <a:xfrm>
            <a:off x="2316163" y="117475"/>
            <a:ext cx="4176712" cy="1009650"/>
          </a:xfrm>
          <a:prstGeom prst="ellipse">
            <a:avLst/>
          </a:prstGeom>
          <a:solidFill>
            <a:srgbClr val="FF5050"/>
          </a:solidFill>
          <a:ln w="9525">
            <a:solidFill>
              <a:srgbClr val="000000"/>
            </a:solidFill>
            <a:round/>
            <a:headEnd/>
            <a:tailEnd/>
          </a:ln>
        </p:spPr>
        <p:txBody>
          <a:bodyPr wrap="none" anchor="ctr"/>
          <a:lstStyle/>
          <a:p>
            <a:pPr algn="ctr"/>
            <a:r>
              <a:rPr lang="en-GB" sz="2400" b="1"/>
              <a:t>Parent-infant Interaction</a:t>
            </a:r>
            <a:endParaRPr lang="en-GB" b="1"/>
          </a:p>
        </p:txBody>
      </p:sp>
      <p:sp>
        <p:nvSpPr>
          <p:cNvPr id="30722" name="Line 3"/>
          <p:cNvSpPr>
            <a:spLocks noChangeShapeType="1"/>
          </p:cNvSpPr>
          <p:nvPr/>
        </p:nvSpPr>
        <p:spPr bwMode="auto">
          <a:xfrm>
            <a:off x="4356100" y="1066800"/>
            <a:ext cx="0" cy="3603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23" name="Rectangle 4"/>
          <p:cNvSpPr>
            <a:spLocks noChangeArrowheads="1"/>
          </p:cNvSpPr>
          <p:nvPr/>
        </p:nvSpPr>
        <p:spPr bwMode="auto">
          <a:xfrm>
            <a:off x="468313" y="1412875"/>
            <a:ext cx="7632700" cy="492125"/>
          </a:xfrm>
          <a:prstGeom prst="rect">
            <a:avLst/>
          </a:prstGeom>
          <a:solidFill>
            <a:srgbClr val="FF5050"/>
          </a:solidFill>
          <a:ln w="9525">
            <a:solidFill>
              <a:srgbClr val="000000"/>
            </a:solidFill>
            <a:miter lim="800000"/>
            <a:headEnd/>
            <a:tailEnd/>
          </a:ln>
        </p:spPr>
        <p:txBody>
          <a:bodyPr wrap="none" anchor="ctr"/>
          <a:lstStyle/>
          <a:p>
            <a:pPr algn="ctr"/>
            <a:r>
              <a:rPr lang="en-GB" sz="2400"/>
              <a:t>Disorganised Attachment - Inability to regulate emotions</a:t>
            </a:r>
          </a:p>
        </p:txBody>
      </p:sp>
      <p:sp>
        <p:nvSpPr>
          <p:cNvPr id="30724" name="Line 5"/>
          <p:cNvSpPr>
            <a:spLocks noChangeShapeType="1"/>
          </p:cNvSpPr>
          <p:nvPr/>
        </p:nvSpPr>
        <p:spPr bwMode="auto">
          <a:xfrm>
            <a:off x="4343400" y="1905000"/>
            <a:ext cx="12700" cy="300038"/>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25" name="Oval 6"/>
          <p:cNvSpPr>
            <a:spLocks noChangeArrowheads="1"/>
          </p:cNvSpPr>
          <p:nvPr/>
        </p:nvSpPr>
        <p:spPr bwMode="auto">
          <a:xfrm>
            <a:off x="2268538" y="2205038"/>
            <a:ext cx="4175125" cy="936625"/>
          </a:xfrm>
          <a:prstGeom prst="ellipse">
            <a:avLst/>
          </a:prstGeom>
          <a:solidFill>
            <a:srgbClr val="669900"/>
          </a:solidFill>
          <a:ln w="9525">
            <a:solidFill>
              <a:srgbClr val="000000"/>
            </a:solidFill>
            <a:round/>
            <a:headEnd/>
            <a:tailEnd/>
          </a:ln>
        </p:spPr>
        <p:txBody>
          <a:bodyPr wrap="none" anchor="ctr"/>
          <a:lstStyle/>
          <a:p>
            <a:pPr algn="ctr"/>
            <a:r>
              <a:rPr lang="en-GB" b="1">
                <a:solidFill>
                  <a:srgbClr val="000000"/>
                </a:solidFill>
              </a:rPr>
              <a:t>Normal stresses of childhood</a:t>
            </a:r>
            <a:endParaRPr lang="en-GB"/>
          </a:p>
        </p:txBody>
      </p:sp>
      <p:sp>
        <p:nvSpPr>
          <p:cNvPr id="30726" name="Rectangle 7"/>
          <p:cNvSpPr>
            <a:spLocks noChangeArrowheads="1"/>
          </p:cNvSpPr>
          <p:nvPr/>
        </p:nvSpPr>
        <p:spPr bwMode="auto">
          <a:xfrm>
            <a:off x="2057400" y="3352800"/>
            <a:ext cx="4572000" cy="508000"/>
          </a:xfrm>
          <a:prstGeom prst="rect">
            <a:avLst/>
          </a:prstGeom>
          <a:solidFill>
            <a:srgbClr val="669900"/>
          </a:solidFill>
          <a:ln w="9525">
            <a:solidFill>
              <a:srgbClr val="000000"/>
            </a:solidFill>
            <a:miter lim="800000"/>
            <a:headEnd/>
            <a:tailEnd/>
          </a:ln>
        </p:spPr>
        <p:txBody>
          <a:bodyPr wrap="none" anchor="ctr"/>
          <a:lstStyle/>
          <a:p>
            <a:pPr algn="ctr"/>
            <a:r>
              <a:rPr lang="en-GB" sz="2000">
                <a:solidFill>
                  <a:srgbClr val="000000"/>
                </a:solidFill>
              </a:rPr>
              <a:t>Unbearably painful emotional states</a:t>
            </a:r>
          </a:p>
        </p:txBody>
      </p:sp>
      <p:sp>
        <p:nvSpPr>
          <p:cNvPr id="30727" name="Line 8"/>
          <p:cNvSpPr>
            <a:spLocks noChangeShapeType="1"/>
          </p:cNvSpPr>
          <p:nvPr/>
        </p:nvSpPr>
        <p:spPr bwMode="auto">
          <a:xfrm>
            <a:off x="4343400" y="3124200"/>
            <a:ext cx="12700" cy="300038"/>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28" name="Rectangle 9"/>
          <p:cNvSpPr>
            <a:spLocks noChangeArrowheads="1"/>
          </p:cNvSpPr>
          <p:nvPr/>
        </p:nvSpPr>
        <p:spPr bwMode="auto">
          <a:xfrm>
            <a:off x="3059113" y="4292600"/>
            <a:ext cx="2592387" cy="2032000"/>
          </a:xfrm>
          <a:prstGeom prst="rect">
            <a:avLst/>
          </a:prstGeom>
          <a:solidFill>
            <a:srgbClr val="669900"/>
          </a:solidFill>
          <a:ln w="9525">
            <a:solidFill>
              <a:srgbClr val="000000"/>
            </a:solidFill>
            <a:miter lim="800000"/>
            <a:headEnd/>
            <a:tailEnd/>
          </a:ln>
        </p:spPr>
        <p:txBody>
          <a:bodyPr wrap="none" anchor="ctr"/>
          <a:lstStyle/>
          <a:p>
            <a:r>
              <a:rPr lang="en-GB" b="1">
                <a:solidFill>
                  <a:srgbClr val="000000"/>
                </a:solidFill>
              </a:rPr>
              <a:t>Self-destructive </a:t>
            </a:r>
          </a:p>
          <a:p>
            <a:r>
              <a:rPr lang="en-GB" b="1">
                <a:solidFill>
                  <a:srgbClr val="000000"/>
                </a:solidFill>
              </a:rPr>
              <a:t>actions:</a:t>
            </a:r>
          </a:p>
          <a:p>
            <a:r>
              <a:rPr lang="en-GB">
                <a:solidFill>
                  <a:srgbClr val="FFFF66"/>
                </a:solidFill>
              </a:rPr>
              <a:t>substance abuse</a:t>
            </a:r>
          </a:p>
          <a:p>
            <a:r>
              <a:rPr lang="en-GB">
                <a:solidFill>
                  <a:srgbClr val="FFFF66"/>
                </a:solidFill>
              </a:rPr>
              <a:t>eating disorders</a:t>
            </a:r>
          </a:p>
          <a:p>
            <a:r>
              <a:rPr lang="en-GB">
                <a:solidFill>
                  <a:srgbClr val="FFFF66"/>
                </a:solidFill>
              </a:rPr>
              <a:t>deliberate self-harm</a:t>
            </a:r>
          </a:p>
          <a:p>
            <a:r>
              <a:rPr lang="en-GB">
                <a:solidFill>
                  <a:srgbClr val="FFFF66"/>
                </a:solidFill>
              </a:rPr>
              <a:t>suicidal actions</a:t>
            </a:r>
          </a:p>
        </p:txBody>
      </p:sp>
      <p:sp>
        <p:nvSpPr>
          <p:cNvPr id="30729" name="Line 10"/>
          <p:cNvSpPr>
            <a:spLocks noChangeShapeType="1"/>
          </p:cNvSpPr>
          <p:nvPr/>
        </p:nvSpPr>
        <p:spPr bwMode="auto">
          <a:xfrm>
            <a:off x="4356100" y="3860800"/>
            <a:ext cx="0" cy="3603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30" name="Rectangle 11"/>
          <p:cNvSpPr>
            <a:spLocks noChangeArrowheads="1"/>
          </p:cNvSpPr>
          <p:nvPr/>
        </p:nvSpPr>
        <p:spPr bwMode="auto">
          <a:xfrm>
            <a:off x="6300788" y="4365625"/>
            <a:ext cx="1800225" cy="1806575"/>
          </a:xfrm>
          <a:prstGeom prst="rect">
            <a:avLst/>
          </a:prstGeom>
          <a:solidFill>
            <a:srgbClr val="669900"/>
          </a:solidFill>
          <a:ln w="9525">
            <a:solidFill>
              <a:srgbClr val="000000"/>
            </a:solidFill>
            <a:miter lim="800000"/>
            <a:headEnd/>
            <a:tailEnd/>
          </a:ln>
        </p:spPr>
        <p:txBody>
          <a:bodyPr wrap="none" anchor="ctr"/>
          <a:lstStyle/>
          <a:p>
            <a:r>
              <a:rPr lang="en-GB" b="1">
                <a:solidFill>
                  <a:srgbClr val="000000"/>
                </a:solidFill>
              </a:rPr>
              <a:t>Destructive</a:t>
            </a:r>
          </a:p>
          <a:p>
            <a:r>
              <a:rPr lang="en-GB" b="1">
                <a:solidFill>
                  <a:srgbClr val="000000"/>
                </a:solidFill>
              </a:rPr>
              <a:t>actions:</a:t>
            </a:r>
          </a:p>
          <a:p>
            <a:r>
              <a:rPr lang="en-GB">
                <a:solidFill>
                  <a:srgbClr val="FFFF66"/>
                </a:solidFill>
              </a:rPr>
              <a:t>aggression</a:t>
            </a:r>
          </a:p>
          <a:p>
            <a:r>
              <a:rPr lang="en-GB">
                <a:solidFill>
                  <a:srgbClr val="FFFF66"/>
                </a:solidFill>
              </a:rPr>
              <a:t>violence</a:t>
            </a:r>
          </a:p>
          <a:p>
            <a:r>
              <a:rPr lang="en-GB">
                <a:solidFill>
                  <a:srgbClr val="FFFF66"/>
                </a:solidFill>
              </a:rPr>
              <a:t>rage</a:t>
            </a:r>
          </a:p>
        </p:txBody>
      </p:sp>
      <p:sp>
        <p:nvSpPr>
          <p:cNvPr id="30731" name="Rectangle 12"/>
          <p:cNvSpPr>
            <a:spLocks noChangeArrowheads="1"/>
          </p:cNvSpPr>
          <p:nvPr/>
        </p:nvSpPr>
        <p:spPr bwMode="auto">
          <a:xfrm>
            <a:off x="827088" y="4292600"/>
            <a:ext cx="1706562" cy="1706563"/>
          </a:xfrm>
          <a:prstGeom prst="rect">
            <a:avLst/>
          </a:prstGeom>
          <a:solidFill>
            <a:srgbClr val="669900"/>
          </a:solidFill>
          <a:ln w="9525">
            <a:solidFill>
              <a:srgbClr val="000000"/>
            </a:solidFill>
            <a:miter lim="800000"/>
            <a:headEnd/>
            <a:tailEnd/>
          </a:ln>
        </p:spPr>
        <p:txBody>
          <a:bodyPr wrap="none" anchor="ctr"/>
          <a:lstStyle/>
          <a:p>
            <a:r>
              <a:rPr lang="en-GB" b="1">
                <a:solidFill>
                  <a:srgbClr val="000000"/>
                </a:solidFill>
              </a:rPr>
              <a:t>Retreat:</a:t>
            </a:r>
          </a:p>
          <a:p>
            <a:r>
              <a:rPr lang="en-GB">
                <a:solidFill>
                  <a:srgbClr val="FFFF66"/>
                </a:solidFill>
              </a:rPr>
              <a:t>isolation</a:t>
            </a:r>
          </a:p>
          <a:p>
            <a:r>
              <a:rPr lang="en-GB">
                <a:solidFill>
                  <a:srgbClr val="FFFF66"/>
                </a:solidFill>
              </a:rPr>
              <a:t>dissociation</a:t>
            </a:r>
          </a:p>
          <a:p>
            <a:r>
              <a:rPr lang="en-GB">
                <a:solidFill>
                  <a:srgbClr val="FFFF66"/>
                </a:solidFill>
              </a:rPr>
              <a:t>depression</a:t>
            </a:r>
          </a:p>
        </p:txBody>
      </p:sp>
      <p:sp>
        <p:nvSpPr>
          <p:cNvPr id="30732" name="Line 17"/>
          <p:cNvSpPr>
            <a:spLocks noChangeShapeType="1"/>
          </p:cNvSpPr>
          <p:nvPr/>
        </p:nvSpPr>
        <p:spPr bwMode="auto">
          <a:xfrm flipV="1">
            <a:off x="1116013" y="2852738"/>
            <a:ext cx="1295400" cy="14398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33" name="Line 18"/>
          <p:cNvSpPr>
            <a:spLocks noChangeShapeType="1"/>
          </p:cNvSpPr>
          <p:nvPr/>
        </p:nvSpPr>
        <p:spPr bwMode="auto">
          <a:xfrm flipH="1" flipV="1">
            <a:off x="6300788" y="2852738"/>
            <a:ext cx="1366837" cy="14398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34" name="Line 20"/>
          <p:cNvSpPr>
            <a:spLocks noChangeShapeType="1"/>
          </p:cNvSpPr>
          <p:nvPr/>
        </p:nvSpPr>
        <p:spPr bwMode="auto">
          <a:xfrm flipH="1">
            <a:off x="1600200" y="3657600"/>
            <a:ext cx="381000" cy="53340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35" name="Line 22"/>
          <p:cNvSpPr>
            <a:spLocks noChangeShapeType="1"/>
          </p:cNvSpPr>
          <p:nvPr/>
        </p:nvSpPr>
        <p:spPr bwMode="auto">
          <a:xfrm>
            <a:off x="6629400" y="3657600"/>
            <a:ext cx="390525" cy="5635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0736" name="TextBox 20"/>
          <p:cNvSpPr txBox="1">
            <a:spLocks noChangeArrowheads="1"/>
          </p:cNvSpPr>
          <p:nvPr/>
        </p:nvSpPr>
        <p:spPr bwMode="auto">
          <a:xfrm>
            <a:off x="5651500" y="6324600"/>
            <a:ext cx="3467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eaLnBrk="1" hangingPunct="1"/>
            <a:r>
              <a:rPr lang="en-US" sz="1800">
                <a:cs typeface="MS PGothic" charset="0"/>
              </a:rPr>
              <a:t>(Modified Robin Balbernie 2011)</a:t>
            </a:r>
          </a:p>
        </p:txBody>
      </p:sp>
    </p:spTree>
    <p:extLst>
      <p:ext uri="{BB962C8B-B14F-4D97-AF65-F5344CB8AC3E}">
        <p14:creationId xmlns:p14="http://schemas.microsoft.com/office/powerpoint/2010/main" val="20381289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276475"/>
            <a:ext cx="3897312" cy="1371600"/>
          </a:xfrm>
        </p:spPr>
        <p:txBody>
          <a:bodyPr/>
          <a:lstStyle/>
          <a:p>
            <a:pPr>
              <a:defRPr/>
            </a:pPr>
            <a:r>
              <a:rPr lang="en-GB" dirty="0" smtClean="0">
                <a:latin typeface="Arial Black" charset="0"/>
              </a:rPr>
              <a:t>Parent-Infant Interaction</a:t>
            </a:r>
            <a:r>
              <a:rPr lang="en-GB" dirty="0">
                <a:latin typeface="Arial Black" charset="0"/>
              </a:rPr>
              <a:t/>
            </a:r>
            <a:br>
              <a:rPr lang="en-GB" dirty="0">
                <a:latin typeface="Arial Black" charset="0"/>
              </a:rPr>
            </a:br>
            <a:endParaRPr lang="en-GB" dirty="0">
              <a:latin typeface="Arial Black" charset="0"/>
            </a:endParaRPr>
          </a:p>
        </p:txBody>
      </p:sp>
      <p:pic>
        <p:nvPicPr>
          <p:cNvPr id="47106" name="Picture 3" descr="dad-and-baby-bondin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51363" y="20638"/>
            <a:ext cx="4592637" cy="683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05072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a:noFill/>
          <a:extLst>
            <a:ext uri="{909E8E84-426E-40dd-AFC4-6F175D3DCCD1}">
              <a14:hiddenFill xmlns:a14="http://schemas.microsoft.com/office/drawing/2010/main">
                <a:solidFill>
                  <a:srgbClr val="FFFFFF"/>
                </a:solidFill>
              </a14:hiddenFill>
            </a:ext>
          </a:extLst>
        </p:spPr>
        <p:txBody>
          <a:bodyPr/>
          <a:lstStyle/>
          <a:p>
            <a:r>
              <a:rPr lang="en-GB" sz="4000">
                <a:effectLst/>
                <a:latin typeface="Arial Black" charset="0"/>
              </a:rPr>
              <a:t>Nurturance/ Emotional and Behavioural Regulation</a:t>
            </a:r>
          </a:p>
        </p:txBody>
      </p:sp>
      <p:sp>
        <p:nvSpPr>
          <p:cNvPr id="48130" name="Rectangle 3"/>
          <p:cNvSpPr>
            <a:spLocks noGrp="1" noChangeArrowheads="1"/>
          </p:cNvSpPr>
          <p:nvPr>
            <p:ph type="body" sz="half" idx="1"/>
          </p:nvPr>
        </p:nvSpPr>
        <p:spPr>
          <a:xfrm>
            <a:off x="900113" y="1846263"/>
            <a:ext cx="7777162" cy="4248150"/>
          </a:xfrm>
        </p:spPr>
        <p:txBody>
          <a:bodyPr/>
          <a:lstStyle/>
          <a:p>
            <a:pPr>
              <a:buFont typeface="Wingdings" charset="0"/>
              <a:buNone/>
            </a:pPr>
            <a:r>
              <a:rPr lang="en-GB">
                <a:effectLst/>
                <a:latin typeface="Tahoma" charset="0"/>
              </a:rPr>
              <a:t>Key aspects of early parenting that promote </a:t>
            </a:r>
            <a:r>
              <a:rPr lang="ja-JP" altLang="en-GB">
                <a:effectLst/>
                <a:latin typeface="Tahoma" charset="0"/>
              </a:rPr>
              <a:t>‘</a:t>
            </a:r>
            <a:r>
              <a:rPr lang="en-GB" altLang="ja-JP">
                <a:effectLst/>
                <a:latin typeface="Tahoma" charset="0"/>
              </a:rPr>
              <a:t>secure</a:t>
            </a:r>
            <a:r>
              <a:rPr lang="ja-JP" altLang="en-GB">
                <a:effectLst/>
                <a:latin typeface="Tahoma" charset="0"/>
              </a:rPr>
              <a:t>’</a:t>
            </a:r>
            <a:r>
              <a:rPr lang="en-GB" altLang="ja-JP">
                <a:effectLst/>
                <a:latin typeface="Tahoma" charset="0"/>
              </a:rPr>
              <a:t> attachment organisation and development of ‘self’:</a:t>
            </a:r>
          </a:p>
          <a:p>
            <a:pPr>
              <a:buFont typeface="Wingdings" charset="0"/>
              <a:buNone/>
            </a:pPr>
            <a:endParaRPr lang="en-GB" sz="2000">
              <a:effectLst/>
              <a:latin typeface="Tahoma" charset="0"/>
            </a:endParaRPr>
          </a:p>
          <a:p>
            <a:r>
              <a:rPr lang="en-GB" sz="2800">
                <a:effectLst/>
                <a:latin typeface="Tahoma" charset="0"/>
              </a:rPr>
              <a:t>Sensitivity/attunement </a:t>
            </a:r>
            <a:r>
              <a:rPr lang="en-GB" sz="2000">
                <a:effectLst/>
                <a:latin typeface="Tahoma" charset="0"/>
              </a:rPr>
              <a:t>(Woolf, van Ijzendoorn 1997)</a:t>
            </a:r>
            <a:endParaRPr lang="en-GB" sz="2800">
              <a:effectLst/>
              <a:latin typeface="Tahoma" charset="0"/>
            </a:endParaRPr>
          </a:p>
          <a:p>
            <a:r>
              <a:rPr lang="en-GB" sz="2800">
                <a:effectLst/>
                <a:latin typeface="Tahoma" charset="0"/>
              </a:rPr>
              <a:t>Mid-range contingency </a:t>
            </a:r>
            <a:r>
              <a:rPr lang="en-GB" sz="2000">
                <a:effectLst/>
                <a:latin typeface="Tahoma" charset="0"/>
              </a:rPr>
              <a:t>(Beebe et al 2010)</a:t>
            </a:r>
            <a:endParaRPr lang="en-GB" sz="2800">
              <a:effectLst/>
              <a:latin typeface="Tahoma" charset="0"/>
            </a:endParaRPr>
          </a:p>
          <a:p>
            <a:r>
              <a:rPr lang="en-GB" sz="2800">
                <a:effectLst/>
                <a:latin typeface="Tahoma" charset="0"/>
              </a:rPr>
              <a:t>Reflective Function and Marked Mirroring </a:t>
            </a:r>
            <a:r>
              <a:rPr lang="en-GB" sz="2000">
                <a:effectLst/>
                <a:latin typeface="Tahoma" charset="0"/>
              </a:rPr>
              <a:t>(Fonagy 2002)</a:t>
            </a:r>
            <a:r>
              <a:rPr lang="en-GB" sz="2800">
                <a:effectLst/>
                <a:latin typeface="Tahoma" charset="0"/>
              </a:rPr>
              <a:t>/ Mind-Mindedness </a:t>
            </a:r>
            <a:r>
              <a:rPr lang="en-GB" sz="2000">
                <a:effectLst/>
                <a:latin typeface="Tahoma" charset="0"/>
              </a:rPr>
              <a:t>(Meins et al 2001; 2001)</a:t>
            </a:r>
            <a:endParaRPr lang="en-GB" sz="2800">
              <a:effectLst/>
              <a:latin typeface="Tahoma" charset="0"/>
            </a:endParaRPr>
          </a:p>
          <a:p>
            <a:pPr>
              <a:buFont typeface="Wingdings" charset="0"/>
              <a:buNone/>
            </a:pPr>
            <a:endParaRPr lang="en-GB">
              <a:effectLst/>
              <a:latin typeface="Tahoma" charset="0"/>
            </a:endParaRPr>
          </a:p>
        </p:txBody>
      </p:sp>
    </p:spTree>
    <p:extLst>
      <p:ext uri="{BB962C8B-B14F-4D97-AF65-F5344CB8AC3E}">
        <p14:creationId xmlns:p14="http://schemas.microsoft.com/office/powerpoint/2010/main" val="28330682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a:defRPr/>
            </a:pPr>
            <a:r>
              <a:rPr lang="en-GB" sz="4000" dirty="0" smtClean="0">
                <a:latin typeface="Arial Black"/>
                <a:ea typeface="+mj-ea"/>
                <a:cs typeface="Arial Black"/>
              </a:rPr>
              <a:t>Sensitivity and </a:t>
            </a:r>
            <a:r>
              <a:rPr lang="en-GB" sz="4000" dirty="0" err="1" smtClean="0">
                <a:latin typeface="Arial Black"/>
                <a:ea typeface="+mj-ea"/>
                <a:cs typeface="Arial Black"/>
              </a:rPr>
              <a:t>Attunement</a:t>
            </a:r>
            <a:endParaRPr lang="en-GB" sz="4000" b="1" dirty="0" smtClean="0">
              <a:effectLst/>
              <a:latin typeface="Arial Black"/>
              <a:ea typeface="+mj-ea"/>
              <a:cs typeface="Arial Black"/>
            </a:endParaRPr>
          </a:p>
        </p:txBody>
      </p:sp>
      <p:sp>
        <p:nvSpPr>
          <p:cNvPr id="2" name="Content Placeholder 1"/>
          <p:cNvSpPr>
            <a:spLocks noGrp="1"/>
          </p:cNvSpPr>
          <p:nvPr>
            <p:ph idx="1"/>
          </p:nvPr>
        </p:nvSpPr>
        <p:spPr>
          <a:xfrm>
            <a:off x="539552" y="1628800"/>
            <a:ext cx="8229600" cy="4114800"/>
          </a:xfrm>
        </p:spPr>
        <p:txBody>
          <a:bodyPr/>
          <a:lstStyle/>
          <a:p>
            <a:pPr>
              <a:defRPr/>
            </a:pPr>
            <a:r>
              <a:rPr lang="en-US" dirty="0">
                <a:latin typeface="Tahoma" charset="0"/>
              </a:rPr>
              <a:t>Parent responds gently and appropriately to infant using voice or touch  </a:t>
            </a:r>
          </a:p>
          <a:p>
            <a:pPr>
              <a:defRPr/>
            </a:pPr>
            <a:r>
              <a:rPr lang="en-US" dirty="0">
                <a:latin typeface="Tahoma" charset="0"/>
              </a:rPr>
              <a:t>Parent response not too intrusive or too </a:t>
            </a:r>
            <a:r>
              <a:rPr lang="en-US" dirty="0" smtClean="0">
                <a:latin typeface="Tahoma" charset="0"/>
              </a:rPr>
              <a:t>passive</a:t>
            </a:r>
          </a:p>
          <a:p>
            <a:pPr>
              <a:defRPr/>
            </a:pPr>
            <a:r>
              <a:rPr lang="en-US" dirty="0" smtClean="0">
                <a:latin typeface="Tahoma" charset="0"/>
              </a:rPr>
              <a:t>Sensitivity accounts for around one-third of the variance in terms of attachment security (Woolf, van </a:t>
            </a:r>
            <a:r>
              <a:rPr lang="en-US" dirty="0" err="1" smtClean="0">
                <a:latin typeface="Tahoma" charset="0"/>
              </a:rPr>
              <a:t>Ijzenddorn</a:t>
            </a:r>
            <a:r>
              <a:rPr lang="en-US" dirty="0" smtClean="0">
                <a:latin typeface="Tahoma" charset="0"/>
              </a:rPr>
              <a:t> 1996)</a:t>
            </a:r>
            <a:endParaRPr lang="en-US" dirty="0">
              <a:latin typeface="Tahoma" charset="0"/>
            </a:endParaRPr>
          </a:p>
        </p:txBody>
      </p:sp>
    </p:spTree>
    <p:extLst>
      <p:ext uri="{BB962C8B-B14F-4D97-AF65-F5344CB8AC3E}">
        <p14:creationId xmlns:p14="http://schemas.microsoft.com/office/powerpoint/2010/main" val="52293877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611188" y="620713"/>
            <a:ext cx="8137525" cy="1066800"/>
          </a:xfrm>
          <a:noFill/>
          <a:extLst>
            <a:ext uri="{909E8E84-426E-40dd-AFC4-6F175D3DCCD1}">
              <a14:hiddenFill xmlns:a14="http://schemas.microsoft.com/office/drawing/2010/main">
                <a:solidFill>
                  <a:srgbClr val="FFFFFF"/>
                </a:solidFill>
              </a14:hiddenFill>
            </a:ext>
          </a:extLst>
        </p:spPr>
        <p:txBody>
          <a:bodyPr/>
          <a:lstStyle/>
          <a:p>
            <a:r>
              <a:rPr lang="en-GB" sz="4800" b="1">
                <a:effectLst/>
                <a:latin typeface="Arial Black" charset="0"/>
              </a:rPr>
              <a:t>Midrange contingency</a:t>
            </a:r>
          </a:p>
        </p:txBody>
      </p:sp>
      <p:pic>
        <p:nvPicPr>
          <p:cNvPr id="51202" name="Picture 4" descr="682px-Mother-Child_face_to_fac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1484784"/>
            <a:ext cx="4824412" cy="424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17786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88913"/>
            <a:ext cx="8229600" cy="1371600"/>
          </a:xfrm>
        </p:spPr>
        <p:txBody>
          <a:bodyPr/>
          <a:lstStyle/>
          <a:p>
            <a:pPr>
              <a:defRPr/>
            </a:pPr>
            <a:r>
              <a:rPr lang="en-GB" dirty="0" smtClean="0">
                <a:latin typeface="Arial Black"/>
                <a:ea typeface="+mj-ea"/>
                <a:cs typeface="Arial Black"/>
              </a:rPr>
              <a:t>Midrange Balance Model </a:t>
            </a:r>
            <a:br>
              <a:rPr lang="en-GB" dirty="0" smtClean="0">
                <a:latin typeface="Arial Black"/>
                <a:ea typeface="+mj-ea"/>
                <a:cs typeface="Arial Black"/>
              </a:rPr>
            </a:br>
            <a:r>
              <a:rPr lang="en-GB" sz="2400" dirty="0" smtClean="0">
                <a:latin typeface="Arial Black"/>
                <a:ea typeface="+mj-ea"/>
                <a:cs typeface="Arial Black"/>
              </a:rPr>
              <a:t>(Beebe and </a:t>
            </a:r>
            <a:r>
              <a:rPr lang="en-GB" sz="2400" dirty="0" err="1" smtClean="0">
                <a:latin typeface="Arial Black"/>
                <a:ea typeface="+mj-ea"/>
                <a:cs typeface="Arial Black"/>
              </a:rPr>
              <a:t>Lachmann</a:t>
            </a:r>
            <a:r>
              <a:rPr lang="en-GB" sz="2400" dirty="0" smtClean="0">
                <a:latin typeface="Arial Black"/>
                <a:ea typeface="+mj-ea"/>
                <a:cs typeface="Arial Black"/>
              </a:rPr>
              <a:t> 2005)</a:t>
            </a:r>
            <a:endParaRPr lang="en-US" sz="2400" dirty="0" smtClean="0">
              <a:latin typeface="Arial Black"/>
              <a:ea typeface="+mj-ea"/>
              <a:cs typeface="Arial Black"/>
            </a:endParaRPr>
          </a:p>
        </p:txBody>
      </p:sp>
      <p:sp>
        <p:nvSpPr>
          <p:cNvPr id="10243" name="Rectangle 3"/>
          <p:cNvSpPr>
            <a:spLocks noGrp="1" noChangeArrowheads="1"/>
          </p:cNvSpPr>
          <p:nvPr>
            <p:ph type="body" idx="1"/>
          </p:nvPr>
        </p:nvSpPr>
        <p:spPr/>
        <p:txBody>
          <a:bodyPr/>
          <a:lstStyle/>
          <a:p>
            <a:pPr>
              <a:buFont typeface="Wingdings" pitchFamily="2" charset="2"/>
              <a:buChar char="n"/>
              <a:defRPr/>
            </a:pPr>
            <a:endParaRPr lang="en-US" smtClean="0">
              <a:ea typeface="+mn-ea"/>
            </a:endParaRPr>
          </a:p>
        </p:txBody>
      </p:sp>
      <p:pic>
        <p:nvPicPr>
          <p:cNvPr id="55299" name="Picture 4" descr="beeb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12875"/>
            <a:ext cx="9144000" cy="544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604953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825" y="260350"/>
            <a:ext cx="8229600" cy="1371600"/>
          </a:xfrm>
        </p:spPr>
        <p:txBody>
          <a:bodyPr/>
          <a:lstStyle/>
          <a:p>
            <a:pPr>
              <a:defRPr/>
            </a:pPr>
            <a:r>
              <a:rPr lang="en-US" dirty="0">
                <a:latin typeface="Arial Black" charset="0"/>
                <a:cs typeface="+mj-cs"/>
              </a:rPr>
              <a:t>Midrange </a:t>
            </a:r>
            <a:r>
              <a:rPr lang="en-US" dirty="0" smtClean="0">
                <a:latin typeface="Arial Black" charset="0"/>
                <a:cs typeface="+mj-cs"/>
              </a:rPr>
              <a:t>balance</a:t>
            </a:r>
            <a:endParaRPr lang="en-US" dirty="0">
              <a:latin typeface="Arial Black" charset="0"/>
              <a:cs typeface="+mj-cs"/>
            </a:endParaRPr>
          </a:p>
        </p:txBody>
      </p:sp>
      <p:sp>
        <p:nvSpPr>
          <p:cNvPr id="3" name="Content Placeholder 2"/>
          <p:cNvSpPr>
            <a:spLocks noGrp="1"/>
          </p:cNvSpPr>
          <p:nvPr>
            <p:ph idx="1"/>
          </p:nvPr>
        </p:nvSpPr>
        <p:spPr>
          <a:xfrm>
            <a:off x="611560" y="1340768"/>
            <a:ext cx="7850187" cy="4114800"/>
          </a:xfrm>
        </p:spPr>
        <p:txBody>
          <a:bodyPr/>
          <a:lstStyle/>
          <a:p>
            <a:pPr>
              <a:defRPr/>
            </a:pPr>
            <a:r>
              <a:rPr lang="en-US" sz="2400" dirty="0" smtClean="0">
                <a:latin typeface="Tahoma" charset="0"/>
                <a:cs typeface="+mn-cs"/>
              </a:rPr>
              <a:t>Recent </a:t>
            </a:r>
            <a:r>
              <a:rPr lang="en-US" sz="2400" dirty="0">
                <a:latin typeface="Tahoma" charset="0"/>
                <a:cs typeface="+mn-cs"/>
              </a:rPr>
              <a:t>research (Beebe et al 2010) using measures of contingency at 4 months shows secure attachment at 12 months is associated with a ‘midrange’ of </a:t>
            </a:r>
            <a:r>
              <a:rPr lang="en-US" sz="2400" dirty="0" smtClean="0">
                <a:latin typeface="Tahoma" charset="0"/>
                <a:cs typeface="+mn-cs"/>
              </a:rPr>
              <a:t>balance between self and interactive contingency;</a:t>
            </a:r>
            <a:endParaRPr lang="en-US" sz="2400" dirty="0">
              <a:latin typeface="Tahoma" charset="0"/>
              <a:cs typeface="+mn-cs"/>
            </a:endParaRPr>
          </a:p>
          <a:p>
            <a:pPr>
              <a:defRPr/>
            </a:pPr>
            <a:r>
              <a:rPr lang="en-US" sz="2400" dirty="0">
                <a:latin typeface="Tahoma" charset="0"/>
                <a:cs typeface="+mn-cs"/>
              </a:rPr>
              <a:t>Mid-range </a:t>
            </a:r>
            <a:r>
              <a:rPr lang="en-US" sz="2400" dirty="0" err="1">
                <a:latin typeface="Tahoma" charset="0"/>
                <a:cs typeface="+mn-cs"/>
              </a:rPr>
              <a:t>characterised</a:t>
            </a:r>
            <a:r>
              <a:rPr lang="en-US" sz="2400" dirty="0">
                <a:latin typeface="Tahoma" charset="0"/>
                <a:cs typeface="+mn-cs"/>
              </a:rPr>
              <a:t> by regular episodes of disruption followed by repair </a:t>
            </a:r>
          </a:p>
          <a:p>
            <a:pPr>
              <a:defRPr/>
            </a:pPr>
            <a:r>
              <a:rPr lang="en-US" sz="2400" dirty="0">
                <a:latin typeface="Tahoma" charset="0"/>
                <a:cs typeface="+mn-cs"/>
              </a:rPr>
              <a:t>The particular forms of disturbance of turn-taking are linked to specific forms of insecure attachment at 1 </a:t>
            </a:r>
            <a:r>
              <a:rPr lang="en-US" sz="2400" dirty="0" smtClean="0">
                <a:latin typeface="Tahoma" charset="0"/>
                <a:cs typeface="+mn-cs"/>
              </a:rPr>
              <a:t>year </a:t>
            </a:r>
            <a:r>
              <a:rPr lang="en-US" sz="2400" dirty="0" smtClean="0">
                <a:latin typeface="Tahoma" charset="0"/>
              </a:rPr>
              <a:t>e.g.</a:t>
            </a:r>
            <a:r>
              <a:rPr lang="en-US" sz="2400" dirty="0" smtClean="0">
                <a:latin typeface="Tahoma" charset="0"/>
                <a:cs typeface="+mn-cs"/>
              </a:rPr>
              <a:t> </a:t>
            </a:r>
            <a:r>
              <a:rPr lang="en-US" sz="2400" dirty="0">
                <a:latin typeface="Tahoma" charset="0"/>
                <a:cs typeface="+mn-cs"/>
              </a:rPr>
              <a:t>higher </a:t>
            </a:r>
            <a:r>
              <a:rPr lang="en-US" sz="2400" dirty="0" smtClean="0">
                <a:latin typeface="Tahoma" charset="0"/>
                <a:cs typeface="+mn-cs"/>
              </a:rPr>
              <a:t>tracking </a:t>
            </a:r>
            <a:r>
              <a:rPr lang="en-US" sz="2400" dirty="0">
                <a:latin typeface="Tahoma" charset="0"/>
                <a:cs typeface="+mn-cs"/>
              </a:rPr>
              <a:t>associated with </a:t>
            </a:r>
            <a:r>
              <a:rPr lang="en-US" sz="2400" dirty="0" err="1">
                <a:latin typeface="Tahoma" charset="0"/>
                <a:cs typeface="+mn-cs"/>
              </a:rPr>
              <a:t>disorganised</a:t>
            </a:r>
            <a:r>
              <a:rPr lang="en-US" sz="2400" dirty="0">
                <a:latin typeface="Tahoma" charset="0"/>
                <a:cs typeface="+mn-cs"/>
              </a:rPr>
              <a:t>-anxious resistant and lower with avoidant attachment</a:t>
            </a:r>
          </a:p>
        </p:txBody>
      </p:sp>
    </p:spTree>
    <p:extLst>
      <p:ext uri="{BB962C8B-B14F-4D97-AF65-F5344CB8AC3E}">
        <p14:creationId xmlns:p14="http://schemas.microsoft.com/office/powerpoint/2010/main" val="133806190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62" name="Rectangle 2"/>
          <p:cNvSpPr>
            <a:spLocks noGrp="1" noChangeArrowheads="1"/>
          </p:cNvSpPr>
          <p:nvPr>
            <p:ph type="title" idx="4294967295"/>
          </p:nvPr>
        </p:nvSpPr>
        <p:spPr>
          <a:xfrm>
            <a:off x="468313" y="836613"/>
            <a:ext cx="8229600" cy="1371600"/>
          </a:xfrm>
          <a:prstGeom prst="rect">
            <a:avLst/>
          </a:prstGeom>
        </p:spPr>
        <p:txBody>
          <a:bodyPr/>
          <a:lstStyle/>
          <a:p>
            <a:pPr eaLnBrk="1" hangingPunct="1">
              <a:defRPr/>
            </a:pPr>
            <a:r>
              <a:rPr lang="en-GB" dirty="0" err="1">
                <a:latin typeface="Arial Black" charset="0"/>
              </a:rPr>
              <a:t>Videoclip</a:t>
            </a:r>
            <a:r>
              <a:rPr lang="en-GB" dirty="0">
                <a:latin typeface="Arial Black" charset="0"/>
              </a:rPr>
              <a:t> –</a:t>
            </a:r>
            <a:br>
              <a:rPr lang="en-GB" dirty="0">
                <a:latin typeface="Arial Black" charset="0"/>
              </a:rPr>
            </a:br>
            <a:r>
              <a:rPr lang="en-GB" dirty="0" err="1" smtClean="0">
                <a:latin typeface="Arial Black" charset="0"/>
              </a:rPr>
              <a:t>turntaking</a:t>
            </a:r>
            <a:endParaRPr lang="en-GB" dirty="0">
              <a:latin typeface="Arial Black" charset="0"/>
            </a:endParaRPr>
          </a:p>
        </p:txBody>
      </p:sp>
      <p:pic>
        <p:nvPicPr>
          <p:cNvPr id="59394" name="Picture 3" descr="vedotbyx[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75" y="3284538"/>
            <a:ext cx="36576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612822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a:xfrm>
            <a:off x="755650" y="692150"/>
            <a:ext cx="7772400" cy="1066800"/>
          </a:xfrm>
          <a:noFill/>
          <a:extLst>
            <a:ext uri="{909E8E84-426E-40dd-AFC4-6F175D3DCCD1}">
              <a14:hiddenFill xmlns:a14="http://schemas.microsoft.com/office/drawing/2010/main">
                <a:solidFill>
                  <a:srgbClr val="FFFFFF"/>
                </a:solidFill>
              </a14:hiddenFill>
            </a:ext>
          </a:extLst>
        </p:spPr>
        <p:txBody>
          <a:bodyPr/>
          <a:lstStyle/>
          <a:p>
            <a:r>
              <a:rPr lang="en-GB" sz="4000" b="1">
                <a:effectLst/>
                <a:latin typeface="Arial Black" charset="0"/>
              </a:rPr>
              <a:t>Reflective Function</a:t>
            </a:r>
          </a:p>
        </p:txBody>
      </p:sp>
      <p:pic>
        <p:nvPicPr>
          <p:cNvPr id="61442" name="Picture 5" descr="imagesCAGX0WFI.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68538" y="2060575"/>
            <a:ext cx="4427537"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71147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371600"/>
          </a:xfrm>
        </p:spPr>
        <p:txBody>
          <a:bodyPr/>
          <a:lstStyle/>
          <a:p>
            <a:pPr>
              <a:defRPr/>
            </a:pPr>
            <a:r>
              <a:rPr lang="en-US" dirty="0">
                <a:latin typeface="Arial Black" charset="0"/>
              </a:rPr>
              <a:t>Reflective Function</a:t>
            </a:r>
          </a:p>
        </p:txBody>
      </p:sp>
      <p:sp>
        <p:nvSpPr>
          <p:cNvPr id="3" name="Content Placeholder 2"/>
          <p:cNvSpPr>
            <a:spLocks noGrp="1"/>
          </p:cNvSpPr>
          <p:nvPr>
            <p:ph idx="1"/>
          </p:nvPr>
        </p:nvSpPr>
        <p:spPr>
          <a:xfrm>
            <a:off x="611560" y="1484784"/>
            <a:ext cx="8229600" cy="4114800"/>
          </a:xfrm>
        </p:spPr>
        <p:txBody>
          <a:bodyPr/>
          <a:lstStyle/>
          <a:p>
            <a:pPr>
              <a:defRPr/>
            </a:pPr>
            <a:r>
              <a:rPr lang="en-US" sz="2400" dirty="0">
                <a:latin typeface="Tahoma" charset="0"/>
              </a:rPr>
              <a:t>Capacity to understand the infant’s </a:t>
            </a:r>
            <a:r>
              <a:rPr lang="en-US" sz="2400" dirty="0" err="1">
                <a:latin typeface="Tahoma" charset="0"/>
              </a:rPr>
              <a:t>behaviour</a:t>
            </a:r>
            <a:r>
              <a:rPr lang="en-US" sz="2400" dirty="0">
                <a:latin typeface="Tahoma" charset="0"/>
              </a:rPr>
              <a:t> in terms of internal states/feelings</a:t>
            </a:r>
          </a:p>
          <a:p>
            <a:pPr lvl="0"/>
            <a:r>
              <a:rPr lang="en-US" sz="2400" i="1" dirty="0"/>
              <a:t>‘The capacity of the parents to experience the baby as an ‘intentional’ being rather than simply viewing them in terms of physical characteristics or </a:t>
            </a:r>
            <a:r>
              <a:rPr lang="en-US" sz="2400" i="1" dirty="0" err="1"/>
              <a:t>behaviour</a:t>
            </a:r>
            <a:r>
              <a:rPr lang="en-US" sz="2400" i="1" dirty="0"/>
              <a:t>, is what helps the child to develop an understanding of mental states in other people and to regulate their own internal experiences’ (</a:t>
            </a:r>
            <a:r>
              <a:rPr lang="en-US" sz="2400" i="1" dirty="0" err="1"/>
              <a:t>Fonagy</a:t>
            </a:r>
            <a:r>
              <a:rPr lang="en-US" sz="2400" i="1" dirty="0"/>
              <a:t>, 2004)</a:t>
            </a:r>
            <a:endParaRPr lang="en-GB" sz="2400" dirty="0"/>
          </a:p>
          <a:p>
            <a:pPr>
              <a:defRPr/>
            </a:pPr>
            <a:r>
              <a:rPr lang="en-US" sz="2400" dirty="0" smtClean="0">
                <a:latin typeface="Tahoma" charset="0"/>
              </a:rPr>
              <a:t>Development </a:t>
            </a:r>
            <a:r>
              <a:rPr lang="en-US" sz="2400" dirty="0">
                <a:latin typeface="Tahoma" charset="0"/>
              </a:rPr>
              <a:t>of self-organization is dependent on the caregiver's ability to communicate understanding of the child's internal states via ‘marked mirroring</a:t>
            </a:r>
            <a:r>
              <a:rPr lang="en-US" sz="2400" dirty="0" smtClean="0">
                <a:latin typeface="Tahoma" charset="0"/>
              </a:rPr>
              <a:t>’</a:t>
            </a:r>
            <a:endParaRPr lang="en-US" sz="2400" dirty="0">
              <a:latin typeface="Tahoma" charset="0"/>
            </a:endParaRPr>
          </a:p>
        </p:txBody>
      </p:sp>
    </p:spTree>
    <p:extLst>
      <p:ext uri="{BB962C8B-B14F-4D97-AF65-F5344CB8AC3E}">
        <p14:creationId xmlns:p14="http://schemas.microsoft.com/office/powerpoint/2010/main" val="342469021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4930" name="Rectangle 2"/>
          <p:cNvSpPr>
            <a:spLocks noGrp="1" noChangeArrowheads="1"/>
          </p:cNvSpPr>
          <p:nvPr>
            <p:ph type="title"/>
          </p:nvPr>
        </p:nvSpPr>
        <p:spPr/>
        <p:txBody>
          <a:bodyPr/>
          <a:lstStyle/>
          <a:p>
            <a:pPr eaLnBrk="1" hangingPunct="1">
              <a:defRPr/>
            </a:pPr>
            <a:r>
              <a:rPr lang="en-GB">
                <a:latin typeface="Arial Black" charset="0"/>
              </a:rPr>
              <a:t>Structure of paper</a:t>
            </a:r>
          </a:p>
        </p:txBody>
      </p:sp>
      <p:sp>
        <p:nvSpPr>
          <p:cNvPr id="1404931" name="Rectangle 3"/>
          <p:cNvSpPr>
            <a:spLocks noGrp="1" noChangeArrowheads="1"/>
          </p:cNvSpPr>
          <p:nvPr>
            <p:ph idx="1"/>
          </p:nvPr>
        </p:nvSpPr>
        <p:spPr>
          <a:xfrm>
            <a:off x="467544" y="1772816"/>
            <a:ext cx="8463855" cy="4032473"/>
          </a:xfrm>
        </p:spPr>
        <p:txBody>
          <a:bodyPr/>
          <a:lstStyle/>
          <a:p>
            <a:pPr eaLnBrk="1" hangingPunct="1">
              <a:defRPr/>
            </a:pPr>
            <a:r>
              <a:rPr lang="en-GB" sz="2800" dirty="0" smtClean="0">
                <a:latin typeface="Tahoma" charset="0"/>
              </a:rPr>
              <a:t>What is attachment and why is it important?</a:t>
            </a:r>
          </a:p>
          <a:p>
            <a:pPr eaLnBrk="1" hangingPunct="1">
              <a:defRPr/>
            </a:pPr>
            <a:r>
              <a:rPr lang="en-GB" sz="2800" dirty="0" smtClean="0">
                <a:latin typeface="Tahoma" charset="0"/>
              </a:rPr>
              <a:t>What factors in first year of life influence attachment; </a:t>
            </a:r>
          </a:p>
          <a:p>
            <a:pPr eaLnBrk="1" hangingPunct="1">
              <a:defRPr/>
            </a:pPr>
            <a:r>
              <a:rPr lang="en-GB" sz="2800" dirty="0" smtClean="0">
                <a:latin typeface="Tahoma" charset="0"/>
              </a:rPr>
              <a:t>What </a:t>
            </a:r>
            <a:r>
              <a:rPr lang="en-GB" sz="2800" dirty="0" smtClean="0">
                <a:latin typeface="Tahoma" charset="0"/>
              </a:rPr>
              <a:t>are we doing in England in pregnancy and first year of infant’s life to </a:t>
            </a:r>
            <a:r>
              <a:rPr lang="en-GB" sz="2800" dirty="0" smtClean="0">
                <a:latin typeface="Tahoma" charset="0"/>
              </a:rPr>
              <a:t>promote attachment security?     </a:t>
            </a:r>
            <a:endParaRPr lang="en-GB" sz="2800" dirty="0">
              <a:latin typeface="Tahoma" charset="0"/>
            </a:endParaRPr>
          </a:p>
        </p:txBody>
      </p:sp>
    </p:spTree>
    <p:extLst>
      <p:ext uri="{BB962C8B-B14F-4D97-AF65-F5344CB8AC3E}">
        <p14:creationId xmlns:p14="http://schemas.microsoft.com/office/powerpoint/2010/main" val="14363631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1371600"/>
          </a:xfrm>
        </p:spPr>
        <p:txBody>
          <a:bodyPr/>
          <a:lstStyle/>
          <a:p>
            <a:pPr>
              <a:defRPr/>
            </a:pPr>
            <a:r>
              <a:rPr lang="en-US" dirty="0">
                <a:latin typeface="Arial Black" charset="0"/>
              </a:rPr>
              <a:t>Studies of RF</a:t>
            </a:r>
          </a:p>
        </p:txBody>
      </p:sp>
      <p:sp>
        <p:nvSpPr>
          <p:cNvPr id="3" name="Content Placeholder 2"/>
          <p:cNvSpPr>
            <a:spLocks noGrp="1"/>
          </p:cNvSpPr>
          <p:nvPr>
            <p:ph idx="1"/>
          </p:nvPr>
        </p:nvSpPr>
        <p:spPr>
          <a:xfrm>
            <a:off x="323850" y="1052513"/>
            <a:ext cx="8532813" cy="4467225"/>
          </a:xfrm>
        </p:spPr>
        <p:txBody>
          <a:bodyPr/>
          <a:lstStyle/>
          <a:p>
            <a:pPr>
              <a:defRPr/>
            </a:pPr>
            <a:endParaRPr lang="en-US" sz="2400" dirty="0" smtClean="0">
              <a:latin typeface="Tahoma" charset="0"/>
            </a:endParaRPr>
          </a:p>
          <a:p>
            <a:pPr>
              <a:defRPr/>
            </a:pPr>
            <a:r>
              <a:rPr lang="en-US" sz="2400" dirty="0" smtClean="0">
                <a:latin typeface="Tahoma" charset="0"/>
              </a:rPr>
              <a:t>RF </a:t>
            </a:r>
            <a:r>
              <a:rPr lang="en-US" sz="2400" dirty="0">
                <a:latin typeface="Tahoma" charset="0"/>
              </a:rPr>
              <a:t>strongly associated with maternal parenting </a:t>
            </a:r>
            <a:r>
              <a:rPr lang="en-US" sz="2400" dirty="0" err="1">
                <a:latin typeface="Tahoma" charset="0"/>
              </a:rPr>
              <a:t>behaviours</a:t>
            </a:r>
            <a:r>
              <a:rPr lang="en-US" sz="2400" dirty="0">
                <a:latin typeface="Tahoma" charset="0"/>
              </a:rPr>
              <a:t> (e.g. flexibility and responsiveness) and use of mothers as secure base; low RF associated with emotionally unresponsive maternal </a:t>
            </a:r>
            <a:r>
              <a:rPr lang="en-US" sz="2400" dirty="0" err="1">
                <a:latin typeface="Tahoma" charset="0"/>
              </a:rPr>
              <a:t>behaviours</a:t>
            </a:r>
            <a:r>
              <a:rPr lang="en-US" sz="2400" dirty="0">
                <a:latin typeface="Tahoma" charset="0"/>
              </a:rPr>
              <a:t> (withdrawal, </a:t>
            </a:r>
            <a:r>
              <a:rPr lang="en-US" sz="2400" dirty="0" err="1">
                <a:latin typeface="Tahoma" charset="0"/>
              </a:rPr>
              <a:t>hositility</a:t>
            </a:r>
            <a:r>
              <a:rPr lang="en-US" sz="2400" dirty="0">
                <a:latin typeface="Tahoma" charset="0"/>
              </a:rPr>
              <a:t>, intrusiveness)  (Slade et al 2001; </a:t>
            </a:r>
            <a:r>
              <a:rPr lang="en-US" sz="2400" dirty="0" err="1">
                <a:latin typeface="Tahoma" charset="0"/>
              </a:rPr>
              <a:t>Grienenberger</a:t>
            </a:r>
            <a:r>
              <a:rPr lang="en-US" sz="2400" dirty="0">
                <a:latin typeface="Tahoma" charset="0"/>
              </a:rPr>
              <a:t> et al 2001)</a:t>
            </a:r>
          </a:p>
          <a:p>
            <a:pPr>
              <a:defRPr/>
            </a:pPr>
            <a:r>
              <a:rPr lang="en-US" sz="2400" dirty="0">
                <a:latin typeface="Tahoma" charset="0"/>
              </a:rPr>
              <a:t>Improvement in RF using </a:t>
            </a:r>
            <a:r>
              <a:rPr lang="en-US" sz="2400" dirty="0" err="1">
                <a:latin typeface="Tahoma" charset="0"/>
              </a:rPr>
              <a:t>mentalisation</a:t>
            </a:r>
            <a:r>
              <a:rPr lang="en-US" sz="2400" dirty="0">
                <a:latin typeface="Tahoma" charset="0"/>
              </a:rPr>
              <a:t> parenting </a:t>
            </a:r>
            <a:r>
              <a:rPr lang="en-US" sz="2400" dirty="0" err="1">
                <a:latin typeface="Tahoma" charset="0"/>
              </a:rPr>
              <a:t>programme</a:t>
            </a:r>
            <a:r>
              <a:rPr lang="en-US" sz="2400" dirty="0">
                <a:latin typeface="Tahoma" charset="0"/>
              </a:rPr>
              <a:t> - improved maternal caregiving and infant regulation 24; 36  (e.g. </a:t>
            </a:r>
            <a:r>
              <a:rPr lang="en-US" sz="2400" dirty="0" err="1">
                <a:latin typeface="Tahoma" charset="0"/>
              </a:rPr>
              <a:t>Suchman</a:t>
            </a:r>
            <a:r>
              <a:rPr lang="en-US" sz="2400" dirty="0">
                <a:latin typeface="Tahoma" charset="0"/>
              </a:rPr>
              <a:t> et al 2009; 2008)</a:t>
            </a:r>
          </a:p>
        </p:txBody>
      </p:sp>
    </p:spTree>
    <p:extLst>
      <p:ext uri="{BB962C8B-B14F-4D97-AF65-F5344CB8AC3E}">
        <p14:creationId xmlns:p14="http://schemas.microsoft.com/office/powerpoint/2010/main" val="24156129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371600"/>
          </a:xfrm>
        </p:spPr>
        <p:txBody>
          <a:bodyPr/>
          <a:lstStyle/>
          <a:p>
            <a:pPr>
              <a:defRPr/>
            </a:pPr>
            <a:r>
              <a:rPr lang="en-US" dirty="0" err="1">
                <a:latin typeface="Arial Black" charset="0"/>
              </a:rPr>
              <a:t>Fr</a:t>
            </a:r>
            <a:r>
              <a:rPr lang="en-US" dirty="0">
                <a:latin typeface="Arial Black" charset="0"/>
              </a:rPr>
              <a:t>- and Atypical</a:t>
            </a:r>
            <a:br>
              <a:rPr lang="en-US" dirty="0">
                <a:latin typeface="Arial Black" charset="0"/>
              </a:rPr>
            </a:br>
            <a:r>
              <a:rPr lang="en-US" dirty="0">
                <a:latin typeface="Arial Black" charset="0"/>
              </a:rPr>
              <a:t>parenting </a:t>
            </a:r>
            <a:r>
              <a:rPr lang="en-US" dirty="0" err="1">
                <a:latin typeface="Arial Black" charset="0"/>
              </a:rPr>
              <a:t>behaviours</a:t>
            </a:r>
            <a:endParaRPr lang="en-US" dirty="0">
              <a:latin typeface="Arial Black" charset="0"/>
            </a:endParaRPr>
          </a:p>
        </p:txBody>
      </p:sp>
      <p:sp>
        <p:nvSpPr>
          <p:cNvPr id="3" name="Content Placeholder 2"/>
          <p:cNvSpPr>
            <a:spLocks noGrp="1"/>
          </p:cNvSpPr>
          <p:nvPr>
            <p:ph idx="1"/>
          </p:nvPr>
        </p:nvSpPr>
        <p:spPr>
          <a:xfrm>
            <a:off x="468313" y="1700808"/>
            <a:ext cx="8675687" cy="4114800"/>
          </a:xfrm>
        </p:spPr>
        <p:txBody>
          <a:bodyPr/>
          <a:lstStyle/>
          <a:p>
            <a:pPr>
              <a:defRPr/>
            </a:pPr>
            <a:r>
              <a:rPr lang="en-US" sz="2800" dirty="0" err="1">
                <a:latin typeface="Tahoma" charset="0"/>
              </a:rPr>
              <a:t>Fr-behaviour</a:t>
            </a:r>
            <a:r>
              <a:rPr lang="en-US" sz="2800" dirty="0">
                <a:latin typeface="Tahoma" charset="0"/>
              </a:rPr>
              <a:t> – frightened AND frightening; hostile and </a:t>
            </a:r>
            <a:r>
              <a:rPr lang="en-US" sz="2800" dirty="0" smtClean="0">
                <a:latin typeface="Tahoma" charset="0"/>
              </a:rPr>
              <a:t>helpless</a:t>
            </a:r>
            <a:endParaRPr lang="en-US" sz="1600" dirty="0">
              <a:latin typeface="Tahoma" charset="0"/>
            </a:endParaRPr>
          </a:p>
          <a:p>
            <a:pPr>
              <a:defRPr/>
            </a:pPr>
            <a:r>
              <a:rPr lang="en-US" sz="2800" dirty="0">
                <a:latin typeface="Tahoma" charset="0"/>
              </a:rPr>
              <a:t>Atypical/anomalous parenting </a:t>
            </a:r>
            <a:r>
              <a:rPr lang="en-US" sz="2800" dirty="0" err="1">
                <a:latin typeface="Tahoma" charset="0"/>
              </a:rPr>
              <a:t>behaviours</a:t>
            </a:r>
            <a:r>
              <a:rPr lang="en-US" sz="2800" dirty="0">
                <a:latin typeface="Tahoma" charset="0"/>
              </a:rPr>
              <a:t>: threatening (looming); dissociative (haunted voice; deferential/timid); disrupted (failure to repair, lack of response, insensitive/communication </a:t>
            </a:r>
            <a:r>
              <a:rPr lang="en-US" sz="2800" dirty="0" smtClean="0">
                <a:latin typeface="Tahoma" charset="0"/>
              </a:rPr>
              <a:t>error</a:t>
            </a:r>
          </a:p>
          <a:p>
            <a:pPr>
              <a:defRPr/>
            </a:pPr>
            <a:r>
              <a:rPr lang="en-US" sz="2800" dirty="0" smtClean="0">
                <a:latin typeface="Tahoma" charset="0"/>
              </a:rPr>
              <a:t>Meta-analysis of 12 studies showed strong association between atypical parenting and </a:t>
            </a:r>
            <a:r>
              <a:rPr lang="en-US" sz="2800" dirty="0" err="1" smtClean="0">
                <a:latin typeface="Tahoma" charset="0"/>
              </a:rPr>
              <a:t>disorganised</a:t>
            </a:r>
            <a:r>
              <a:rPr lang="en-US" sz="2800" dirty="0" smtClean="0">
                <a:latin typeface="Tahoma" charset="0"/>
              </a:rPr>
              <a:t> attachment (Madigan 2006)</a:t>
            </a:r>
            <a:endParaRPr lang="en-US" sz="2800" dirty="0">
              <a:latin typeface="Tahoma" charset="0"/>
            </a:endParaRPr>
          </a:p>
          <a:p>
            <a:pPr>
              <a:defRPr/>
            </a:pPr>
            <a:endParaRPr lang="en-US" sz="900" dirty="0">
              <a:latin typeface="Tahoma" charset="0"/>
            </a:endParaRPr>
          </a:p>
        </p:txBody>
      </p:sp>
    </p:spTree>
    <p:extLst>
      <p:ext uri="{BB962C8B-B14F-4D97-AF65-F5344CB8AC3E}">
        <p14:creationId xmlns:p14="http://schemas.microsoft.com/office/powerpoint/2010/main" val="422781268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62" name="Rectangle 2"/>
          <p:cNvSpPr>
            <a:spLocks noGrp="1" noChangeArrowheads="1"/>
          </p:cNvSpPr>
          <p:nvPr>
            <p:ph type="title" idx="4294967295"/>
          </p:nvPr>
        </p:nvSpPr>
        <p:spPr>
          <a:xfrm>
            <a:off x="468313" y="836613"/>
            <a:ext cx="8229600" cy="1371600"/>
          </a:xfrm>
          <a:prstGeom prst="rect">
            <a:avLst/>
          </a:prstGeom>
        </p:spPr>
        <p:txBody>
          <a:bodyPr/>
          <a:lstStyle/>
          <a:p>
            <a:pPr eaLnBrk="1" hangingPunct="1">
              <a:defRPr/>
            </a:pPr>
            <a:r>
              <a:rPr lang="en-GB">
                <a:latin typeface="Arial Black" charset="0"/>
              </a:rPr>
              <a:t>Videoclip –</a:t>
            </a:r>
            <a:br>
              <a:rPr lang="en-GB">
                <a:latin typeface="Arial Black" charset="0"/>
              </a:rPr>
            </a:br>
            <a:r>
              <a:rPr lang="en-GB">
                <a:latin typeface="Arial Black" charset="0"/>
              </a:rPr>
              <a:t>Severely suboptimal </a:t>
            </a:r>
            <a:br>
              <a:rPr lang="en-GB">
                <a:latin typeface="Arial Black" charset="0"/>
              </a:rPr>
            </a:br>
            <a:r>
              <a:rPr lang="en-GB">
                <a:latin typeface="Arial Black" charset="0"/>
              </a:rPr>
              <a:t>M-I interaction</a:t>
            </a:r>
          </a:p>
        </p:txBody>
      </p:sp>
      <p:pic>
        <p:nvPicPr>
          <p:cNvPr id="75778" name="Picture 3" descr="vedotbyx[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75" y="3284538"/>
            <a:ext cx="36576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727804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9050"/>
            <a:ext cx="4884738" cy="69135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6" name="Title 5"/>
          <p:cNvSpPr>
            <a:spLocks noGrp="1"/>
          </p:cNvSpPr>
          <p:nvPr>
            <p:ph type="title"/>
          </p:nvPr>
        </p:nvSpPr>
        <p:spPr>
          <a:xfrm>
            <a:off x="5508625" y="2349500"/>
            <a:ext cx="3249613" cy="1143000"/>
          </a:xfrm>
        </p:spPr>
        <p:txBody>
          <a:bodyPr>
            <a:normAutofit fontScale="90000"/>
          </a:bodyPr>
          <a:lstStyle/>
          <a:p>
            <a:pPr>
              <a:defRPr/>
            </a:pPr>
            <a:r>
              <a:rPr lang="en-US" sz="2900" dirty="0">
                <a:solidFill>
                  <a:srgbClr val="000000"/>
                </a:solidFill>
                <a:latin typeface="Arial Black" charset="0"/>
              </a:rPr>
              <a:t>Healthy Child </a:t>
            </a:r>
            <a:r>
              <a:rPr lang="en-US" sz="2900" dirty="0" err="1" smtClean="0">
                <a:solidFill>
                  <a:srgbClr val="000000"/>
                </a:solidFill>
                <a:latin typeface="Arial Black" charset="0"/>
              </a:rPr>
              <a:t>Programme</a:t>
            </a:r>
            <a:r>
              <a:rPr lang="en-US" sz="2900" dirty="0" smtClean="0">
                <a:solidFill>
                  <a:srgbClr val="000000"/>
                </a:solidFill>
                <a:latin typeface="Arial Black" charset="0"/>
              </a:rPr>
              <a:t>: </a:t>
            </a:r>
            <a:r>
              <a:rPr lang="en-US" sz="2900" dirty="0">
                <a:solidFill>
                  <a:srgbClr val="000000"/>
                </a:solidFill>
                <a:latin typeface="Arial Black" charset="0"/>
              </a:rPr>
              <a:t>begins in pregnancy</a:t>
            </a:r>
          </a:p>
        </p:txBody>
      </p:sp>
      <p:pic>
        <p:nvPicPr>
          <p:cNvPr id="74755"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00" y="-15875"/>
            <a:ext cx="49958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83093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Black"/>
                <a:cs typeface="Arial Black"/>
              </a:rPr>
              <a:t>Parenting begins in pregnancy…</a:t>
            </a:r>
            <a:endParaRPr lang="en-US" dirty="0">
              <a:latin typeface="Arial Black"/>
              <a:cs typeface="Arial Black"/>
            </a:endParaRPr>
          </a:p>
        </p:txBody>
      </p:sp>
      <p:sp>
        <p:nvSpPr>
          <p:cNvPr id="3" name="Content Placeholder 2"/>
          <p:cNvSpPr>
            <a:spLocks noGrp="1"/>
          </p:cNvSpPr>
          <p:nvPr>
            <p:ph idx="1"/>
          </p:nvPr>
        </p:nvSpPr>
        <p:spPr>
          <a:xfrm>
            <a:off x="467544" y="1844824"/>
            <a:ext cx="4834880" cy="4114800"/>
          </a:xfrm>
        </p:spPr>
        <p:txBody>
          <a:bodyPr/>
          <a:lstStyle/>
          <a:p>
            <a:pPr marL="0" indent="0">
              <a:buNone/>
            </a:pPr>
            <a:r>
              <a:rPr lang="en-US" sz="2800" dirty="0" smtClean="0"/>
              <a:t>…with:</a:t>
            </a:r>
          </a:p>
          <a:p>
            <a:r>
              <a:rPr lang="en-US" sz="2800" dirty="0" smtClean="0"/>
              <a:t>Prenatal </a:t>
            </a:r>
            <a:r>
              <a:rPr lang="en-US" sz="2800" dirty="0" err="1" smtClean="0"/>
              <a:t>behaviours</a:t>
            </a:r>
            <a:r>
              <a:rPr lang="en-US" sz="2800" dirty="0" smtClean="0"/>
              <a:t> that are designed to protect and promote the wellbeing of the </a:t>
            </a:r>
            <a:r>
              <a:rPr lang="en-US" sz="2800" dirty="0" err="1" smtClean="0"/>
              <a:t>foetus</a:t>
            </a:r>
            <a:r>
              <a:rPr lang="en-US" sz="2800" dirty="0" smtClean="0"/>
              <a:t>;</a:t>
            </a:r>
          </a:p>
          <a:p>
            <a:r>
              <a:rPr lang="en-US" sz="2800" dirty="0" smtClean="0"/>
              <a:t>With a process of ‘bonding’ with the </a:t>
            </a:r>
            <a:r>
              <a:rPr lang="en-US" sz="2800" dirty="0" err="1" smtClean="0"/>
              <a:t>foetus</a:t>
            </a:r>
            <a:r>
              <a:rPr lang="en-US" sz="2800" dirty="0" smtClean="0"/>
              <a:t> that begins in the second trimester</a:t>
            </a:r>
          </a:p>
          <a:p>
            <a:endParaRPr lang="en-US" dirty="0"/>
          </a:p>
        </p:txBody>
      </p:sp>
      <p:pic>
        <p:nvPicPr>
          <p:cNvPr id="4" name="Picture 2" descr="pregnancy-.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2348880"/>
            <a:ext cx="3477717" cy="2984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4007625"/>
      </p:ext>
    </p:extLst>
  </p:cSld>
  <p:clrMapOvr>
    <a:masterClrMapping/>
  </p:clrMapOvr>
  <p:transition xmlns:p14="http://schemas.microsoft.com/office/powerpoint/2010/mai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2" descr="D:\Cache\Content.IE5\RDLCR792\MP90038636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909638"/>
            <a:ext cx="3240087" cy="488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6" name="Content Placeholder 3"/>
          <p:cNvSpPr>
            <a:spLocks noGrp="1"/>
          </p:cNvSpPr>
          <p:nvPr>
            <p:ph sz="half" idx="2"/>
          </p:nvPr>
        </p:nvSpPr>
        <p:spPr>
          <a:xfrm>
            <a:off x="4643438" y="2133600"/>
            <a:ext cx="4038600" cy="4114800"/>
          </a:xfrm>
        </p:spPr>
        <p:txBody>
          <a:bodyPr/>
          <a:lstStyle/>
          <a:p>
            <a:pPr marL="0" indent="0" algn="ctr">
              <a:buFont typeface="Wingdings" charset="0"/>
              <a:buNone/>
              <a:defRPr/>
            </a:pPr>
            <a:r>
              <a:rPr lang="en-GB" sz="4800" b="1">
                <a:latin typeface="Tahoma" charset="0"/>
              </a:rPr>
              <a:t>HCP in Pregnancy</a:t>
            </a:r>
          </a:p>
        </p:txBody>
      </p:sp>
    </p:spTree>
    <p:extLst>
      <p:ext uri="{BB962C8B-B14F-4D97-AF65-F5344CB8AC3E}">
        <p14:creationId xmlns:p14="http://schemas.microsoft.com/office/powerpoint/2010/main" val="115500052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Grp="1" noChangeArrowheads="1"/>
          </p:cNvSpPr>
          <p:nvPr>
            <p:ph type="title"/>
          </p:nvPr>
        </p:nvSpPr>
        <p:spPr>
          <a:xfrm>
            <a:off x="1115616" y="476672"/>
            <a:ext cx="7340600" cy="995362"/>
          </a:xfrm>
        </p:spPr>
        <p:txBody>
          <a:bodyPr/>
          <a:lstStyle/>
          <a:p>
            <a:pPr>
              <a:defRPr/>
            </a:pPr>
            <a:r>
              <a:rPr lang="en-GB" dirty="0">
                <a:latin typeface="Arial Black" charset="0"/>
              </a:rPr>
              <a:t>Pregnancy 1</a:t>
            </a:r>
          </a:p>
        </p:txBody>
      </p:sp>
      <p:sp>
        <p:nvSpPr>
          <p:cNvPr id="685059" name="Rectangle 3"/>
          <p:cNvSpPr>
            <a:spLocks noGrp="1" noChangeArrowheads="1"/>
          </p:cNvSpPr>
          <p:nvPr>
            <p:ph type="body" idx="1"/>
          </p:nvPr>
        </p:nvSpPr>
        <p:spPr>
          <a:xfrm>
            <a:off x="755650" y="1628775"/>
            <a:ext cx="8062913" cy="3765550"/>
          </a:xfrm>
        </p:spPr>
        <p:txBody>
          <a:bodyPr/>
          <a:lstStyle/>
          <a:p>
            <a:pPr>
              <a:lnSpc>
                <a:spcPct val="80000"/>
              </a:lnSpc>
              <a:defRPr/>
            </a:pPr>
            <a:endParaRPr lang="en-GB" sz="900" b="1" dirty="0">
              <a:latin typeface="Tahoma" charset="0"/>
              <a:cs typeface="+mn-cs"/>
            </a:endParaRPr>
          </a:p>
          <a:p>
            <a:pPr>
              <a:lnSpc>
                <a:spcPct val="80000"/>
              </a:lnSpc>
              <a:buFont typeface="Wingdings" charset="0"/>
              <a:buNone/>
              <a:defRPr/>
            </a:pPr>
            <a:r>
              <a:rPr lang="en-GB" sz="2800" b="1" dirty="0" smtClean="0">
                <a:solidFill>
                  <a:srgbClr val="000000"/>
                </a:solidFill>
                <a:latin typeface="Tahoma" charset="0"/>
                <a:cs typeface="+mn-cs"/>
              </a:rPr>
              <a:t>Preparation </a:t>
            </a:r>
            <a:r>
              <a:rPr lang="en-GB" sz="2800" b="1" dirty="0">
                <a:solidFill>
                  <a:srgbClr val="000000"/>
                </a:solidFill>
                <a:latin typeface="Tahoma" charset="0"/>
                <a:cs typeface="+mn-cs"/>
              </a:rPr>
              <a:t>for Parenthood</a:t>
            </a:r>
          </a:p>
          <a:p>
            <a:pPr>
              <a:lnSpc>
                <a:spcPct val="80000"/>
              </a:lnSpc>
              <a:defRPr/>
            </a:pPr>
            <a:r>
              <a:rPr lang="en-GB" sz="2800" u="sng" dirty="0" smtClean="0">
                <a:latin typeface="Tahoma" charset="0"/>
                <a:cs typeface="+mn-cs"/>
              </a:rPr>
              <a:t>Preparation for parenthood programmes</a:t>
            </a:r>
            <a:r>
              <a:rPr lang="en-GB" sz="2800" dirty="0" smtClean="0">
                <a:latin typeface="Tahoma" charset="0"/>
                <a:cs typeface="+mn-cs"/>
              </a:rPr>
              <a:t> e.g. PBB</a:t>
            </a:r>
          </a:p>
          <a:p>
            <a:pPr>
              <a:lnSpc>
                <a:spcPct val="80000"/>
              </a:lnSpc>
              <a:buFont typeface="Wingdings" charset="0"/>
              <a:buNone/>
              <a:defRPr/>
            </a:pPr>
            <a:r>
              <a:rPr lang="en-GB" sz="2800" dirty="0" smtClean="0">
                <a:latin typeface="Tahoma" charset="0"/>
                <a:cs typeface="+mn-cs"/>
              </a:rPr>
              <a:t>   </a:t>
            </a:r>
            <a:r>
              <a:rPr lang="en-GB" sz="2000" dirty="0" smtClean="0">
                <a:latin typeface="Tahoma" charset="0"/>
                <a:cs typeface="+mn-cs"/>
              </a:rPr>
              <a:t>(primary/secondary)</a:t>
            </a:r>
          </a:p>
          <a:p>
            <a:pPr>
              <a:lnSpc>
                <a:spcPct val="80000"/>
              </a:lnSpc>
              <a:defRPr/>
            </a:pPr>
            <a:endParaRPr lang="en-GB" sz="2000" b="1" dirty="0" smtClean="0">
              <a:latin typeface="Tahoma" charset="0"/>
              <a:cs typeface="+mn-cs"/>
            </a:endParaRPr>
          </a:p>
          <a:p>
            <a:pPr>
              <a:lnSpc>
                <a:spcPct val="80000"/>
              </a:lnSpc>
              <a:buFont typeface="Wingdings" charset="0"/>
              <a:buNone/>
              <a:defRPr/>
            </a:pPr>
            <a:r>
              <a:rPr lang="en-GB" sz="2800" b="1" dirty="0" smtClean="0">
                <a:solidFill>
                  <a:srgbClr val="000000"/>
                </a:solidFill>
                <a:latin typeface="Tahoma" charset="0"/>
                <a:cs typeface="+mn-cs"/>
              </a:rPr>
              <a:t>Promoting wellbeing and identifying problems</a:t>
            </a:r>
            <a:endParaRPr lang="en-GB" sz="2800" b="1" dirty="0">
              <a:solidFill>
                <a:srgbClr val="000000"/>
              </a:solidFill>
              <a:latin typeface="Tahoma" charset="0"/>
              <a:cs typeface="+mn-cs"/>
            </a:endParaRPr>
          </a:p>
          <a:p>
            <a:pPr>
              <a:lnSpc>
                <a:spcPct val="80000"/>
              </a:lnSpc>
              <a:buFont typeface="Wingdings" charset="0"/>
              <a:buNone/>
              <a:defRPr/>
            </a:pPr>
            <a:endParaRPr lang="en-GB" sz="1100" b="1" dirty="0">
              <a:latin typeface="Tahoma" charset="0"/>
              <a:cs typeface="+mn-cs"/>
            </a:endParaRPr>
          </a:p>
          <a:p>
            <a:pPr>
              <a:lnSpc>
                <a:spcPct val="80000"/>
              </a:lnSpc>
              <a:defRPr/>
            </a:pPr>
            <a:r>
              <a:rPr lang="en-GB" sz="2800" u="sng" dirty="0">
                <a:latin typeface="Tahoma" charset="0"/>
                <a:cs typeface="+mn-cs"/>
              </a:rPr>
              <a:t>Promotional Interviews </a:t>
            </a:r>
            <a:r>
              <a:rPr lang="en-GB" sz="2800" dirty="0">
                <a:latin typeface="Tahoma" charset="0"/>
                <a:cs typeface="+mn-cs"/>
              </a:rPr>
              <a:t>– pre and postnatal </a:t>
            </a:r>
          </a:p>
          <a:p>
            <a:pPr>
              <a:lnSpc>
                <a:spcPct val="80000"/>
              </a:lnSpc>
              <a:buFont typeface="Wingdings" charset="0"/>
              <a:buNone/>
              <a:defRPr/>
            </a:pPr>
            <a:endParaRPr lang="en-GB" sz="2400" b="1" dirty="0">
              <a:solidFill>
                <a:srgbClr val="00CCFF"/>
              </a:solidFill>
              <a:latin typeface="Tahoma" charset="0"/>
              <a:cs typeface="+mn-cs"/>
            </a:endParaRPr>
          </a:p>
        </p:txBody>
      </p:sp>
    </p:spTree>
    <p:extLst>
      <p:ext uri="{BB962C8B-B14F-4D97-AF65-F5344CB8AC3E}">
        <p14:creationId xmlns:p14="http://schemas.microsoft.com/office/powerpoint/2010/main" val="717690935"/>
      </p:ext>
    </p:extLst>
  </p:cSld>
  <p:clrMapOvr>
    <a:masterClrMapping/>
  </p:clrMapOvr>
  <p:transition xmlns:p14="http://schemas.microsoft.com/office/powerpoint/2010/mai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latin typeface="Arial Black"/>
                <a:cs typeface="Arial Black"/>
              </a:rPr>
              <a:t>Preparation for Parenthood </a:t>
            </a:r>
            <a:r>
              <a:rPr lang="en-US" dirty="0" err="1" smtClean="0">
                <a:latin typeface="Arial Black"/>
                <a:cs typeface="Arial Black"/>
              </a:rPr>
              <a:t>Programmes</a:t>
            </a:r>
            <a:endParaRPr lang="en-US" dirty="0">
              <a:latin typeface="Arial Black"/>
              <a:cs typeface="Arial Black"/>
            </a:endParaRPr>
          </a:p>
        </p:txBody>
      </p:sp>
      <p:sp>
        <p:nvSpPr>
          <p:cNvPr id="5" name="Content Placeholder 4"/>
          <p:cNvSpPr>
            <a:spLocks noGrp="1"/>
          </p:cNvSpPr>
          <p:nvPr>
            <p:ph idx="1"/>
          </p:nvPr>
        </p:nvSpPr>
        <p:spPr>
          <a:xfrm>
            <a:off x="1115616" y="1844824"/>
            <a:ext cx="8229600" cy="4114800"/>
          </a:xfrm>
        </p:spPr>
        <p:txBody>
          <a:bodyPr/>
          <a:lstStyle/>
          <a:p>
            <a:pPr>
              <a:defRPr/>
            </a:pPr>
            <a:r>
              <a:rPr lang="en-US" dirty="0" smtClean="0"/>
              <a:t>Universal</a:t>
            </a:r>
          </a:p>
          <a:p>
            <a:pPr marL="0" indent="0">
              <a:buFont typeface="Wingdings" charset="0"/>
              <a:buNone/>
              <a:defRPr/>
            </a:pPr>
            <a:r>
              <a:rPr lang="en-US" dirty="0" smtClean="0"/>
              <a:t>   </a:t>
            </a:r>
            <a:r>
              <a:rPr lang="en-US" sz="2800" dirty="0" smtClean="0"/>
              <a:t>- Nurturing Parents (PEEP)</a:t>
            </a:r>
          </a:p>
          <a:p>
            <a:pPr marL="0" indent="0">
              <a:buFont typeface="Wingdings" charset="0"/>
              <a:buNone/>
              <a:defRPr/>
            </a:pPr>
            <a:r>
              <a:rPr lang="en-US" sz="2800" dirty="0"/>
              <a:t> </a:t>
            </a:r>
            <a:r>
              <a:rPr lang="en-US" sz="2800" dirty="0" smtClean="0"/>
              <a:t>  - </a:t>
            </a:r>
            <a:r>
              <a:rPr lang="en-US" sz="2800" dirty="0" err="1" smtClean="0"/>
              <a:t>Solihull</a:t>
            </a:r>
            <a:r>
              <a:rPr lang="en-US" sz="2800" dirty="0" smtClean="0"/>
              <a:t> Antenatal </a:t>
            </a:r>
            <a:r>
              <a:rPr lang="en-US" sz="2800" dirty="0" err="1" smtClean="0"/>
              <a:t>Programme</a:t>
            </a:r>
            <a:endParaRPr lang="en-US" sz="2800" dirty="0" smtClean="0"/>
          </a:p>
          <a:p>
            <a:pPr marL="0" indent="0">
              <a:buFont typeface="Wingdings" charset="0"/>
              <a:buNone/>
              <a:defRPr/>
            </a:pPr>
            <a:r>
              <a:rPr lang="en-US" sz="2800" dirty="0" smtClean="0"/>
              <a:t>   - Bumps to Babies</a:t>
            </a:r>
            <a:endParaRPr lang="en-US" sz="2800" dirty="0"/>
          </a:p>
          <a:p>
            <a:pPr>
              <a:defRPr/>
            </a:pPr>
            <a:r>
              <a:rPr lang="en-US" dirty="0" smtClean="0"/>
              <a:t>Targeted</a:t>
            </a:r>
          </a:p>
          <a:p>
            <a:pPr marL="0" indent="0">
              <a:buFont typeface="Wingdings" charset="0"/>
              <a:buNone/>
              <a:defRPr/>
            </a:pPr>
            <a:r>
              <a:rPr lang="en-US" dirty="0"/>
              <a:t> </a:t>
            </a:r>
            <a:r>
              <a:rPr lang="en-US" dirty="0" smtClean="0"/>
              <a:t>  </a:t>
            </a:r>
            <a:r>
              <a:rPr lang="en-US" sz="2800" dirty="0" smtClean="0"/>
              <a:t>- Baby Steps: NSPCC</a:t>
            </a:r>
          </a:p>
          <a:p>
            <a:pPr marL="0" indent="0">
              <a:buFont typeface="Wingdings" charset="0"/>
              <a:buNone/>
              <a:defRPr/>
            </a:pPr>
            <a:r>
              <a:rPr lang="en-US" sz="2800" dirty="0"/>
              <a:t> </a:t>
            </a:r>
            <a:r>
              <a:rPr lang="en-US" sz="2800" dirty="0" smtClean="0"/>
              <a:t>  - Mellow Parenting</a:t>
            </a:r>
            <a:endParaRPr lang="en-US" sz="2800" dirty="0"/>
          </a:p>
        </p:txBody>
      </p:sp>
    </p:spTree>
    <p:extLst>
      <p:ext uri="{BB962C8B-B14F-4D97-AF65-F5344CB8AC3E}">
        <p14:creationId xmlns:p14="http://schemas.microsoft.com/office/powerpoint/2010/main" val="427696168"/>
      </p:ext>
    </p:extLst>
  </p:cSld>
  <p:clrMapOvr>
    <a:masterClrMapping/>
  </p:clrMapOvr>
  <p:transition xmlns:p14="http://schemas.microsoft.com/office/powerpoint/2010/mai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186" name="Rectangle 2"/>
          <p:cNvSpPr>
            <a:spLocks noGrp="1" noChangeArrowheads="1"/>
          </p:cNvSpPr>
          <p:nvPr>
            <p:ph type="title"/>
          </p:nvPr>
        </p:nvSpPr>
        <p:spPr>
          <a:xfrm>
            <a:off x="0" y="260350"/>
            <a:ext cx="8820150" cy="1431925"/>
          </a:xfrm>
        </p:spPr>
        <p:txBody>
          <a:bodyPr/>
          <a:lstStyle/>
          <a:p>
            <a:pPr>
              <a:defRPr/>
            </a:pPr>
            <a:r>
              <a:rPr lang="en-GB">
                <a:latin typeface="Arial Black" charset="0"/>
              </a:rPr>
              <a:t>Promotional Interviews</a:t>
            </a:r>
          </a:p>
        </p:txBody>
      </p:sp>
      <p:sp>
        <p:nvSpPr>
          <p:cNvPr id="733187" name="Rectangle 3"/>
          <p:cNvSpPr>
            <a:spLocks noGrp="1" noChangeArrowheads="1"/>
          </p:cNvSpPr>
          <p:nvPr>
            <p:ph type="body" idx="1"/>
          </p:nvPr>
        </p:nvSpPr>
        <p:spPr>
          <a:xfrm>
            <a:off x="611188" y="1628775"/>
            <a:ext cx="8153400" cy="4114800"/>
          </a:xfrm>
        </p:spPr>
        <p:txBody>
          <a:bodyPr/>
          <a:lstStyle/>
          <a:p>
            <a:pPr>
              <a:lnSpc>
                <a:spcPct val="90000"/>
              </a:lnSpc>
              <a:buFont typeface="Wingdings" charset="0"/>
              <a:buNone/>
              <a:defRPr/>
            </a:pPr>
            <a:r>
              <a:rPr lang="en-GB" sz="2400" b="1" dirty="0">
                <a:solidFill>
                  <a:srgbClr val="000000"/>
                </a:solidFill>
                <a:latin typeface="Tahoma" charset="0"/>
              </a:rPr>
              <a:t>Universal component</a:t>
            </a:r>
          </a:p>
          <a:p>
            <a:pPr>
              <a:lnSpc>
                <a:spcPct val="90000"/>
              </a:lnSpc>
              <a:defRPr/>
            </a:pPr>
            <a:r>
              <a:rPr lang="en-GB" sz="2400" dirty="0">
                <a:latin typeface="Tahoma" charset="0"/>
              </a:rPr>
              <a:t>2 Promotional visits to ALL pregnant couples to promote well-being and relationship with infant</a:t>
            </a:r>
          </a:p>
          <a:p>
            <a:pPr>
              <a:lnSpc>
                <a:spcPct val="90000"/>
              </a:lnSpc>
              <a:defRPr/>
            </a:pPr>
            <a:endParaRPr lang="en-GB" sz="2400" dirty="0">
              <a:latin typeface="Tahoma" charset="0"/>
            </a:endParaRPr>
          </a:p>
          <a:p>
            <a:pPr>
              <a:lnSpc>
                <a:spcPct val="90000"/>
              </a:lnSpc>
              <a:defRPr/>
            </a:pPr>
            <a:r>
              <a:rPr lang="en-GB" sz="2400" dirty="0">
                <a:latin typeface="Tahoma" charset="0"/>
              </a:rPr>
              <a:t>Screening to identify families in need of </a:t>
            </a:r>
          </a:p>
          <a:p>
            <a:pPr>
              <a:lnSpc>
                <a:spcPct val="90000"/>
              </a:lnSpc>
              <a:defRPr/>
            </a:pPr>
            <a:endParaRPr lang="en-GB" sz="1800" b="1" dirty="0">
              <a:latin typeface="Tahoma" charset="0"/>
            </a:endParaRPr>
          </a:p>
          <a:p>
            <a:pPr>
              <a:lnSpc>
                <a:spcPct val="90000"/>
              </a:lnSpc>
              <a:buFont typeface="Wingdings" charset="0"/>
              <a:buNone/>
              <a:defRPr/>
            </a:pPr>
            <a:r>
              <a:rPr lang="en-GB" sz="2400" b="1" dirty="0">
                <a:solidFill>
                  <a:srgbClr val="000000"/>
                </a:solidFill>
                <a:latin typeface="Tahoma" charset="0"/>
              </a:rPr>
              <a:t>Progressive component</a:t>
            </a:r>
          </a:p>
          <a:p>
            <a:pPr>
              <a:lnSpc>
                <a:spcPct val="90000"/>
              </a:lnSpc>
              <a:defRPr/>
            </a:pPr>
            <a:r>
              <a:rPr lang="en-GB" sz="2400" dirty="0">
                <a:latin typeface="Tahoma" charset="0"/>
              </a:rPr>
              <a:t>Moderate Need - The health visitor/community nurse provides 6 – 8 visits to support parents and/or parenting</a:t>
            </a:r>
          </a:p>
          <a:p>
            <a:pPr>
              <a:lnSpc>
                <a:spcPct val="90000"/>
              </a:lnSpc>
              <a:defRPr/>
            </a:pPr>
            <a:r>
              <a:rPr lang="en-GB" sz="2400" dirty="0">
                <a:latin typeface="Tahoma" charset="0"/>
              </a:rPr>
              <a:t>High need – referral on via care pathways</a:t>
            </a:r>
          </a:p>
          <a:p>
            <a:pPr>
              <a:lnSpc>
                <a:spcPct val="90000"/>
              </a:lnSpc>
              <a:buFont typeface="Wingdings" charset="0"/>
              <a:buNone/>
              <a:defRPr/>
            </a:pPr>
            <a:endParaRPr lang="en-GB" sz="2400" dirty="0">
              <a:latin typeface="Tahoma" charset="0"/>
            </a:endParaRPr>
          </a:p>
        </p:txBody>
      </p:sp>
    </p:spTree>
    <p:extLst>
      <p:ext uri="{BB962C8B-B14F-4D97-AF65-F5344CB8AC3E}">
        <p14:creationId xmlns:p14="http://schemas.microsoft.com/office/powerpoint/2010/main" val="2854145395"/>
      </p:ext>
    </p:extLst>
  </p:cSld>
  <p:clrMapOvr>
    <a:masterClrMapping/>
  </p:clrMapOvr>
  <p:transition xmlns:p14="http://schemas.microsoft.com/office/powerpoint/2010/mai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idx="4294967295"/>
          </p:nvPr>
        </p:nvSpPr>
        <p:spPr>
          <a:xfrm>
            <a:off x="755650" y="404813"/>
            <a:ext cx="7772400" cy="1066800"/>
          </a:xfrm>
          <a:prstGeom prst="rect">
            <a:avLst/>
          </a:prstGeom>
        </p:spPr>
        <p:txBody>
          <a:bodyPr/>
          <a:lstStyle/>
          <a:p>
            <a:pPr eaLnBrk="1" hangingPunct="1">
              <a:defRPr/>
            </a:pPr>
            <a:r>
              <a:rPr lang="en-GB" sz="4800" dirty="0">
                <a:latin typeface="Arial Black" charset="0"/>
              </a:rPr>
              <a:t>Prenatal Interview</a:t>
            </a:r>
          </a:p>
        </p:txBody>
      </p:sp>
      <p:sp>
        <p:nvSpPr>
          <p:cNvPr id="19459" name="Content Placeholder 2"/>
          <p:cNvSpPr>
            <a:spLocks noGrp="1"/>
          </p:cNvSpPr>
          <p:nvPr>
            <p:ph idx="4294967295"/>
          </p:nvPr>
        </p:nvSpPr>
        <p:spPr>
          <a:xfrm>
            <a:off x="683568" y="1412776"/>
            <a:ext cx="7772400" cy="4114800"/>
          </a:xfrm>
          <a:prstGeom prst="rect">
            <a:avLst/>
          </a:prstGeom>
        </p:spPr>
        <p:txBody>
          <a:bodyPr/>
          <a:lstStyle/>
          <a:p>
            <a:pPr eaLnBrk="1" hangingPunct="1">
              <a:lnSpc>
                <a:spcPct val="80000"/>
              </a:lnSpc>
              <a:buFontTx/>
              <a:buNone/>
              <a:defRPr/>
            </a:pPr>
            <a:endParaRPr lang="en-GB" sz="1500" dirty="0">
              <a:latin typeface="Tahoma" charset="0"/>
            </a:endParaRPr>
          </a:p>
          <a:p>
            <a:pPr eaLnBrk="1" hangingPunct="1">
              <a:lnSpc>
                <a:spcPct val="80000"/>
              </a:lnSpc>
              <a:defRPr/>
            </a:pPr>
            <a:r>
              <a:rPr lang="en-GB" sz="2800" dirty="0">
                <a:latin typeface="Tahoma" charset="0"/>
              </a:rPr>
              <a:t>Pre-natal interview takes place as part of a</a:t>
            </a:r>
            <a:r>
              <a:rPr lang="en-GB" sz="2800" b="1" dirty="0">
                <a:latin typeface="Tahoma" charset="0"/>
              </a:rPr>
              <a:t> </a:t>
            </a:r>
            <a:r>
              <a:rPr lang="en-GB" sz="2800" dirty="0">
                <a:latin typeface="Tahoma" charset="0"/>
              </a:rPr>
              <a:t>home visit </a:t>
            </a:r>
            <a:r>
              <a:rPr lang="en-GB" sz="2800" b="1" dirty="0">
                <a:latin typeface="Tahoma" charset="0"/>
              </a:rPr>
              <a:t>during pregnancy </a:t>
            </a:r>
            <a:r>
              <a:rPr lang="en-GB" sz="2800" dirty="0">
                <a:latin typeface="Tahoma" charset="0"/>
              </a:rPr>
              <a:t>and focuses on:</a:t>
            </a:r>
          </a:p>
          <a:p>
            <a:pPr eaLnBrk="1" hangingPunct="1">
              <a:lnSpc>
                <a:spcPct val="80000"/>
              </a:lnSpc>
              <a:defRPr/>
            </a:pPr>
            <a:endParaRPr lang="en-GB" sz="2000" dirty="0">
              <a:latin typeface="Tahoma" charset="0"/>
            </a:endParaRPr>
          </a:p>
          <a:p>
            <a:pPr lvl="1" eaLnBrk="1" hangingPunct="1">
              <a:lnSpc>
                <a:spcPct val="80000"/>
              </a:lnSpc>
              <a:defRPr/>
            </a:pPr>
            <a:r>
              <a:rPr lang="en-GB" sz="2600" dirty="0">
                <a:latin typeface="Tahoma" charset="0"/>
                <a:cs typeface="ＭＳ Ｐゴシック" charset="0"/>
              </a:rPr>
              <a:t>Feelings about pregnancy and emotional preparation for birth</a:t>
            </a:r>
          </a:p>
          <a:p>
            <a:pPr lvl="1" eaLnBrk="1" hangingPunct="1">
              <a:lnSpc>
                <a:spcPct val="80000"/>
              </a:lnSpc>
              <a:defRPr/>
            </a:pPr>
            <a:endParaRPr lang="en-GB" sz="900" dirty="0">
              <a:latin typeface="Tahoma" charset="0"/>
              <a:cs typeface="ＭＳ Ｐゴシック" charset="0"/>
            </a:endParaRPr>
          </a:p>
          <a:p>
            <a:pPr lvl="1" eaLnBrk="1" hangingPunct="1">
              <a:lnSpc>
                <a:spcPct val="80000"/>
              </a:lnSpc>
              <a:defRPr/>
            </a:pPr>
            <a:r>
              <a:rPr lang="en-GB" sz="2600" dirty="0">
                <a:latin typeface="Tahoma" charset="0"/>
                <a:cs typeface="ＭＳ Ｐゴシック" charset="0"/>
              </a:rPr>
              <a:t>Parents</a:t>
            </a:r>
            <a:r>
              <a:rPr lang="ja-JP" altLang="en-GB" sz="2600" dirty="0">
                <a:latin typeface="Tahoma" charset="0"/>
                <a:cs typeface="ＭＳ Ｐゴシック" charset="0"/>
              </a:rPr>
              <a:t>’</a:t>
            </a:r>
            <a:r>
              <a:rPr lang="en-GB" altLang="ja-JP" sz="2600" dirty="0">
                <a:latin typeface="Tahoma" charset="0"/>
                <a:cs typeface="ＭＳ Ｐゴシック" charset="0"/>
              </a:rPr>
              <a:t> perceptions of their unborn child </a:t>
            </a:r>
          </a:p>
          <a:p>
            <a:pPr lvl="1" eaLnBrk="1" hangingPunct="1">
              <a:lnSpc>
                <a:spcPct val="80000"/>
              </a:lnSpc>
              <a:defRPr/>
            </a:pPr>
            <a:endParaRPr lang="en-GB" sz="900" dirty="0">
              <a:latin typeface="Tahoma" charset="0"/>
              <a:cs typeface="ＭＳ Ｐゴシック" charset="0"/>
            </a:endParaRPr>
          </a:p>
          <a:p>
            <a:pPr lvl="1" eaLnBrk="1" hangingPunct="1">
              <a:lnSpc>
                <a:spcPct val="80000"/>
              </a:lnSpc>
              <a:defRPr/>
            </a:pPr>
            <a:r>
              <a:rPr lang="en-GB" sz="2600" dirty="0">
                <a:latin typeface="Tahoma" charset="0"/>
                <a:cs typeface="ＭＳ Ｐゴシック" charset="0"/>
              </a:rPr>
              <a:t>Parent-infant relationship</a:t>
            </a:r>
          </a:p>
          <a:p>
            <a:pPr lvl="1" eaLnBrk="1" hangingPunct="1">
              <a:lnSpc>
                <a:spcPct val="80000"/>
              </a:lnSpc>
              <a:defRPr/>
            </a:pPr>
            <a:endParaRPr lang="en-GB" sz="900" dirty="0">
              <a:latin typeface="Tahoma" charset="0"/>
              <a:cs typeface="ＭＳ Ｐゴシック" charset="0"/>
            </a:endParaRPr>
          </a:p>
          <a:p>
            <a:pPr lvl="1" eaLnBrk="1" hangingPunct="1">
              <a:lnSpc>
                <a:spcPct val="80000"/>
              </a:lnSpc>
              <a:defRPr/>
            </a:pPr>
            <a:r>
              <a:rPr lang="en-GB" sz="2600" dirty="0">
                <a:latin typeface="Tahoma" charset="0"/>
                <a:cs typeface="ＭＳ Ｐゴシック" charset="0"/>
              </a:rPr>
              <a:t>New </a:t>
            </a:r>
            <a:r>
              <a:rPr lang="en-GB" sz="2600" dirty="0" smtClean="0">
                <a:latin typeface="Tahoma" charset="0"/>
                <a:cs typeface="ＭＳ Ｐゴシック" charset="0"/>
              </a:rPr>
              <a:t>roles</a:t>
            </a:r>
          </a:p>
          <a:p>
            <a:pPr lvl="1" eaLnBrk="1" hangingPunct="1">
              <a:lnSpc>
                <a:spcPct val="80000"/>
              </a:lnSpc>
              <a:defRPr/>
            </a:pPr>
            <a:r>
              <a:rPr lang="en-GB" sz="2600" dirty="0" smtClean="0">
                <a:latin typeface="Tahoma" charset="0"/>
                <a:cs typeface="ＭＳ Ｐゴシック" charset="0"/>
              </a:rPr>
              <a:t>Promote bonding with the unborn baby</a:t>
            </a:r>
            <a:endParaRPr lang="en-GB" sz="2600" dirty="0">
              <a:latin typeface="Tahoma" charset="0"/>
              <a:cs typeface="ＭＳ Ｐゴシック" charset="0"/>
            </a:endParaRPr>
          </a:p>
          <a:p>
            <a:pPr lvl="1" eaLnBrk="1" hangingPunct="1">
              <a:lnSpc>
                <a:spcPct val="80000"/>
              </a:lnSpc>
              <a:defRPr/>
            </a:pPr>
            <a:endParaRPr lang="en-GB" sz="2600" dirty="0">
              <a:latin typeface="Tahoma" charset="0"/>
              <a:cs typeface="ＭＳ Ｐゴシック" charset="0"/>
            </a:endParaRPr>
          </a:p>
          <a:p>
            <a:pPr eaLnBrk="1" hangingPunct="1">
              <a:lnSpc>
                <a:spcPct val="80000"/>
              </a:lnSpc>
              <a:defRPr/>
            </a:pPr>
            <a:endParaRPr lang="en-GB" sz="2500" dirty="0">
              <a:latin typeface="Tahoma" charset="0"/>
            </a:endParaRPr>
          </a:p>
          <a:p>
            <a:pPr eaLnBrk="1" hangingPunct="1">
              <a:lnSpc>
                <a:spcPct val="80000"/>
              </a:lnSpc>
              <a:defRPr/>
            </a:pPr>
            <a:endParaRPr lang="en-GB" sz="2500" dirty="0">
              <a:latin typeface="Tahoma" charset="0"/>
            </a:endParaRPr>
          </a:p>
        </p:txBody>
      </p:sp>
    </p:spTree>
    <p:extLst>
      <p:ext uri="{BB962C8B-B14F-4D97-AF65-F5344CB8AC3E}">
        <p14:creationId xmlns:p14="http://schemas.microsoft.com/office/powerpoint/2010/main" val="3099214217"/>
      </p:ext>
    </p:extLst>
  </p:cSld>
  <p:clrMapOvr>
    <a:masterClrMapping/>
  </p:clrMapOvr>
  <p:transition xmlns:p14="http://schemas.microsoft.com/office/powerpoint/2010/mai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00" y="333375"/>
            <a:ext cx="9072563" cy="1371600"/>
          </a:xfrm>
        </p:spPr>
        <p:txBody>
          <a:bodyPr/>
          <a:lstStyle/>
          <a:p>
            <a:pPr>
              <a:defRPr/>
            </a:pPr>
            <a:r>
              <a:rPr lang="en-US" i="1" dirty="0" smtClean="0">
                <a:latin typeface="Arial Black"/>
                <a:cs typeface="Arial Black"/>
              </a:rPr>
              <a:t>Fair Society: Healthy Lives</a:t>
            </a:r>
            <a:r>
              <a:rPr lang="en-US" dirty="0" smtClean="0">
                <a:latin typeface="Arial Black"/>
                <a:cs typeface="Arial Black"/>
              </a:rPr>
              <a:t/>
            </a:r>
            <a:br>
              <a:rPr lang="en-US" dirty="0" smtClean="0">
                <a:latin typeface="Arial Black"/>
                <a:cs typeface="Arial Black"/>
              </a:rPr>
            </a:br>
            <a:r>
              <a:rPr lang="en-US" dirty="0" smtClean="0">
                <a:latin typeface="Arial Black"/>
                <a:cs typeface="Arial Black"/>
              </a:rPr>
              <a:t>Marmot (2010)</a:t>
            </a:r>
            <a:endParaRPr lang="en-US" dirty="0">
              <a:latin typeface="Arial Black"/>
              <a:cs typeface="Arial Black"/>
            </a:endParaRPr>
          </a:p>
        </p:txBody>
      </p:sp>
      <p:sp>
        <p:nvSpPr>
          <p:cNvPr id="3" name="Content Placeholder 2"/>
          <p:cNvSpPr>
            <a:spLocks noGrp="1"/>
          </p:cNvSpPr>
          <p:nvPr>
            <p:ph idx="1"/>
          </p:nvPr>
        </p:nvSpPr>
        <p:spPr>
          <a:xfrm>
            <a:off x="539552" y="2060848"/>
            <a:ext cx="8229600" cy="4114800"/>
          </a:xfrm>
        </p:spPr>
        <p:txBody>
          <a:bodyPr/>
          <a:lstStyle/>
          <a:p>
            <a:pPr>
              <a:defRPr/>
            </a:pPr>
            <a:r>
              <a:rPr lang="en-US" sz="2800" dirty="0" smtClean="0">
                <a:effectLst/>
                <a:cs typeface="+mn-cs"/>
              </a:rPr>
              <a:t>In </a:t>
            </a:r>
            <a:r>
              <a:rPr lang="en-US" sz="2800" dirty="0">
                <a:effectLst/>
                <a:cs typeface="+mn-cs"/>
              </a:rPr>
              <a:t>order to </a:t>
            </a:r>
            <a:r>
              <a:rPr lang="en-US" sz="2800" dirty="0" err="1" smtClean="0">
                <a:effectLst/>
                <a:cs typeface="+mn-cs"/>
              </a:rPr>
              <a:t>equalise</a:t>
            </a:r>
            <a:r>
              <a:rPr lang="en-US" sz="2800" dirty="0" smtClean="0">
                <a:effectLst/>
                <a:cs typeface="+mn-cs"/>
              </a:rPr>
              <a:t> life chances we </a:t>
            </a:r>
            <a:r>
              <a:rPr lang="en-US" sz="2800" dirty="0">
                <a:effectLst/>
                <a:cs typeface="+mn-cs"/>
              </a:rPr>
              <a:t>need to need to give every child the </a:t>
            </a:r>
            <a:r>
              <a:rPr lang="en-US" sz="2800" b="1" dirty="0">
                <a:effectLst/>
                <a:cs typeface="+mn-cs"/>
              </a:rPr>
              <a:t>best start in life</a:t>
            </a:r>
            <a:r>
              <a:rPr lang="en-GB" sz="2800" b="1" dirty="0">
                <a:effectLst/>
                <a:cs typeface="+mn-cs"/>
              </a:rPr>
              <a:t> </a:t>
            </a:r>
            <a:endParaRPr lang="en-GB" sz="2800" b="1" dirty="0" smtClean="0">
              <a:effectLst/>
              <a:cs typeface="+mn-cs"/>
            </a:endParaRPr>
          </a:p>
          <a:p>
            <a:pPr>
              <a:defRPr/>
            </a:pPr>
            <a:endParaRPr lang="en-GB" sz="1100" b="1" dirty="0" smtClean="0">
              <a:effectLst/>
              <a:cs typeface="+mn-cs"/>
            </a:endParaRPr>
          </a:p>
          <a:p>
            <a:pPr>
              <a:defRPr/>
            </a:pPr>
            <a:r>
              <a:rPr lang="en-US" sz="2800" dirty="0" smtClean="0">
                <a:effectLst/>
                <a:cs typeface="+mn-cs"/>
              </a:rPr>
              <a:t>The reason: ‘The biological </a:t>
            </a:r>
            <a:r>
              <a:rPr lang="en-US" sz="2800" dirty="0">
                <a:effectLst/>
                <a:cs typeface="+mn-cs"/>
              </a:rPr>
              <a:t>embedding of adversities during sensitive developmental </a:t>
            </a:r>
            <a:r>
              <a:rPr lang="en-US" sz="2800" dirty="0" smtClean="0">
                <a:effectLst/>
                <a:cs typeface="+mn-cs"/>
              </a:rPr>
              <a:t>periods’</a:t>
            </a:r>
          </a:p>
          <a:p>
            <a:pPr>
              <a:defRPr/>
            </a:pPr>
            <a:endParaRPr lang="en-US" sz="1400" dirty="0" smtClean="0">
              <a:effectLst/>
              <a:cs typeface="+mn-cs"/>
            </a:endParaRPr>
          </a:p>
          <a:p>
            <a:pPr>
              <a:defRPr/>
            </a:pPr>
            <a:r>
              <a:rPr lang="en-US" sz="2800" dirty="0" smtClean="0">
                <a:effectLst/>
                <a:cs typeface="+mn-cs"/>
              </a:rPr>
              <a:t>2 key periods – pregnancy; first 2 years of life </a:t>
            </a:r>
            <a:endParaRPr lang="en-US" sz="2800" dirty="0">
              <a:cs typeface="+mn-cs"/>
            </a:endParaRPr>
          </a:p>
        </p:txBody>
      </p:sp>
    </p:spTree>
    <p:extLst>
      <p:ext uri="{BB962C8B-B14F-4D97-AF65-F5344CB8AC3E}">
        <p14:creationId xmlns:p14="http://schemas.microsoft.com/office/powerpoint/2010/main" val="4047492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8" y="333375"/>
            <a:ext cx="8229600" cy="1371600"/>
          </a:xfrm>
        </p:spPr>
        <p:txBody>
          <a:bodyPr/>
          <a:lstStyle/>
          <a:p>
            <a:pPr eaLnBrk="1" hangingPunct="1">
              <a:defRPr/>
            </a:pPr>
            <a:r>
              <a:rPr lang="en-US" sz="4800" dirty="0">
                <a:solidFill>
                  <a:srgbClr val="000000"/>
                </a:solidFill>
                <a:latin typeface="Arial Black" charset="0"/>
              </a:rPr>
              <a:t>Postnatal Interview</a:t>
            </a:r>
          </a:p>
        </p:txBody>
      </p:sp>
      <p:sp>
        <p:nvSpPr>
          <p:cNvPr id="21507" name="Content Placeholder 2"/>
          <p:cNvSpPr>
            <a:spLocks noGrp="1"/>
          </p:cNvSpPr>
          <p:nvPr>
            <p:ph idx="1"/>
          </p:nvPr>
        </p:nvSpPr>
        <p:spPr>
          <a:xfrm>
            <a:off x="684212" y="1412875"/>
            <a:ext cx="8208267" cy="4114800"/>
          </a:xfrm>
        </p:spPr>
        <p:txBody>
          <a:bodyPr/>
          <a:lstStyle/>
          <a:p>
            <a:pPr marL="593725" indent="-457200">
              <a:defRPr/>
            </a:pPr>
            <a:r>
              <a:rPr lang="en-GB" sz="2800" dirty="0">
                <a:solidFill>
                  <a:srgbClr val="000000"/>
                </a:solidFill>
                <a:latin typeface="Tahoma" charset="0"/>
              </a:rPr>
              <a:t>Conducted at home </a:t>
            </a:r>
            <a:r>
              <a:rPr lang="en-GB" sz="2800" b="1" dirty="0">
                <a:solidFill>
                  <a:srgbClr val="000000"/>
                </a:solidFill>
                <a:latin typeface="Tahoma" charset="0"/>
              </a:rPr>
              <a:t>6-8 weeks</a:t>
            </a:r>
            <a:r>
              <a:rPr lang="en-GB" sz="2800" dirty="0">
                <a:solidFill>
                  <a:srgbClr val="000000"/>
                </a:solidFill>
                <a:latin typeface="Tahoma" charset="0"/>
              </a:rPr>
              <a:t> after the birth </a:t>
            </a:r>
          </a:p>
          <a:p>
            <a:pPr marL="593725" indent="-457200">
              <a:defRPr/>
            </a:pPr>
            <a:r>
              <a:rPr lang="en-GB" sz="2800" b="1" dirty="0">
                <a:solidFill>
                  <a:srgbClr val="000000"/>
                </a:solidFill>
                <a:latin typeface="Tahoma" charset="0"/>
              </a:rPr>
              <a:t>Infant should be present</a:t>
            </a:r>
            <a:r>
              <a:rPr lang="en-GB" sz="2800" dirty="0">
                <a:solidFill>
                  <a:srgbClr val="000000"/>
                </a:solidFill>
                <a:latin typeface="Tahoma" charset="0"/>
              </a:rPr>
              <a:t> so that interaction can be </a:t>
            </a:r>
            <a:r>
              <a:rPr lang="en-GB" sz="2800" dirty="0" smtClean="0">
                <a:solidFill>
                  <a:srgbClr val="000000"/>
                </a:solidFill>
                <a:latin typeface="Tahoma" charset="0"/>
              </a:rPr>
              <a:t>observed</a:t>
            </a:r>
          </a:p>
          <a:p>
            <a:pPr marL="593725" indent="-457200">
              <a:defRPr/>
            </a:pPr>
            <a:r>
              <a:rPr lang="en-GB" sz="2800" dirty="0" smtClean="0">
                <a:latin typeface="Tahoma" charset="0"/>
              </a:rPr>
              <a:t>Post</a:t>
            </a:r>
            <a:r>
              <a:rPr lang="en-GB" sz="2800" dirty="0">
                <a:latin typeface="Tahoma" charset="0"/>
              </a:rPr>
              <a:t>-natal interview focuses on:</a:t>
            </a:r>
            <a:endParaRPr lang="en-GB" sz="1800" dirty="0">
              <a:latin typeface="Tahoma" charset="0"/>
            </a:endParaRPr>
          </a:p>
          <a:p>
            <a:pPr marL="547688" indent="-411163" eaLnBrk="1" hangingPunct="1">
              <a:buFont typeface="Wingdings 2" charset="0"/>
              <a:buNone/>
              <a:defRPr/>
            </a:pPr>
            <a:r>
              <a:rPr lang="en-US" sz="2800" dirty="0">
                <a:latin typeface="Tahoma" charset="0"/>
              </a:rPr>
              <a:t>  </a:t>
            </a:r>
            <a:r>
              <a:rPr lang="en-US" sz="2400" dirty="0">
                <a:latin typeface="Tahoma" charset="0"/>
              </a:rPr>
              <a:t>   - Birth Experience</a:t>
            </a:r>
          </a:p>
          <a:p>
            <a:pPr marL="547688" indent="-411163" eaLnBrk="1" hangingPunct="1">
              <a:buFont typeface="Wingdings 2" charset="0"/>
              <a:buNone/>
              <a:defRPr/>
            </a:pPr>
            <a:r>
              <a:rPr lang="en-US" sz="2400" dirty="0">
                <a:latin typeface="Tahoma" charset="0"/>
              </a:rPr>
              <a:t>     - Perception of the baby</a:t>
            </a:r>
          </a:p>
          <a:p>
            <a:pPr marL="547688" indent="-411163" eaLnBrk="1" hangingPunct="1">
              <a:buFont typeface="Wingdings 2" charset="0"/>
              <a:buNone/>
              <a:defRPr/>
            </a:pPr>
            <a:r>
              <a:rPr lang="en-US" sz="2400" dirty="0">
                <a:latin typeface="Tahoma" charset="0"/>
              </a:rPr>
              <a:t>     - Parents emotional resources for the baby</a:t>
            </a:r>
            <a:endParaRPr lang="en-US" sz="600" dirty="0">
              <a:latin typeface="Tahoma" charset="0"/>
            </a:endParaRPr>
          </a:p>
          <a:p>
            <a:pPr marL="547688" indent="-411163" eaLnBrk="1" hangingPunct="1">
              <a:buFont typeface="Wingdings 2" charset="0"/>
              <a:buNone/>
              <a:defRPr/>
            </a:pPr>
            <a:r>
              <a:rPr lang="en-US" sz="2400" dirty="0">
                <a:latin typeface="Tahoma" charset="0"/>
              </a:rPr>
              <a:t>     - Parent-Infant Interaction</a:t>
            </a:r>
          </a:p>
          <a:p>
            <a:pPr marL="547688" indent="-411163" eaLnBrk="1" hangingPunct="1">
              <a:buFont typeface="Wingdings 2" charset="0"/>
              <a:buNone/>
              <a:defRPr/>
            </a:pPr>
            <a:r>
              <a:rPr lang="en-US" sz="2400" dirty="0">
                <a:latin typeface="Tahoma" charset="0"/>
              </a:rPr>
              <a:t>     - Development of new roles</a:t>
            </a:r>
          </a:p>
        </p:txBody>
      </p:sp>
    </p:spTree>
    <p:extLst>
      <p:ext uri="{BB962C8B-B14F-4D97-AF65-F5344CB8AC3E}">
        <p14:creationId xmlns:p14="http://schemas.microsoft.com/office/powerpoint/2010/main" val="3640863696"/>
      </p:ext>
    </p:extLst>
  </p:cSld>
  <p:clrMapOvr>
    <a:masterClrMapping/>
  </p:clrMapOvr>
  <p:transition xmlns:p14="http://schemas.microsoft.com/office/powerpoint/2010/mai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2276475"/>
            <a:ext cx="3897312" cy="1371600"/>
          </a:xfrm>
        </p:spPr>
        <p:txBody>
          <a:bodyPr/>
          <a:lstStyle/>
          <a:p>
            <a:pPr>
              <a:defRPr/>
            </a:pPr>
            <a:r>
              <a:rPr lang="en-GB" dirty="0">
                <a:latin typeface="Arial Black" charset="0"/>
              </a:rPr>
              <a:t>HCP </a:t>
            </a:r>
            <a:r>
              <a:rPr lang="en-GB" dirty="0" smtClean="0">
                <a:latin typeface="Arial Black" charset="0"/>
              </a:rPr>
              <a:t>Universal</a:t>
            </a:r>
            <a:r>
              <a:rPr lang="en-GB" dirty="0">
                <a:latin typeface="Arial Black" charset="0"/>
              </a:rPr>
              <a:t/>
            </a:r>
            <a:br>
              <a:rPr lang="en-GB" dirty="0">
                <a:latin typeface="Arial Black" charset="0"/>
              </a:rPr>
            </a:br>
            <a:endParaRPr lang="en-GB" dirty="0">
              <a:latin typeface="Arial Black" charset="0"/>
            </a:endParaRPr>
          </a:p>
        </p:txBody>
      </p:sp>
      <p:pic>
        <p:nvPicPr>
          <p:cNvPr id="89090" name="Picture 3" descr="dad-and-baby-bondin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51363" y="20638"/>
            <a:ext cx="4592637" cy="683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1675942"/>
      </p:ext>
    </p:extLst>
  </p:cSld>
  <p:clrMapOvr>
    <a:masterClrMapping/>
  </p:clrMapOvr>
  <p:transition xmlns:p14="http://schemas.microsoft.com/office/powerpoint/2010/mai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2"/>
          <p:cNvSpPr>
            <a:spLocks noGrp="1" noChangeArrowheads="1"/>
          </p:cNvSpPr>
          <p:nvPr>
            <p:ph type="title"/>
          </p:nvPr>
        </p:nvSpPr>
        <p:spPr>
          <a:xfrm>
            <a:off x="539750" y="0"/>
            <a:ext cx="7772400" cy="1066800"/>
          </a:xfrm>
        </p:spPr>
        <p:txBody>
          <a:bodyPr/>
          <a:lstStyle/>
          <a:p>
            <a:pPr>
              <a:defRPr/>
            </a:pPr>
            <a:r>
              <a:rPr lang="en-GB">
                <a:latin typeface="Arial Black" charset="0"/>
              </a:rPr>
              <a:t> Birth and Early Infancy </a:t>
            </a:r>
          </a:p>
        </p:txBody>
      </p:sp>
      <p:sp>
        <p:nvSpPr>
          <p:cNvPr id="697347" name="Rectangle 3"/>
          <p:cNvSpPr>
            <a:spLocks noGrp="1" noChangeArrowheads="1"/>
          </p:cNvSpPr>
          <p:nvPr>
            <p:ph type="body" idx="1"/>
          </p:nvPr>
        </p:nvSpPr>
        <p:spPr>
          <a:xfrm>
            <a:off x="755576" y="980728"/>
            <a:ext cx="8207375" cy="4114800"/>
          </a:xfrm>
        </p:spPr>
        <p:txBody>
          <a:bodyPr/>
          <a:lstStyle/>
          <a:p>
            <a:pPr>
              <a:lnSpc>
                <a:spcPct val="90000"/>
              </a:lnSpc>
              <a:buFont typeface="Wingdings" pitchFamily="2" charset="2"/>
              <a:buNone/>
              <a:defRPr/>
            </a:pPr>
            <a:r>
              <a:rPr lang="en-GB" sz="2800" b="1" dirty="0">
                <a:solidFill>
                  <a:srgbClr val="00CCFF"/>
                </a:solidFill>
                <a:ea typeface="+mn-ea"/>
                <a:cs typeface="+mn-cs"/>
              </a:rPr>
              <a:t> </a:t>
            </a:r>
            <a:r>
              <a:rPr lang="en-GB" sz="2400" b="1" dirty="0">
                <a:solidFill>
                  <a:srgbClr val="000000"/>
                </a:solidFill>
                <a:ea typeface="+mn-ea"/>
                <a:cs typeface="+mn-cs"/>
              </a:rPr>
              <a:t>Promoting bonding and empathic </a:t>
            </a:r>
            <a:r>
              <a:rPr lang="en-GB" sz="2400" b="1" dirty="0" err="1">
                <a:solidFill>
                  <a:srgbClr val="000000"/>
                </a:solidFill>
                <a:ea typeface="+mn-ea"/>
                <a:cs typeface="+mn-cs"/>
              </a:rPr>
              <a:t>caregiving</a:t>
            </a:r>
            <a:endParaRPr lang="en-GB" sz="2400" b="1" dirty="0">
              <a:solidFill>
                <a:srgbClr val="000000"/>
              </a:solidFill>
              <a:ea typeface="+mn-ea"/>
              <a:cs typeface="+mn-cs"/>
            </a:endParaRPr>
          </a:p>
          <a:p>
            <a:pPr>
              <a:lnSpc>
                <a:spcPct val="90000"/>
              </a:lnSpc>
              <a:buFont typeface="Arial"/>
              <a:buChar char="•"/>
              <a:defRPr/>
            </a:pPr>
            <a:r>
              <a:rPr lang="en-GB" sz="2800" dirty="0">
                <a:ea typeface="+mn-ea"/>
                <a:cs typeface="+mn-cs"/>
              </a:rPr>
              <a:t>Infant carriers </a:t>
            </a:r>
            <a:r>
              <a:rPr lang="en-GB" sz="2000" b="1" dirty="0">
                <a:ea typeface="+mn-ea"/>
                <a:cs typeface="+mn-cs"/>
              </a:rPr>
              <a:t>(primary</a:t>
            </a:r>
            <a:r>
              <a:rPr lang="en-GB" sz="2000" b="1" dirty="0" smtClean="0">
                <a:ea typeface="+mn-ea"/>
                <a:cs typeface="+mn-cs"/>
              </a:rPr>
              <a:t>)</a:t>
            </a:r>
          </a:p>
          <a:p>
            <a:pPr>
              <a:lnSpc>
                <a:spcPct val="90000"/>
              </a:lnSpc>
              <a:buFont typeface="Arial"/>
              <a:buChar char="•"/>
              <a:defRPr/>
            </a:pPr>
            <a:r>
              <a:rPr lang="en-GB" sz="2400" dirty="0" smtClean="0">
                <a:effectLst>
                  <a:outerShdw blurRad="38100" dist="38100" dir="2700000" algn="tl">
                    <a:srgbClr val="000000">
                      <a:alpha val="43137"/>
                    </a:srgbClr>
                  </a:outerShdw>
                </a:effectLst>
                <a:ea typeface="+mn-ea"/>
                <a:cs typeface="+mn-cs"/>
              </a:rPr>
              <a:t>Skin to skin care </a:t>
            </a:r>
            <a:r>
              <a:rPr lang="en-GB" sz="2000" dirty="0" smtClean="0">
                <a:effectLst>
                  <a:outerShdw blurRad="38100" dist="38100" dir="2700000" algn="tl">
                    <a:srgbClr val="000000">
                      <a:alpha val="43137"/>
                    </a:srgbClr>
                  </a:outerShdw>
                </a:effectLst>
                <a:ea typeface="+mn-ea"/>
                <a:cs typeface="+mn-cs"/>
              </a:rPr>
              <a:t>(primary)</a:t>
            </a:r>
            <a:endParaRPr lang="en-GB" sz="2000" dirty="0">
              <a:effectLst>
                <a:outerShdw blurRad="38100" dist="38100" dir="2700000" algn="tl">
                  <a:srgbClr val="000000">
                    <a:alpha val="43137"/>
                  </a:srgbClr>
                </a:outerShdw>
              </a:effectLst>
              <a:ea typeface="+mn-ea"/>
              <a:cs typeface="+mn-cs"/>
            </a:endParaRPr>
          </a:p>
          <a:p>
            <a:pPr>
              <a:lnSpc>
                <a:spcPct val="90000"/>
              </a:lnSpc>
              <a:buFont typeface="Arial"/>
              <a:buChar char="•"/>
              <a:defRPr/>
            </a:pPr>
            <a:r>
              <a:rPr lang="en-GB" sz="2800" dirty="0" err="1">
                <a:ea typeface="+mn-ea"/>
                <a:cs typeface="+mn-cs"/>
              </a:rPr>
              <a:t>Brazelton</a:t>
            </a:r>
            <a:r>
              <a:rPr lang="en-GB" sz="2800" dirty="0">
                <a:ea typeface="+mn-ea"/>
                <a:cs typeface="+mn-cs"/>
              </a:rPr>
              <a:t> NBAS </a:t>
            </a:r>
            <a:r>
              <a:rPr lang="en-GB" sz="2000" b="1" dirty="0">
                <a:ea typeface="+mn-ea"/>
                <a:cs typeface="+mn-cs"/>
              </a:rPr>
              <a:t>(primary)</a:t>
            </a:r>
          </a:p>
          <a:p>
            <a:pPr>
              <a:lnSpc>
                <a:spcPct val="90000"/>
              </a:lnSpc>
              <a:buFont typeface="Arial"/>
              <a:buChar char="•"/>
              <a:defRPr/>
            </a:pPr>
            <a:r>
              <a:rPr lang="en-GB" sz="2800" dirty="0">
                <a:ea typeface="+mn-ea"/>
                <a:cs typeface="+mn-cs"/>
              </a:rPr>
              <a:t>Infant massage/Baby dance </a:t>
            </a:r>
            <a:r>
              <a:rPr lang="en-GB" sz="2400" b="1" dirty="0">
                <a:ea typeface="+mn-ea"/>
                <a:cs typeface="+mn-cs"/>
              </a:rPr>
              <a:t>(</a:t>
            </a:r>
            <a:r>
              <a:rPr lang="en-GB" sz="2000" b="1" dirty="0">
                <a:ea typeface="+mn-ea"/>
                <a:cs typeface="+mn-cs"/>
              </a:rPr>
              <a:t>primary)</a:t>
            </a:r>
          </a:p>
          <a:p>
            <a:pPr>
              <a:lnSpc>
                <a:spcPct val="90000"/>
              </a:lnSpc>
              <a:buFont typeface="Arial"/>
              <a:buChar char="•"/>
              <a:defRPr/>
            </a:pPr>
            <a:r>
              <a:rPr lang="en-GB" sz="2800" dirty="0">
                <a:ea typeface="+mn-ea"/>
                <a:cs typeface="+mn-cs"/>
              </a:rPr>
              <a:t>Parenting programmes </a:t>
            </a:r>
            <a:r>
              <a:rPr lang="en-GB" sz="2000" b="1" dirty="0">
                <a:ea typeface="+mn-ea"/>
                <a:cs typeface="+mn-cs"/>
              </a:rPr>
              <a:t>(primary; secondary; tertiary)</a:t>
            </a:r>
          </a:p>
          <a:p>
            <a:pPr>
              <a:lnSpc>
                <a:spcPct val="90000"/>
              </a:lnSpc>
              <a:buFont typeface="Arial"/>
              <a:buChar char="•"/>
              <a:defRPr/>
            </a:pPr>
            <a:r>
              <a:rPr lang="en-GB" sz="2800" dirty="0">
                <a:ea typeface="+mn-ea"/>
                <a:cs typeface="+mn-cs"/>
              </a:rPr>
              <a:t>Intensive home visiting </a:t>
            </a:r>
            <a:r>
              <a:rPr lang="en-GB" sz="2400" dirty="0">
                <a:ea typeface="+mn-ea"/>
                <a:cs typeface="+mn-cs"/>
              </a:rPr>
              <a:t>(</a:t>
            </a:r>
            <a:r>
              <a:rPr lang="en-GB" sz="2000" b="1" dirty="0">
                <a:ea typeface="+mn-ea"/>
                <a:cs typeface="+mn-cs"/>
              </a:rPr>
              <a:t>secondary/tertiary)</a:t>
            </a:r>
          </a:p>
          <a:p>
            <a:pPr>
              <a:lnSpc>
                <a:spcPct val="90000"/>
              </a:lnSpc>
              <a:buFont typeface="Wingdings" pitchFamily="2" charset="2"/>
              <a:buNone/>
              <a:defRPr/>
            </a:pPr>
            <a:endParaRPr lang="en-GB" sz="1200" dirty="0">
              <a:ea typeface="+mn-ea"/>
              <a:cs typeface="+mn-cs"/>
            </a:endParaRPr>
          </a:p>
          <a:p>
            <a:pPr>
              <a:lnSpc>
                <a:spcPct val="90000"/>
              </a:lnSpc>
              <a:buFont typeface="Wingdings" pitchFamily="2" charset="2"/>
              <a:buNone/>
              <a:defRPr/>
            </a:pPr>
            <a:r>
              <a:rPr lang="en-GB" sz="2400" b="1" dirty="0">
                <a:solidFill>
                  <a:srgbClr val="000000"/>
                </a:solidFill>
                <a:ea typeface="+mn-ea"/>
                <a:cs typeface="+mn-cs"/>
              </a:rPr>
              <a:t>Identification of problems (PND; intrusive parenting etc)</a:t>
            </a:r>
          </a:p>
          <a:p>
            <a:pPr>
              <a:lnSpc>
                <a:spcPct val="90000"/>
              </a:lnSpc>
              <a:buFont typeface="Arial"/>
              <a:buChar char="•"/>
              <a:defRPr/>
            </a:pPr>
            <a:r>
              <a:rPr lang="en-GB" sz="2800" dirty="0">
                <a:ea typeface="+mn-ea"/>
                <a:cs typeface="+mn-cs"/>
              </a:rPr>
              <a:t>Promotional interviewing </a:t>
            </a:r>
            <a:r>
              <a:rPr lang="en-GB" sz="2000" b="1" dirty="0">
                <a:ea typeface="+mn-ea"/>
                <a:cs typeface="+mn-cs"/>
              </a:rPr>
              <a:t>(primary/secondary)</a:t>
            </a:r>
          </a:p>
          <a:p>
            <a:pPr>
              <a:lnSpc>
                <a:spcPct val="90000"/>
              </a:lnSpc>
              <a:buFont typeface="Arial"/>
              <a:buChar char="•"/>
              <a:defRPr/>
            </a:pPr>
            <a:r>
              <a:rPr lang="en-GB" sz="2800" dirty="0">
                <a:ea typeface="+mn-ea"/>
                <a:cs typeface="+mn-cs"/>
              </a:rPr>
              <a:t>Listening visits </a:t>
            </a:r>
            <a:r>
              <a:rPr lang="en-GB" sz="2000" b="1" dirty="0">
                <a:ea typeface="+mn-ea"/>
                <a:cs typeface="+mn-cs"/>
              </a:rPr>
              <a:t>(secondary/tertiary)</a:t>
            </a:r>
            <a:r>
              <a:rPr lang="en-GB" sz="2800" dirty="0">
                <a:ea typeface="+mn-ea"/>
                <a:cs typeface="+mn-cs"/>
              </a:rPr>
              <a:t> </a:t>
            </a:r>
          </a:p>
          <a:p>
            <a:pPr>
              <a:lnSpc>
                <a:spcPct val="90000"/>
              </a:lnSpc>
              <a:buFont typeface="Wingdings" pitchFamily="2" charset="2"/>
              <a:buNone/>
              <a:defRPr/>
            </a:pPr>
            <a:endParaRPr lang="en-GB" sz="2400" dirty="0">
              <a:ea typeface="+mn-ea"/>
              <a:cs typeface="+mn-cs"/>
            </a:endParaRPr>
          </a:p>
        </p:txBody>
      </p:sp>
    </p:spTree>
    <p:extLst>
      <p:ext uri="{BB962C8B-B14F-4D97-AF65-F5344CB8AC3E}">
        <p14:creationId xmlns:p14="http://schemas.microsoft.com/office/powerpoint/2010/main" val="1713656592"/>
      </p:ext>
    </p:extLst>
  </p:cSld>
  <p:clrMapOvr>
    <a:masterClrMapping/>
  </p:clrMapOvr>
  <p:transition xmlns:p14="http://schemas.microsoft.com/office/powerpoint/2010/mai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defRPr/>
            </a:pPr>
            <a:r>
              <a:rPr lang="en-GB">
                <a:latin typeface="Arial Black" charset="0"/>
              </a:rPr>
              <a:t>Introducing parents to their </a:t>
            </a:r>
            <a:r>
              <a:rPr lang="ja-JP" altLang="en-GB">
                <a:latin typeface="Arial Black" charset="0"/>
              </a:rPr>
              <a:t>‘</a:t>
            </a:r>
            <a:r>
              <a:rPr lang="en-GB" altLang="ja-JP">
                <a:latin typeface="Arial Black" charset="0"/>
              </a:rPr>
              <a:t>Social Baby</a:t>
            </a:r>
            <a:r>
              <a:rPr lang="ja-JP" altLang="en-GB">
                <a:latin typeface="Arial Black" charset="0"/>
              </a:rPr>
              <a:t>’</a:t>
            </a:r>
            <a:endParaRPr lang="en-GB">
              <a:latin typeface="Arial Black" charset="0"/>
            </a:endParaRPr>
          </a:p>
        </p:txBody>
      </p:sp>
      <p:sp>
        <p:nvSpPr>
          <p:cNvPr id="29699" name="Rectangle 3"/>
          <p:cNvSpPr>
            <a:spLocks noGrp="1" noChangeArrowheads="1"/>
          </p:cNvSpPr>
          <p:nvPr>
            <p:ph type="body" idx="1"/>
          </p:nvPr>
        </p:nvSpPr>
        <p:spPr>
          <a:xfrm>
            <a:off x="683568" y="1772816"/>
            <a:ext cx="8208838" cy="5732462"/>
          </a:xfrm>
        </p:spPr>
        <p:txBody>
          <a:bodyPr/>
          <a:lstStyle/>
          <a:p>
            <a:pPr>
              <a:buFont typeface="Wingdings" pitchFamily="2" charset="2"/>
              <a:buChar char="n"/>
              <a:defRPr/>
            </a:pPr>
            <a:endParaRPr lang="en-GB" sz="1200" dirty="0" smtClean="0">
              <a:ea typeface="+mn-ea"/>
              <a:cs typeface="+mn-cs"/>
            </a:endParaRPr>
          </a:p>
          <a:p>
            <a:pPr>
              <a:lnSpc>
                <a:spcPct val="90000"/>
              </a:lnSpc>
              <a:buFont typeface="Arial"/>
              <a:buChar char="•"/>
              <a:defRPr/>
            </a:pPr>
            <a:r>
              <a:rPr lang="en-GB" sz="2800" dirty="0" smtClean="0">
                <a:ea typeface="+mn-ea"/>
                <a:cs typeface="+mn-cs"/>
              </a:rPr>
              <a:t>Promote closeness and sensitive, attuned parenting </a:t>
            </a:r>
          </a:p>
          <a:p>
            <a:pPr marL="0" indent="0">
              <a:lnSpc>
                <a:spcPct val="90000"/>
              </a:lnSpc>
              <a:buNone/>
              <a:defRPr/>
            </a:pPr>
            <a:r>
              <a:rPr lang="en-GB" sz="2000" dirty="0"/>
              <a:t> </a:t>
            </a:r>
            <a:r>
              <a:rPr lang="en-GB" sz="2000" dirty="0" smtClean="0"/>
              <a:t>      </a:t>
            </a:r>
            <a:r>
              <a:rPr lang="en-GB" sz="2000" dirty="0" smtClean="0">
                <a:ea typeface="+mn-ea"/>
                <a:cs typeface="+mn-cs"/>
              </a:rPr>
              <a:t>(e.g. Skin-to-skin care and the use of soft baby carriers</a:t>
            </a:r>
            <a:r>
              <a:rPr lang="en-GB" sz="2000" dirty="0"/>
              <a:t> </a:t>
            </a:r>
            <a:r>
              <a:rPr lang="en-GB" sz="2000" dirty="0" err="1" smtClean="0">
                <a:ea typeface="+mn-ea"/>
                <a:cs typeface="+mn-cs"/>
              </a:rPr>
              <a:t>etc</a:t>
            </a:r>
            <a:r>
              <a:rPr lang="en-GB" sz="2000" dirty="0" smtClean="0">
                <a:ea typeface="+mn-ea"/>
                <a:cs typeface="+mn-cs"/>
              </a:rPr>
              <a:t>)</a:t>
            </a:r>
            <a:endParaRPr lang="en-GB" sz="2400" dirty="0" smtClean="0">
              <a:ea typeface="+mn-ea"/>
              <a:cs typeface="+mn-cs"/>
            </a:endParaRPr>
          </a:p>
          <a:p>
            <a:pPr>
              <a:buFont typeface="Arial"/>
              <a:buChar char="•"/>
              <a:defRPr/>
            </a:pPr>
            <a:r>
              <a:rPr lang="en-GB" sz="2400" dirty="0" smtClean="0">
                <a:ea typeface="+mn-ea"/>
                <a:cs typeface="+mn-cs"/>
              </a:rPr>
              <a:t>Provide parents with information about the sensory and perceptual capabilities of their baby (e.g. </a:t>
            </a:r>
            <a:r>
              <a:rPr lang="en-GB" sz="2400" i="1" dirty="0" smtClean="0">
                <a:ea typeface="+mn-ea"/>
                <a:cs typeface="+mn-cs"/>
              </a:rPr>
              <a:t>The Social Baby </a:t>
            </a:r>
            <a:r>
              <a:rPr lang="en-GB" sz="2400" dirty="0" smtClean="0">
                <a:ea typeface="+mn-ea"/>
                <a:cs typeface="+mn-cs"/>
              </a:rPr>
              <a:t>book/video or </a:t>
            </a:r>
            <a:r>
              <a:rPr lang="en-GB" sz="2400" i="1" dirty="0" smtClean="0">
                <a:ea typeface="+mn-ea"/>
                <a:cs typeface="+mn-cs"/>
              </a:rPr>
              <a:t>Baby Express </a:t>
            </a:r>
            <a:r>
              <a:rPr lang="en-GB" sz="2400" dirty="0" smtClean="0">
                <a:ea typeface="+mn-ea"/>
                <a:cs typeface="+mn-cs"/>
              </a:rPr>
              <a:t>newsletters) or validated tools (e.g. </a:t>
            </a:r>
            <a:r>
              <a:rPr lang="en-GB" sz="2400" dirty="0" err="1" smtClean="0">
                <a:ea typeface="+mn-ea"/>
                <a:cs typeface="+mn-cs"/>
              </a:rPr>
              <a:t>Brazelton</a:t>
            </a:r>
            <a:r>
              <a:rPr lang="en-GB" sz="2400" dirty="0" smtClean="0">
                <a:ea typeface="+mn-ea"/>
                <a:cs typeface="+mn-cs"/>
              </a:rPr>
              <a:t> or NCAST)</a:t>
            </a:r>
          </a:p>
          <a:p>
            <a:pPr>
              <a:buFont typeface="Arial"/>
              <a:buChar char="•"/>
              <a:defRPr/>
            </a:pPr>
            <a:r>
              <a:rPr lang="en-GB" sz="2400" dirty="0" smtClean="0"/>
              <a:t>Deliver ‘cues based’ infant massage to disadvantaged couples</a:t>
            </a:r>
            <a:endParaRPr lang="en-GB" sz="2400" dirty="0" smtClean="0">
              <a:ea typeface="+mn-ea"/>
              <a:cs typeface="+mn-cs"/>
            </a:endParaRPr>
          </a:p>
          <a:p>
            <a:pPr>
              <a:buFont typeface="Wingdings" pitchFamily="2" charset="2"/>
              <a:buChar char="n"/>
              <a:defRPr/>
            </a:pPr>
            <a:endParaRPr lang="en-GB" sz="600" dirty="0" smtClean="0">
              <a:ea typeface="+mn-ea"/>
              <a:cs typeface="+mn-cs"/>
            </a:endParaRPr>
          </a:p>
          <a:p>
            <a:pPr>
              <a:buFontTx/>
              <a:buNone/>
              <a:defRPr/>
            </a:pPr>
            <a:r>
              <a:rPr lang="en-US" sz="1800" dirty="0" smtClean="0">
                <a:ea typeface="+mn-ea"/>
                <a:cs typeface="+mn-cs"/>
              </a:rPr>
              <a:t>      </a:t>
            </a:r>
            <a:endParaRPr lang="en-GB" dirty="0" smtClean="0">
              <a:ea typeface="+mn-ea"/>
              <a:cs typeface="+mn-cs"/>
            </a:endParaRPr>
          </a:p>
          <a:p>
            <a:pPr>
              <a:buFont typeface="Wingdings" pitchFamily="2" charset="2"/>
              <a:buChar char="n"/>
              <a:defRPr/>
            </a:pPr>
            <a:endParaRPr lang="en-GB" dirty="0" smtClean="0">
              <a:ea typeface="+mn-ea"/>
              <a:cs typeface="+mn-cs"/>
            </a:endParaRPr>
          </a:p>
        </p:txBody>
      </p:sp>
    </p:spTree>
    <p:extLst>
      <p:ext uri="{BB962C8B-B14F-4D97-AF65-F5344CB8AC3E}">
        <p14:creationId xmlns:p14="http://schemas.microsoft.com/office/powerpoint/2010/main" val="1625950250"/>
      </p:ext>
    </p:extLst>
  </p:cSld>
  <p:clrMapOvr>
    <a:masterClrMapping/>
  </p:clrMapOvr>
  <p:transition xmlns:p14="http://schemas.microsoft.com/office/powerpoint/2010/mai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a:defRPr/>
            </a:pPr>
            <a:r>
              <a:rPr lang="en-GB">
                <a:latin typeface="Arial Black" charset="0"/>
              </a:rPr>
              <a:t>Providing Guidance</a:t>
            </a:r>
          </a:p>
        </p:txBody>
      </p:sp>
      <p:sp>
        <p:nvSpPr>
          <p:cNvPr id="32771" name="Rectangle 3"/>
          <p:cNvSpPr>
            <a:spLocks noGrp="1" noChangeArrowheads="1"/>
          </p:cNvSpPr>
          <p:nvPr>
            <p:ph type="body" idx="1"/>
          </p:nvPr>
        </p:nvSpPr>
        <p:spPr>
          <a:xfrm>
            <a:off x="684213" y="1125538"/>
            <a:ext cx="7772400" cy="4679950"/>
          </a:xfrm>
        </p:spPr>
        <p:txBody>
          <a:bodyPr/>
          <a:lstStyle/>
          <a:p>
            <a:pPr lvl="4">
              <a:buFontTx/>
              <a:buNone/>
              <a:defRPr/>
            </a:pPr>
            <a:endParaRPr lang="en-GB" dirty="0">
              <a:latin typeface="Tahoma" charset="0"/>
              <a:cs typeface="ＭＳ Ｐゴシック" charset="0"/>
            </a:endParaRPr>
          </a:p>
          <a:p>
            <a:pPr>
              <a:defRPr/>
            </a:pPr>
            <a:r>
              <a:rPr lang="en-GB" sz="2800" u="sng" dirty="0">
                <a:latin typeface="Tahoma" charset="0"/>
              </a:rPr>
              <a:t>Anticipatory guidance</a:t>
            </a:r>
            <a:r>
              <a:rPr lang="en-GB" sz="2800" dirty="0">
                <a:latin typeface="Tahoma" charset="0"/>
              </a:rPr>
              <a:t>:</a:t>
            </a:r>
          </a:p>
          <a:p>
            <a:pPr>
              <a:buFontTx/>
              <a:buNone/>
              <a:defRPr/>
            </a:pPr>
            <a:r>
              <a:rPr lang="en-GB" sz="2800" dirty="0">
                <a:latin typeface="Tahoma" charset="0"/>
              </a:rPr>
              <a:t>   </a:t>
            </a:r>
            <a:r>
              <a:rPr lang="en-GB" sz="2000" dirty="0">
                <a:latin typeface="Tahoma" charset="0"/>
              </a:rPr>
              <a:t>- practical guidance on managing crying and healthy sleep practices e.g. bath, book, bed routines, and activities</a:t>
            </a:r>
          </a:p>
          <a:p>
            <a:pPr>
              <a:buFontTx/>
              <a:buNone/>
              <a:defRPr/>
            </a:pPr>
            <a:r>
              <a:rPr lang="en-GB" sz="2000" dirty="0">
                <a:latin typeface="Tahoma" charset="0"/>
              </a:rPr>
              <a:t>   - </a:t>
            </a:r>
            <a:r>
              <a:rPr lang="en-GB" sz="2000" i="1" dirty="0">
                <a:latin typeface="Tahoma" charset="0"/>
              </a:rPr>
              <a:t>encouragement of parent–infant interaction</a:t>
            </a:r>
            <a:r>
              <a:rPr lang="en-GB" sz="2000" dirty="0">
                <a:latin typeface="Tahoma" charset="0"/>
              </a:rPr>
              <a:t> using a range of media-based interventions</a:t>
            </a:r>
          </a:p>
          <a:p>
            <a:pPr>
              <a:defRPr/>
            </a:pPr>
            <a:r>
              <a:rPr lang="en-GB" sz="2800" dirty="0">
                <a:latin typeface="Tahoma" charset="0"/>
              </a:rPr>
              <a:t>Can lead to significant improvements in parents</a:t>
            </a:r>
            <a:r>
              <a:rPr lang="ja-JP" altLang="en-GB" sz="2800" dirty="0">
                <a:latin typeface="Tahoma" charset="0"/>
              </a:rPr>
              <a:t>’</a:t>
            </a:r>
            <a:r>
              <a:rPr lang="en-GB" altLang="ja-JP" sz="2800" dirty="0">
                <a:latin typeface="Tahoma" charset="0"/>
              </a:rPr>
              <a:t> routines with children  </a:t>
            </a:r>
            <a:endParaRPr lang="en-GB" sz="2800" dirty="0">
              <a:latin typeface="Tahoma" charset="0"/>
            </a:endParaRPr>
          </a:p>
        </p:txBody>
      </p:sp>
    </p:spTree>
    <p:extLst>
      <p:ext uri="{BB962C8B-B14F-4D97-AF65-F5344CB8AC3E}">
        <p14:creationId xmlns:p14="http://schemas.microsoft.com/office/powerpoint/2010/main" val="1995101092"/>
      </p:ext>
    </p:extLst>
  </p:cSld>
  <p:clrMapOvr>
    <a:masterClrMapping/>
  </p:clrMapOvr>
  <p:transition xmlns:p14="http://schemas.microsoft.com/office/powerpoint/2010/mai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defRPr/>
            </a:pPr>
            <a:r>
              <a:rPr lang="en-GB">
                <a:latin typeface="Arial Black" charset="0"/>
              </a:rPr>
              <a:t>Supporting Fathers</a:t>
            </a:r>
          </a:p>
        </p:txBody>
      </p:sp>
      <p:sp>
        <p:nvSpPr>
          <p:cNvPr id="33795" name="Rectangle 3"/>
          <p:cNvSpPr>
            <a:spLocks noGrp="1" noChangeArrowheads="1"/>
          </p:cNvSpPr>
          <p:nvPr>
            <p:ph type="body" idx="1"/>
          </p:nvPr>
        </p:nvSpPr>
        <p:spPr>
          <a:xfrm>
            <a:off x="684213" y="1557338"/>
            <a:ext cx="8172450" cy="5040312"/>
          </a:xfrm>
        </p:spPr>
        <p:txBody>
          <a:bodyPr/>
          <a:lstStyle/>
          <a:p>
            <a:pPr>
              <a:lnSpc>
                <a:spcPct val="90000"/>
              </a:lnSpc>
              <a:defRPr/>
            </a:pPr>
            <a:r>
              <a:rPr lang="en-GB" sz="2800" dirty="0" smtClean="0">
                <a:ea typeface="+mn-ea"/>
                <a:cs typeface="+mn-cs"/>
              </a:rPr>
              <a:t>Need to work with </a:t>
            </a:r>
            <a:r>
              <a:rPr lang="en-GB" sz="2800" u="sng" dirty="0" smtClean="0">
                <a:ea typeface="+mn-ea"/>
                <a:cs typeface="+mn-cs"/>
              </a:rPr>
              <a:t>both parents</a:t>
            </a:r>
            <a:r>
              <a:rPr lang="en-GB" sz="2800" dirty="0" smtClean="0">
                <a:ea typeface="+mn-ea"/>
                <a:cs typeface="+mn-cs"/>
              </a:rPr>
              <a:t> from pregnancy onwards</a:t>
            </a:r>
          </a:p>
          <a:p>
            <a:pPr>
              <a:lnSpc>
                <a:spcPct val="90000"/>
              </a:lnSpc>
              <a:defRPr/>
            </a:pPr>
            <a:r>
              <a:rPr lang="en-GB" sz="2800" u="sng" dirty="0" smtClean="0">
                <a:ea typeface="+mn-ea"/>
                <a:cs typeface="+mn-cs"/>
              </a:rPr>
              <a:t>Methods of supporting mothers also work with fathers!!</a:t>
            </a:r>
            <a:r>
              <a:rPr lang="en-GB" sz="2800" dirty="0" smtClean="0">
                <a:ea typeface="+mn-ea"/>
                <a:cs typeface="+mn-cs"/>
              </a:rPr>
              <a:t> (e.g. infant massage; NBAS)</a:t>
            </a:r>
          </a:p>
          <a:p>
            <a:pPr>
              <a:lnSpc>
                <a:spcPct val="90000"/>
              </a:lnSpc>
              <a:defRPr/>
            </a:pPr>
            <a:r>
              <a:rPr lang="en-GB" sz="2800" dirty="0" smtClean="0">
                <a:ea typeface="+mn-ea"/>
                <a:cs typeface="+mn-cs"/>
              </a:rPr>
              <a:t>Most effective methods of support involve:</a:t>
            </a:r>
          </a:p>
          <a:p>
            <a:pPr marL="0" indent="0">
              <a:lnSpc>
                <a:spcPct val="90000"/>
              </a:lnSpc>
              <a:buNone/>
              <a:defRPr/>
            </a:pPr>
            <a:r>
              <a:rPr lang="en-GB" sz="2400" dirty="0" smtClean="0">
                <a:ea typeface="+mn-ea"/>
                <a:cs typeface="+mn-cs"/>
              </a:rPr>
              <a:t>   - Active participation with, or observation of,  their baby</a:t>
            </a:r>
          </a:p>
          <a:p>
            <a:pPr marL="0" indent="0">
              <a:lnSpc>
                <a:spcPct val="90000"/>
              </a:lnSpc>
              <a:buNone/>
              <a:defRPr/>
            </a:pPr>
            <a:r>
              <a:rPr lang="en-GB" sz="2400" dirty="0" smtClean="0">
                <a:ea typeface="+mn-ea"/>
                <a:cs typeface="+mn-cs"/>
              </a:rPr>
              <a:t>   - Repeated opportunities for practice of new skills</a:t>
            </a:r>
          </a:p>
          <a:p>
            <a:pPr marL="0" indent="0">
              <a:lnSpc>
                <a:spcPct val="90000"/>
              </a:lnSpc>
              <a:buNone/>
              <a:defRPr/>
            </a:pPr>
            <a:r>
              <a:rPr lang="en-GB" sz="2400" dirty="0" smtClean="0">
                <a:ea typeface="+mn-ea"/>
                <a:cs typeface="+mn-cs"/>
              </a:rPr>
              <a:t>   - Responsive to individual concerns</a:t>
            </a:r>
          </a:p>
          <a:p>
            <a:pPr>
              <a:lnSpc>
                <a:spcPct val="90000"/>
              </a:lnSpc>
              <a:defRPr/>
            </a:pPr>
            <a:r>
              <a:rPr lang="en-GB" sz="2800" dirty="0" smtClean="0">
                <a:ea typeface="+mn-ea"/>
                <a:cs typeface="+mn-cs"/>
              </a:rPr>
              <a:t>Important to address </a:t>
            </a:r>
            <a:r>
              <a:rPr lang="en-GB" sz="2800" u="sng" dirty="0" smtClean="0">
                <a:ea typeface="+mn-ea"/>
                <a:cs typeface="+mn-cs"/>
              </a:rPr>
              <a:t>parental conflict</a:t>
            </a:r>
          </a:p>
          <a:p>
            <a:pPr>
              <a:lnSpc>
                <a:spcPct val="90000"/>
              </a:lnSpc>
              <a:buFont typeface="Wingdings" pitchFamily="2" charset="2"/>
              <a:buChar char="n"/>
              <a:defRPr/>
            </a:pPr>
            <a:endParaRPr lang="en-GB" sz="2800" u="sng" dirty="0" smtClean="0">
              <a:ea typeface="+mn-ea"/>
              <a:cs typeface="+mn-cs"/>
            </a:endParaRPr>
          </a:p>
          <a:p>
            <a:pPr>
              <a:lnSpc>
                <a:spcPct val="90000"/>
              </a:lnSpc>
              <a:buFontTx/>
              <a:buNone/>
              <a:defRPr/>
            </a:pPr>
            <a:r>
              <a:rPr lang="en-GB" sz="900" dirty="0" smtClean="0">
                <a:ea typeface="+mn-ea"/>
                <a:cs typeface="+mn-cs"/>
              </a:rPr>
              <a:t>  </a:t>
            </a:r>
          </a:p>
          <a:p>
            <a:pPr>
              <a:lnSpc>
                <a:spcPct val="90000"/>
              </a:lnSpc>
              <a:buFont typeface="Wingdings" pitchFamily="2" charset="2"/>
              <a:buChar char="n"/>
              <a:defRPr/>
            </a:pPr>
            <a:endParaRPr lang="en-GB" sz="2800" dirty="0" smtClean="0">
              <a:ea typeface="+mn-ea"/>
              <a:cs typeface="+mn-cs"/>
            </a:endParaRPr>
          </a:p>
        </p:txBody>
      </p:sp>
    </p:spTree>
    <p:extLst>
      <p:ext uri="{BB962C8B-B14F-4D97-AF65-F5344CB8AC3E}">
        <p14:creationId xmlns:p14="http://schemas.microsoft.com/office/powerpoint/2010/main" val="197039902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381000"/>
            <a:ext cx="8435975" cy="1371600"/>
          </a:xfrm>
        </p:spPr>
        <p:txBody>
          <a:bodyPr/>
          <a:lstStyle/>
          <a:p>
            <a:pPr>
              <a:defRPr/>
            </a:pPr>
            <a:r>
              <a:rPr lang="en-GB" sz="4000">
                <a:latin typeface="Arial Black" charset="0"/>
              </a:rPr>
              <a:t>Promoting Early Development</a:t>
            </a:r>
          </a:p>
        </p:txBody>
      </p:sp>
      <p:sp>
        <p:nvSpPr>
          <p:cNvPr id="34819" name="Rectangle 3"/>
          <p:cNvSpPr>
            <a:spLocks noGrp="1" noChangeArrowheads="1"/>
          </p:cNvSpPr>
          <p:nvPr>
            <p:ph type="body" idx="1"/>
          </p:nvPr>
        </p:nvSpPr>
        <p:spPr>
          <a:xfrm>
            <a:off x="683568" y="1371600"/>
            <a:ext cx="7772400" cy="5486400"/>
          </a:xfrm>
        </p:spPr>
        <p:txBody>
          <a:bodyPr/>
          <a:lstStyle/>
          <a:p>
            <a:pPr>
              <a:lnSpc>
                <a:spcPct val="80000"/>
              </a:lnSpc>
              <a:defRPr/>
            </a:pPr>
            <a:endParaRPr lang="en-GB" sz="2800" dirty="0">
              <a:latin typeface="Tahoma" charset="0"/>
            </a:endParaRPr>
          </a:p>
          <a:p>
            <a:pPr>
              <a:lnSpc>
                <a:spcPct val="80000"/>
              </a:lnSpc>
              <a:defRPr/>
            </a:pPr>
            <a:r>
              <a:rPr lang="en-GB" sz="2800" dirty="0">
                <a:latin typeface="Tahoma" charset="0"/>
              </a:rPr>
              <a:t>Should start from the </a:t>
            </a:r>
            <a:r>
              <a:rPr lang="en-GB" sz="2800" u="sng" dirty="0">
                <a:latin typeface="Tahoma" charset="0"/>
              </a:rPr>
              <a:t>first weeks and months</a:t>
            </a:r>
          </a:p>
          <a:p>
            <a:pPr>
              <a:lnSpc>
                <a:spcPct val="80000"/>
              </a:lnSpc>
              <a:defRPr/>
            </a:pPr>
            <a:r>
              <a:rPr lang="en-GB" sz="2800" dirty="0">
                <a:latin typeface="Tahoma" charset="0"/>
              </a:rPr>
              <a:t>Encouragement to use books, music and interactive activities </a:t>
            </a:r>
            <a:r>
              <a:rPr lang="en-GB" sz="2800" u="sng" dirty="0">
                <a:latin typeface="Tahoma" charset="0"/>
              </a:rPr>
              <a:t>to promote parent–baby relationship and thereby development</a:t>
            </a:r>
            <a:r>
              <a:rPr lang="en-GB" sz="2800" dirty="0">
                <a:latin typeface="Tahoma" charset="0"/>
              </a:rPr>
              <a:t> </a:t>
            </a:r>
          </a:p>
          <a:p>
            <a:pPr>
              <a:lnSpc>
                <a:spcPct val="80000"/>
              </a:lnSpc>
              <a:defRPr/>
            </a:pPr>
            <a:endParaRPr lang="en-GB" sz="2800" dirty="0">
              <a:latin typeface="Tahoma" charset="0"/>
            </a:endParaRPr>
          </a:p>
          <a:p>
            <a:pPr>
              <a:lnSpc>
                <a:spcPct val="80000"/>
              </a:lnSpc>
              <a:buFontTx/>
              <a:buNone/>
              <a:defRPr/>
            </a:pPr>
            <a:r>
              <a:rPr lang="en-GB" sz="2800" dirty="0">
                <a:latin typeface="Tahoma" charset="0"/>
              </a:rPr>
              <a:t>Disadvantaged families: </a:t>
            </a:r>
          </a:p>
          <a:p>
            <a:pPr>
              <a:lnSpc>
                <a:spcPct val="80000"/>
              </a:lnSpc>
              <a:defRPr/>
            </a:pPr>
            <a:r>
              <a:rPr lang="en-GB" sz="2800" dirty="0">
                <a:latin typeface="Tahoma" charset="0"/>
              </a:rPr>
              <a:t>Group-based interactive support (e.g. PEEP)</a:t>
            </a:r>
          </a:p>
          <a:p>
            <a:pPr>
              <a:lnSpc>
                <a:spcPct val="80000"/>
              </a:lnSpc>
              <a:defRPr/>
            </a:pPr>
            <a:r>
              <a:rPr lang="en-GB" sz="2800" dirty="0">
                <a:latin typeface="Tahoma" charset="0"/>
              </a:rPr>
              <a:t>Encouragement to use good quality early intervention</a:t>
            </a:r>
            <a:r>
              <a:rPr lang="en-GB" sz="2400" dirty="0">
                <a:latin typeface="Tahoma" charset="0"/>
              </a:rPr>
              <a:t> </a:t>
            </a:r>
          </a:p>
          <a:p>
            <a:pPr>
              <a:lnSpc>
                <a:spcPct val="80000"/>
              </a:lnSpc>
              <a:defRPr/>
            </a:pPr>
            <a:endParaRPr lang="en-GB" sz="2400" dirty="0">
              <a:latin typeface="Tahoma" charset="0"/>
            </a:endParaRPr>
          </a:p>
          <a:p>
            <a:pPr>
              <a:lnSpc>
                <a:spcPct val="80000"/>
              </a:lnSpc>
              <a:buFontTx/>
              <a:buNone/>
              <a:defRPr/>
            </a:pPr>
            <a:r>
              <a:rPr lang="en-GB" sz="2800" dirty="0">
                <a:latin typeface="Tahoma" charset="0"/>
              </a:rPr>
              <a:t>     </a:t>
            </a:r>
          </a:p>
          <a:p>
            <a:pPr>
              <a:lnSpc>
                <a:spcPct val="80000"/>
              </a:lnSpc>
              <a:defRPr/>
            </a:pPr>
            <a:endParaRPr lang="en-GB" sz="2800" dirty="0">
              <a:latin typeface="Tahoma" charset="0"/>
            </a:endParaRPr>
          </a:p>
        </p:txBody>
      </p:sp>
    </p:spTree>
    <p:extLst>
      <p:ext uri="{BB962C8B-B14F-4D97-AF65-F5344CB8AC3E}">
        <p14:creationId xmlns:p14="http://schemas.microsoft.com/office/powerpoint/2010/main" val="33815189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defRPr/>
            </a:pPr>
            <a:r>
              <a:rPr lang="en-GB">
                <a:latin typeface="Arial Black" charset="0"/>
              </a:rPr>
              <a:t>Reviewing Developments</a:t>
            </a:r>
          </a:p>
        </p:txBody>
      </p:sp>
      <p:sp>
        <p:nvSpPr>
          <p:cNvPr id="35843" name="Rectangle 3"/>
          <p:cNvSpPr>
            <a:spLocks noGrp="1" noChangeArrowheads="1"/>
          </p:cNvSpPr>
          <p:nvPr>
            <p:ph type="body" idx="1"/>
          </p:nvPr>
        </p:nvSpPr>
        <p:spPr>
          <a:xfrm>
            <a:off x="827088" y="765175"/>
            <a:ext cx="7993062" cy="8253413"/>
          </a:xfrm>
        </p:spPr>
        <p:txBody>
          <a:bodyPr/>
          <a:lstStyle/>
          <a:p>
            <a:pPr>
              <a:buFontTx/>
              <a:buNone/>
              <a:defRPr/>
            </a:pPr>
            <a:endParaRPr lang="en-GB" sz="2800" dirty="0" smtClean="0">
              <a:ea typeface="+mn-ea"/>
              <a:cs typeface="+mn-cs"/>
            </a:endParaRPr>
          </a:p>
          <a:p>
            <a:pPr>
              <a:buFont typeface="Arial"/>
              <a:buChar char="•"/>
              <a:defRPr/>
            </a:pPr>
            <a:r>
              <a:rPr lang="en-GB" sz="2800" dirty="0" smtClean="0">
                <a:ea typeface="+mn-ea"/>
                <a:cs typeface="+mn-cs"/>
              </a:rPr>
              <a:t>We know more about how to intervene effectively when children are toddlers than when they are adolescents;</a:t>
            </a:r>
          </a:p>
          <a:p>
            <a:pPr>
              <a:buFont typeface="Arial"/>
              <a:buChar char="•"/>
              <a:defRPr/>
            </a:pPr>
            <a:r>
              <a:rPr lang="en-GB" sz="2800" dirty="0" smtClean="0">
                <a:ea typeface="+mn-ea"/>
                <a:cs typeface="+mn-cs"/>
              </a:rPr>
              <a:t>Many later problems emerge during the early years</a:t>
            </a:r>
          </a:p>
          <a:p>
            <a:pPr>
              <a:buFont typeface="Arial"/>
              <a:buChar char="•"/>
              <a:defRPr/>
            </a:pPr>
            <a:r>
              <a:rPr lang="en-GB" sz="2800" u="sng" dirty="0" smtClean="0">
                <a:ea typeface="+mn-ea"/>
                <a:cs typeface="+mn-cs"/>
              </a:rPr>
              <a:t>Regular early reviews of development</a:t>
            </a:r>
            <a:r>
              <a:rPr lang="en-GB" sz="2800" dirty="0" smtClean="0">
                <a:ea typeface="+mn-ea"/>
                <a:cs typeface="+mn-cs"/>
              </a:rPr>
              <a:t> are a key part of progressive universalism:</a:t>
            </a:r>
          </a:p>
          <a:p>
            <a:pPr>
              <a:buFontTx/>
              <a:buNone/>
              <a:defRPr/>
            </a:pPr>
            <a:r>
              <a:rPr lang="en-GB" sz="2400" dirty="0" smtClean="0">
                <a:ea typeface="+mn-ea"/>
                <a:cs typeface="+mn-cs"/>
              </a:rPr>
              <a:t>    - New baby review;</a:t>
            </a:r>
          </a:p>
          <a:p>
            <a:pPr>
              <a:buFontTx/>
              <a:buNone/>
              <a:defRPr/>
            </a:pPr>
            <a:r>
              <a:rPr lang="en-GB" sz="2400" dirty="0" smtClean="0">
                <a:ea typeface="+mn-ea"/>
                <a:cs typeface="+mn-cs"/>
              </a:rPr>
              <a:t>    - Health review at 6-8 weeks and 1 year;</a:t>
            </a:r>
          </a:p>
          <a:p>
            <a:pPr>
              <a:buFontTx/>
              <a:buNone/>
              <a:defRPr/>
            </a:pPr>
            <a:r>
              <a:rPr lang="en-GB" sz="2400" dirty="0" smtClean="0">
                <a:ea typeface="+mn-ea"/>
                <a:cs typeface="+mn-cs"/>
              </a:rPr>
              <a:t>    - Two year review</a:t>
            </a:r>
          </a:p>
          <a:p>
            <a:pPr>
              <a:buFont typeface="Wingdings" pitchFamily="2" charset="2"/>
              <a:buChar char="n"/>
              <a:defRPr/>
            </a:pPr>
            <a:endParaRPr lang="en-GB" sz="2400" dirty="0" smtClean="0">
              <a:ea typeface="+mn-ea"/>
              <a:cs typeface="+mn-cs"/>
            </a:endParaRPr>
          </a:p>
          <a:p>
            <a:pPr>
              <a:buFont typeface="Wingdings" pitchFamily="2" charset="2"/>
              <a:buChar char="n"/>
              <a:defRPr/>
            </a:pPr>
            <a:endParaRPr lang="en-GB" sz="2400" dirty="0" smtClean="0">
              <a:ea typeface="+mn-ea"/>
              <a:cs typeface="+mn-cs"/>
            </a:endParaRPr>
          </a:p>
          <a:p>
            <a:pPr>
              <a:buFont typeface="Wingdings" pitchFamily="2" charset="2"/>
              <a:buChar char="n"/>
              <a:defRPr/>
            </a:pPr>
            <a:endParaRPr lang="en-GB" dirty="0" smtClean="0">
              <a:ea typeface="+mn-ea"/>
              <a:cs typeface="+mn-cs"/>
            </a:endParaRPr>
          </a:p>
          <a:p>
            <a:pPr>
              <a:buFont typeface="Wingdings" pitchFamily="2" charset="2"/>
              <a:buChar char="n"/>
              <a:defRPr/>
            </a:pPr>
            <a:endParaRPr lang="en-GB" dirty="0" smtClean="0">
              <a:ea typeface="+mn-ea"/>
              <a:cs typeface="+mn-cs"/>
            </a:endParaRPr>
          </a:p>
        </p:txBody>
      </p:sp>
    </p:spTree>
    <p:extLst>
      <p:ext uri="{BB962C8B-B14F-4D97-AF65-F5344CB8AC3E}">
        <p14:creationId xmlns:p14="http://schemas.microsoft.com/office/powerpoint/2010/main" val="370434566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700808"/>
            <a:ext cx="4391025" cy="1371600"/>
          </a:xfrm>
        </p:spPr>
        <p:txBody>
          <a:bodyPr/>
          <a:lstStyle/>
          <a:p>
            <a:pPr algn="l" eaLnBrk="1" hangingPunct="1">
              <a:defRPr/>
            </a:pPr>
            <a:r>
              <a:rPr lang="en-US" dirty="0">
                <a:latin typeface="Arial Black" charset="0"/>
              </a:rPr>
              <a:t>HCP </a:t>
            </a:r>
            <a:br>
              <a:rPr lang="en-US" dirty="0">
                <a:latin typeface="Arial Black" charset="0"/>
              </a:rPr>
            </a:br>
            <a:r>
              <a:rPr lang="en-US" sz="3600" dirty="0">
                <a:latin typeface="Arial Black" charset="0"/>
              </a:rPr>
              <a:t>Universal Partnership and Partnership Plus</a:t>
            </a:r>
          </a:p>
        </p:txBody>
      </p:sp>
      <p:pic>
        <p:nvPicPr>
          <p:cNvPr id="102403" name="Picture 6" descr="imagesCAS8QX9K.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35600" y="1484313"/>
            <a:ext cx="2808288"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6608785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333375"/>
            <a:ext cx="8675687" cy="1371600"/>
          </a:xfrm>
        </p:spPr>
        <p:txBody>
          <a:bodyPr/>
          <a:lstStyle/>
          <a:p>
            <a:pPr>
              <a:defRPr/>
            </a:pPr>
            <a:r>
              <a:rPr lang="en-US">
                <a:latin typeface="Arial Black" charset="0"/>
              </a:rPr>
              <a:t>Key Intervention Approaches</a:t>
            </a:r>
          </a:p>
        </p:txBody>
      </p:sp>
      <p:sp>
        <p:nvSpPr>
          <p:cNvPr id="3" name="Content Placeholder 2"/>
          <p:cNvSpPr>
            <a:spLocks noGrp="1"/>
          </p:cNvSpPr>
          <p:nvPr>
            <p:ph idx="1"/>
          </p:nvPr>
        </p:nvSpPr>
        <p:spPr>
          <a:xfrm>
            <a:off x="395536" y="2132856"/>
            <a:ext cx="8289925" cy="4114800"/>
          </a:xfrm>
        </p:spPr>
        <p:txBody>
          <a:bodyPr/>
          <a:lstStyle/>
          <a:p>
            <a:pPr>
              <a:defRPr/>
            </a:pPr>
            <a:r>
              <a:rPr lang="en-US" sz="2800" dirty="0">
                <a:latin typeface="Tahoma" charset="0"/>
              </a:rPr>
              <a:t>Sensitivity/attachment-based: </a:t>
            </a:r>
            <a:r>
              <a:rPr lang="en-US" sz="2800" i="1" dirty="0">
                <a:latin typeface="Tahoma" charset="0"/>
              </a:rPr>
              <a:t>Video-</a:t>
            </a:r>
            <a:r>
              <a:rPr lang="en-US" sz="2400" i="1" dirty="0">
                <a:latin typeface="Tahoma" charset="0"/>
              </a:rPr>
              <a:t>Interaction Guidance; Circle of Security</a:t>
            </a:r>
            <a:endParaRPr lang="en-US" sz="2800" i="1" dirty="0">
              <a:latin typeface="Tahoma" charset="0"/>
            </a:endParaRPr>
          </a:p>
          <a:p>
            <a:pPr>
              <a:defRPr/>
            </a:pPr>
            <a:r>
              <a:rPr lang="en-US" sz="2800" dirty="0">
                <a:latin typeface="Tahoma" charset="0"/>
              </a:rPr>
              <a:t>Psychotherapeutic: </a:t>
            </a:r>
            <a:r>
              <a:rPr lang="en-US" sz="2400" dirty="0">
                <a:latin typeface="Tahoma" charset="0"/>
              </a:rPr>
              <a:t>Parent-infant psychotherapy e.g. </a:t>
            </a:r>
            <a:r>
              <a:rPr lang="en-US" sz="2400" i="1" dirty="0">
                <a:latin typeface="Tahoma" charset="0"/>
              </a:rPr>
              <a:t>Watch, Wait and Wonder</a:t>
            </a:r>
            <a:endParaRPr lang="en-US" sz="2800" i="1" dirty="0">
              <a:latin typeface="Tahoma" charset="0"/>
            </a:endParaRPr>
          </a:p>
          <a:p>
            <a:pPr>
              <a:defRPr/>
            </a:pPr>
            <a:r>
              <a:rPr lang="en-US" sz="2800" dirty="0" err="1">
                <a:latin typeface="Tahoma" charset="0"/>
              </a:rPr>
              <a:t>Mentalisation</a:t>
            </a:r>
            <a:r>
              <a:rPr lang="en-US" sz="2800" dirty="0">
                <a:latin typeface="Tahoma" charset="0"/>
              </a:rPr>
              <a:t>: </a:t>
            </a:r>
            <a:r>
              <a:rPr lang="en-US" sz="2400" i="1" dirty="0">
                <a:latin typeface="Tahoma" charset="0"/>
              </a:rPr>
              <a:t>Minding the Baby </a:t>
            </a:r>
            <a:r>
              <a:rPr lang="en-US" sz="2400" dirty="0" err="1">
                <a:latin typeface="Tahoma" charset="0"/>
              </a:rPr>
              <a:t>Programme</a:t>
            </a:r>
            <a:endParaRPr lang="en-US" sz="2400" dirty="0">
              <a:latin typeface="Tahoma" charset="0"/>
            </a:endParaRPr>
          </a:p>
          <a:p>
            <a:pPr>
              <a:defRPr/>
            </a:pPr>
            <a:r>
              <a:rPr lang="en-US" sz="2800" dirty="0">
                <a:latin typeface="Tahoma" charset="0"/>
              </a:rPr>
              <a:t>Parenting </a:t>
            </a:r>
            <a:r>
              <a:rPr lang="en-US" sz="2800" dirty="0" err="1">
                <a:latin typeface="Tahoma" charset="0"/>
              </a:rPr>
              <a:t>programmes</a:t>
            </a:r>
            <a:r>
              <a:rPr lang="en-US" sz="2800" dirty="0">
                <a:latin typeface="Tahoma" charset="0"/>
              </a:rPr>
              <a:t> </a:t>
            </a:r>
            <a:r>
              <a:rPr lang="en-US" sz="2400" dirty="0">
                <a:latin typeface="Tahoma" charset="0"/>
              </a:rPr>
              <a:t>– </a:t>
            </a:r>
            <a:r>
              <a:rPr lang="en-US" sz="2400" i="1" dirty="0">
                <a:latin typeface="Tahoma" charset="0"/>
              </a:rPr>
              <a:t>Parents under Pressure</a:t>
            </a:r>
            <a:endParaRPr lang="en-US" sz="2400" dirty="0">
              <a:latin typeface="Tahoma" charset="0"/>
            </a:endParaRPr>
          </a:p>
          <a:p>
            <a:pPr>
              <a:buFont typeface="Wingdings" charset="0"/>
              <a:buNone/>
              <a:defRPr/>
            </a:pPr>
            <a:endParaRPr lang="en-US" dirty="0">
              <a:latin typeface="Tahoma" charset="0"/>
            </a:endParaRPr>
          </a:p>
        </p:txBody>
      </p:sp>
    </p:spTree>
    <p:extLst>
      <p:ext uri="{BB962C8B-B14F-4D97-AF65-F5344CB8AC3E}">
        <p14:creationId xmlns:p14="http://schemas.microsoft.com/office/powerpoint/2010/main" val="5024418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043608" y="764704"/>
          <a:ext cx="6912768"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506" name="TextBox 5"/>
          <p:cNvSpPr txBox="1">
            <a:spLocks noChangeArrowheads="1"/>
          </p:cNvSpPr>
          <p:nvPr/>
        </p:nvSpPr>
        <p:spPr bwMode="auto">
          <a:xfrm>
            <a:off x="2480037" y="2565400"/>
            <a:ext cx="4201390" cy="120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ahoma" charset="0"/>
                <a:ea typeface="ＭＳ Ｐゴシック" charset="0"/>
                <a:cs typeface="ＭＳ Ｐゴシック" charset="0"/>
              </a:defRPr>
            </a:lvl1pPr>
            <a:lvl2pPr marL="742950" indent="-285750" eaLnBrk="0" hangingPunct="0">
              <a:defRPr sz="2400">
                <a:solidFill>
                  <a:schemeClr val="tx1"/>
                </a:solidFill>
                <a:latin typeface="Tahoma" charset="0"/>
                <a:ea typeface="ＭＳ Ｐゴシック" charset="0"/>
              </a:defRPr>
            </a:lvl2pPr>
            <a:lvl3pPr marL="1143000" indent="-228600" eaLnBrk="0" hangingPunct="0">
              <a:defRPr sz="2400">
                <a:solidFill>
                  <a:schemeClr val="tx1"/>
                </a:solidFill>
                <a:latin typeface="Tahoma" charset="0"/>
                <a:ea typeface="ＭＳ Ｐゴシック" charset="0"/>
              </a:defRPr>
            </a:lvl3pPr>
            <a:lvl4pPr marL="1600200" indent="-228600" eaLnBrk="0" hangingPunct="0">
              <a:defRPr sz="2400">
                <a:solidFill>
                  <a:schemeClr val="tx1"/>
                </a:solidFill>
                <a:latin typeface="Tahoma" charset="0"/>
                <a:ea typeface="ＭＳ Ｐゴシック" charset="0"/>
              </a:defRPr>
            </a:lvl4pPr>
            <a:lvl5pPr marL="2057400" indent="-228600" eaLnBrk="0" hangingPunct="0">
              <a:defRPr sz="2400">
                <a:solidFill>
                  <a:schemeClr val="tx1"/>
                </a:solidFill>
                <a:latin typeface="Tahoma" charset="0"/>
                <a:ea typeface="ＭＳ Ｐゴシック" charset="0"/>
              </a:defRPr>
            </a:lvl5pPr>
            <a:lvl6pPr marL="2514600" indent="-228600" eaLnBrk="0" fontAlgn="base" hangingPunct="0">
              <a:spcBef>
                <a:spcPct val="0"/>
              </a:spcBef>
              <a:spcAft>
                <a:spcPct val="0"/>
              </a:spcAft>
              <a:defRPr sz="2400">
                <a:solidFill>
                  <a:schemeClr val="tx1"/>
                </a:solidFill>
                <a:latin typeface="Tahoma" charset="0"/>
                <a:ea typeface="ＭＳ Ｐゴシック" charset="0"/>
              </a:defRPr>
            </a:lvl6pPr>
            <a:lvl7pPr marL="2971800" indent="-228600" eaLnBrk="0" fontAlgn="base" hangingPunct="0">
              <a:spcBef>
                <a:spcPct val="0"/>
              </a:spcBef>
              <a:spcAft>
                <a:spcPct val="0"/>
              </a:spcAft>
              <a:defRPr sz="2400">
                <a:solidFill>
                  <a:schemeClr val="tx1"/>
                </a:solidFill>
                <a:latin typeface="Tahoma" charset="0"/>
                <a:ea typeface="ＭＳ Ｐゴシック" charset="0"/>
              </a:defRPr>
            </a:lvl7pPr>
            <a:lvl8pPr marL="3429000" indent="-228600" eaLnBrk="0" fontAlgn="base" hangingPunct="0">
              <a:spcBef>
                <a:spcPct val="0"/>
              </a:spcBef>
              <a:spcAft>
                <a:spcPct val="0"/>
              </a:spcAft>
              <a:defRPr sz="2400">
                <a:solidFill>
                  <a:schemeClr val="tx1"/>
                </a:solidFill>
                <a:latin typeface="Tahoma" charset="0"/>
                <a:ea typeface="ＭＳ Ｐゴシック" charset="0"/>
              </a:defRPr>
            </a:lvl8pPr>
            <a:lvl9pPr marL="3886200" indent="-228600" eaLnBrk="0" fontAlgn="base" hangingPunct="0">
              <a:spcBef>
                <a:spcPct val="0"/>
              </a:spcBef>
              <a:spcAft>
                <a:spcPct val="0"/>
              </a:spcAft>
              <a:defRPr sz="2400">
                <a:solidFill>
                  <a:schemeClr val="tx1"/>
                </a:solidFill>
                <a:latin typeface="Tahoma" charset="0"/>
                <a:ea typeface="ＭＳ Ｐゴシック" charset="0"/>
              </a:defRPr>
            </a:lvl9pPr>
          </a:lstStyle>
          <a:p>
            <a:pPr algn="ctr" eaLnBrk="1" hangingPunct="1"/>
            <a:r>
              <a:rPr lang="en-US" b="1" dirty="0">
                <a:solidFill>
                  <a:srgbClr val="00F2F2"/>
                </a:solidFill>
              </a:rPr>
              <a:t>BIOLOGICAL EMBEDDING </a:t>
            </a:r>
          </a:p>
          <a:p>
            <a:pPr algn="ctr" eaLnBrk="1" hangingPunct="1"/>
            <a:r>
              <a:rPr lang="en-US" b="1" dirty="0">
                <a:solidFill>
                  <a:srgbClr val="00F2F2"/>
                </a:solidFill>
              </a:rPr>
              <a:t>OF </a:t>
            </a:r>
          </a:p>
          <a:p>
            <a:pPr algn="ctr" eaLnBrk="1" hangingPunct="1"/>
            <a:r>
              <a:rPr lang="en-US" b="1" dirty="0">
                <a:solidFill>
                  <a:srgbClr val="00F2F2"/>
                </a:solidFill>
              </a:rPr>
              <a:t>SOCIAL ADVERSITY</a:t>
            </a:r>
          </a:p>
        </p:txBody>
      </p:sp>
    </p:spTree>
    <p:extLst>
      <p:ext uri="{BB962C8B-B14F-4D97-AF65-F5344CB8AC3E}">
        <p14:creationId xmlns:p14="http://schemas.microsoft.com/office/powerpoint/2010/main" val="87320390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314" name="Rectangle 2"/>
          <p:cNvSpPr>
            <a:spLocks noGrp="1" noChangeArrowheads="1"/>
          </p:cNvSpPr>
          <p:nvPr>
            <p:ph type="title"/>
          </p:nvPr>
        </p:nvSpPr>
        <p:spPr>
          <a:xfrm>
            <a:off x="467544" y="260648"/>
            <a:ext cx="8229600" cy="1371600"/>
          </a:xfrm>
        </p:spPr>
        <p:txBody>
          <a:bodyPr/>
          <a:lstStyle/>
          <a:p>
            <a:pPr eaLnBrk="1" hangingPunct="1">
              <a:defRPr/>
            </a:pPr>
            <a:r>
              <a:rPr lang="en-GB" dirty="0">
                <a:latin typeface="Arial Black" charset="0"/>
              </a:rPr>
              <a:t>Summary</a:t>
            </a:r>
          </a:p>
        </p:txBody>
      </p:sp>
      <p:sp>
        <p:nvSpPr>
          <p:cNvPr id="1037315" name="Rectangle 3"/>
          <p:cNvSpPr>
            <a:spLocks noGrp="1" noChangeArrowheads="1"/>
          </p:cNvSpPr>
          <p:nvPr>
            <p:ph type="body" idx="1"/>
          </p:nvPr>
        </p:nvSpPr>
        <p:spPr>
          <a:xfrm>
            <a:off x="468313" y="1125538"/>
            <a:ext cx="8207375" cy="4114800"/>
          </a:xfrm>
        </p:spPr>
        <p:txBody>
          <a:bodyPr/>
          <a:lstStyle/>
          <a:p>
            <a:pPr eaLnBrk="1" hangingPunct="1">
              <a:defRPr/>
            </a:pPr>
            <a:r>
              <a:rPr lang="en-GB" sz="2800" dirty="0">
                <a:latin typeface="Tahoma" charset="0"/>
              </a:rPr>
              <a:t>A range of evidence-based universal and targeted interventions to support mother-infant interaction;</a:t>
            </a:r>
          </a:p>
          <a:p>
            <a:pPr eaLnBrk="1" hangingPunct="1">
              <a:defRPr/>
            </a:pPr>
            <a:r>
              <a:rPr lang="en-GB" sz="2800" dirty="0">
                <a:latin typeface="Tahoma" charset="0"/>
              </a:rPr>
              <a:t>Requires high level of practitioner skill and training;</a:t>
            </a:r>
          </a:p>
          <a:p>
            <a:pPr eaLnBrk="1" hangingPunct="1">
              <a:defRPr/>
            </a:pPr>
            <a:r>
              <a:rPr lang="en-GB" sz="2800" dirty="0">
                <a:latin typeface="Tahoma" charset="0"/>
              </a:rPr>
              <a:t>Ideally provided from children</a:t>
            </a:r>
            <a:r>
              <a:rPr lang="ja-JP" altLang="en-GB" sz="2800" dirty="0">
                <a:latin typeface="Tahoma" charset="0"/>
              </a:rPr>
              <a:t>’</a:t>
            </a:r>
            <a:r>
              <a:rPr lang="en-GB" altLang="ja-JP" sz="2800" dirty="0">
                <a:latin typeface="Tahoma" charset="0"/>
              </a:rPr>
              <a:t>s centres;</a:t>
            </a:r>
          </a:p>
          <a:p>
            <a:pPr eaLnBrk="1" hangingPunct="1">
              <a:defRPr/>
            </a:pPr>
            <a:r>
              <a:rPr lang="en-GB" sz="2800" dirty="0">
                <a:latin typeface="Tahoma" charset="0"/>
              </a:rPr>
              <a:t>Ensure that the intervention works </a:t>
            </a:r>
            <a:r>
              <a:rPr lang="en-GB" sz="2800" dirty="0" err="1">
                <a:latin typeface="Tahoma" charset="0"/>
              </a:rPr>
              <a:t>dyadically</a:t>
            </a:r>
            <a:r>
              <a:rPr lang="en-GB" sz="2800" dirty="0">
                <a:latin typeface="Tahoma" charset="0"/>
              </a:rPr>
              <a:t> and target parental RF and sensitivity;</a:t>
            </a:r>
          </a:p>
          <a:p>
            <a:pPr eaLnBrk="1" hangingPunct="1">
              <a:defRPr/>
            </a:pPr>
            <a:r>
              <a:rPr lang="en-GB" sz="2800">
                <a:latin typeface="Tahoma" charset="0"/>
              </a:rPr>
              <a:t>Always assess functioning before and after the </a:t>
            </a:r>
            <a:r>
              <a:rPr lang="en-GB" sz="2800" smtClean="0">
                <a:latin typeface="Tahoma" charset="0"/>
              </a:rPr>
              <a:t>intervention.</a:t>
            </a:r>
            <a:endParaRPr lang="en-GB" sz="2800">
              <a:latin typeface="Tahoma" charset="0"/>
            </a:endParaRPr>
          </a:p>
          <a:p>
            <a:pPr eaLnBrk="1" hangingPunct="1">
              <a:defRPr/>
            </a:pPr>
            <a:endParaRPr lang="en-GB" sz="2800" dirty="0">
              <a:latin typeface="Tahoma" charset="0"/>
            </a:endParaRPr>
          </a:p>
        </p:txBody>
      </p:sp>
    </p:spTree>
    <p:extLst>
      <p:ext uri="{BB962C8B-B14F-4D97-AF65-F5344CB8AC3E}">
        <p14:creationId xmlns:p14="http://schemas.microsoft.com/office/powerpoint/2010/main" val="201367143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0350"/>
            <a:ext cx="8229600" cy="1371600"/>
          </a:xfrm>
        </p:spPr>
        <p:txBody>
          <a:bodyPr/>
          <a:lstStyle/>
          <a:p>
            <a:pPr>
              <a:defRPr/>
            </a:pPr>
            <a:r>
              <a:rPr lang="en-US">
                <a:latin typeface="Arial Black" charset="0"/>
              </a:rPr>
              <a:t>Dyadic Regulation of Infant Affect</a:t>
            </a:r>
          </a:p>
        </p:txBody>
      </p:sp>
      <p:sp>
        <p:nvSpPr>
          <p:cNvPr id="3" name="Content Placeholder 2"/>
          <p:cNvSpPr>
            <a:spLocks noGrp="1"/>
          </p:cNvSpPr>
          <p:nvPr>
            <p:ph idx="1"/>
          </p:nvPr>
        </p:nvSpPr>
        <p:spPr>
          <a:xfrm>
            <a:off x="457200" y="1700213"/>
            <a:ext cx="8229600" cy="4114800"/>
          </a:xfrm>
        </p:spPr>
        <p:txBody>
          <a:bodyPr/>
          <a:lstStyle/>
          <a:p>
            <a:pPr>
              <a:defRPr/>
            </a:pPr>
            <a:r>
              <a:rPr lang="en-US" sz="2800">
                <a:latin typeface="Tahoma" charset="0"/>
              </a:rPr>
              <a:t>Key task of infancy is ‘affect regulation’</a:t>
            </a:r>
          </a:p>
          <a:p>
            <a:pPr>
              <a:defRPr/>
            </a:pPr>
            <a:r>
              <a:rPr lang="en-US" sz="2800">
                <a:latin typeface="Tahoma" charset="0"/>
              </a:rPr>
              <a:t>Parents play a key role in facilitating this process, known as the ‘dyadic regulation of affect’</a:t>
            </a:r>
          </a:p>
          <a:p>
            <a:pPr>
              <a:defRPr/>
            </a:pPr>
            <a:r>
              <a:rPr lang="en-US" sz="2800">
                <a:latin typeface="Tahoma" charset="0"/>
              </a:rPr>
              <a:t>Two biological systems involved – parental caregiving and infant attachment</a:t>
            </a:r>
          </a:p>
          <a:p>
            <a:pPr>
              <a:defRPr/>
            </a:pPr>
            <a:r>
              <a:rPr lang="en-US" sz="2800">
                <a:latin typeface="Tahoma" charset="0"/>
              </a:rPr>
              <a:t>Goal for most advanced societies should be to promote alignment of these two biological systems to promote ‘</a:t>
            </a:r>
            <a:r>
              <a:rPr lang="en-US">
                <a:latin typeface="Tahoma" charset="0"/>
              </a:rPr>
              <a:t>secure</a:t>
            </a:r>
            <a:r>
              <a:rPr lang="en-US" sz="2800">
                <a:latin typeface="Tahoma" charset="0"/>
              </a:rPr>
              <a:t> </a:t>
            </a:r>
            <a:r>
              <a:rPr lang="en-US">
                <a:latin typeface="Tahoma" charset="0"/>
              </a:rPr>
              <a:t>attachment’</a:t>
            </a:r>
          </a:p>
          <a:p>
            <a:pPr>
              <a:defRPr/>
            </a:pPr>
            <a:endParaRPr lang="en-US">
              <a:latin typeface="Tahoma" charset="0"/>
            </a:endParaRPr>
          </a:p>
        </p:txBody>
      </p:sp>
    </p:spTree>
    <p:extLst>
      <p:ext uri="{BB962C8B-B14F-4D97-AF65-F5344CB8AC3E}">
        <p14:creationId xmlns:p14="http://schemas.microsoft.com/office/powerpoint/2010/main" val="787925523"/>
      </p:ext>
    </p:extLst>
  </p:cSld>
  <p:clrMapOvr>
    <a:masterClrMapping/>
  </p:clrMapOvr>
  <p:transition xmlns:p14="http://schemas.microsoft.com/office/powerpoint/2010/mai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latin typeface="Arial Black"/>
                <a:cs typeface="Arial Black"/>
              </a:rPr>
              <a:t>Attachment</a:t>
            </a:r>
            <a:endParaRPr lang="en-US" dirty="0">
              <a:latin typeface="Arial Black"/>
              <a:cs typeface="Arial Black"/>
            </a:endParaRPr>
          </a:p>
        </p:txBody>
      </p:sp>
      <p:sp>
        <p:nvSpPr>
          <p:cNvPr id="3" name="Content Placeholder 2"/>
          <p:cNvSpPr>
            <a:spLocks noGrp="1"/>
          </p:cNvSpPr>
          <p:nvPr>
            <p:ph idx="1"/>
          </p:nvPr>
        </p:nvSpPr>
        <p:spPr>
          <a:xfrm>
            <a:off x="611188" y="1916113"/>
            <a:ext cx="8229600" cy="4114800"/>
          </a:xfrm>
        </p:spPr>
        <p:txBody>
          <a:bodyPr/>
          <a:lstStyle/>
          <a:p>
            <a:pPr>
              <a:defRPr/>
            </a:pPr>
            <a:r>
              <a:rPr lang="en-US" dirty="0" err="1" smtClean="0">
                <a:cs typeface="+mn-cs"/>
              </a:rPr>
              <a:t>Biobehavioural</a:t>
            </a:r>
            <a:r>
              <a:rPr lang="en-US" dirty="0" smtClean="0">
                <a:cs typeface="+mn-cs"/>
              </a:rPr>
              <a:t> feedback mechanism</a:t>
            </a:r>
          </a:p>
          <a:p>
            <a:pPr>
              <a:defRPr/>
            </a:pPr>
            <a:r>
              <a:rPr lang="en-US" dirty="0" smtClean="0">
                <a:cs typeface="+mn-cs"/>
              </a:rPr>
              <a:t>Key strategy for regulating stress</a:t>
            </a:r>
          </a:p>
          <a:p>
            <a:pPr>
              <a:defRPr/>
            </a:pPr>
            <a:r>
              <a:rPr lang="en-US" dirty="0" smtClean="0">
                <a:cs typeface="+mn-cs"/>
              </a:rPr>
              <a:t>Requires the caregiver to respond sensitively when infant is distressed</a:t>
            </a:r>
            <a:endParaRPr lang="en-US" dirty="0">
              <a:cs typeface="+mn-cs"/>
            </a:endParaRPr>
          </a:p>
        </p:txBody>
      </p:sp>
    </p:spTree>
    <p:extLst>
      <p:ext uri="{BB962C8B-B14F-4D97-AF65-F5344CB8AC3E}">
        <p14:creationId xmlns:p14="http://schemas.microsoft.com/office/powerpoint/2010/main" val="256944797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5123" name="Rectangle 3"/>
          <p:cNvSpPr>
            <a:spLocks noChangeArrowheads="1"/>
          </p:cNvSpPr>
          <p:nvPr/>
        </p:nvSpPr>
        <p:spPr bwMode="auto">
          <a:xfrm>
            <a:off x="611188" y="1412875"/>
            <a:ext cx="7921625" cy="4525963"/>
          </a:xfrm>
          <a:prstGeom prst="rect">
            <a:avLst/>
          </a:prstGeom>
          <a:noFill/>
          <a:ln w="9525">
            <a:noFill/>
            <a:miter lim="800000"/>
            <a:headEnd/>
            <a:tailEnd/>
          </a:ln>
          <a:effectLst/>
        </p:spPr>
        <p:txBody>
          <a:bodyPr/>
          <a:lstStyle/>
          <a:p>
            <a:pPr>
              <a:defRPr/>
            </a:pPr>
            <a:r>
              <a:rPr lang="en-GB" sz="2400" dirty="0">
                <a:cs typeface="+mn-cs"/>
              </a:rPr>
              <a:t>Parent responds sensitively most of the time: </a:t>
            </a:r>
          </a:p>
          <a:p>
            <a:pPr>
              <a:defRPr/>
            </a:pPr>
            <a:r>
              <a:rPr lang="en-GB" sz="2400" u="sng" dirty="0">
                <a:cs typeface="+mn-cs"/>
              </a:rPr>
              <a:t>Secure </a:t>
            </a:r>
            <a:r>
              <a:rPr lang="en-GB" sz="2400" dirty="0">
                <a:cs typeface="+mn-cs"/>
              </a:rPr>
              <a:t>– able to use caregiver as a secure base in times of stress and to obtain comfort (55-65%)</a:t>
            </a:r>
          </a:p>
          <a:p>
            <a:pPr>
              <a:defRPr/>
            </a:pPr>
            <a:endParaRPr lang="en-GB" sz="2400" u="sng" dirty="0">
              <a:cs typeface="+mn-cs"/>
            </a:endParaRPr>
          </a:p>
          <a:p>
            <a:pPr>
              <a:defRPr/>
            </a:pPr>
            <a:r>
              <a:rPr lang="en-GB" sz="2400" dirty="0">
                <a:cs typeface="+mn-cs"/>
              </a:rPr>
              <a:t>Parent responds intrusively or erratically: </a:t>
            </a:r>
          </a:p>
          <a:p>
            <a:pPr>
              <a:defRPr/>
            </a:pPr>
            <a:r>
              <a:rPr lang="en-GB" sz="2400" u="sng" dirty="0">
                <a:cs typeface="+mn-cs"/>
              </a:rPr>
              <a:t>Insecure: Anxious/resistant </a:t>
            </a:r>
            <a:r>
              <a:rPr lang="en-GB" sz="2400" dirty="0">
                <a:cs typeface="+mn-cs"/>
              </a:rPr>
              <a:t>– up-regulates in times of stress to maintain closeness (8-10%)</a:t>
            </a:r>
          </a:p>
          <a:p>
            <a:pPr>
              <a:defRPr/>
            </a:pPr>
            <a:endParaRPr lang="en-GB" sz="2400" dirty="0">
              <a:cs typeface="+mn-cs"/>
            </a:endParaRPr>
          </a:p>
          <a:p>
            <a:pPr>
              <a:defRPr/>
            </a:pPr>
            <a:r>
              <a:rPr lang="en-GB" sz="2400" dirty="0">
                <a:cs typeface="+mn-cs"/>
              </a:rPr>
              <a:t>Parent responds punitively: </a:t>
            </a:r>
          </a:p>
          <a:p>
            <a:pPr>
              <a:defRPr/>
            </a:pPr>
            <a:r>
              <a:rPr lang="en-GB" sz="2400" u="sng" dirty="0">
                <a:cs typeface="+mn-cs"/>
              </a:rPr>
              <a:t>Insecure: Avoidant </a:t>
            </a:r>
            <a:r>
              <a:rPr lang="en-GB" sz="2400" dirty="0">
                <a:cs typeface="+mn-cs"/>
              </a:rPr>
              <a:t>- down-regulate in times of stress to maintain closeness (10-15%)</a:t>
            </a:r>
          </a:p>
          <a:p>
            <a:pPr>
              <a:defRPr/>
            </a:pPr>
            <a:endParaRPr lang="en-GB" u="sng" dirty="0">
              <a:cs typeface="+mn-cs"/>
            </a:endParaRPr>
          </a:p>
          <a:p>
            <a:pPr>
              <a:spcBef>
                <a:spcPct val="20000"/>
              </a:spcBef>
              <a:buClr>
                <a:schemeClr val="hlink"/>
              </a:buClr>
              <a:buSzPct val="65000"/>
              <a:buFont typeface="Wingdings" charset="0"/>
              <a:buChar char="n"/>
              <a:defRPr/>
            </a:pPr>
            <a:endParaRPr lang="en-GB" sz="3200" dirty="0">
              <a:effectLst>
                <a:outerShdw blurRad="38100" dist="38100" dir="2700000" algn="tl">
                  <a:srgbClr val="000000"/>
                </a:outerShdw>
              </a:effectLst>
              <a:cs typeface="+mn-cs"/>
            </a:endParaRPr>
          </a:p>
          <a:p>
            <a:pPr>
              <a:spcBef>
                <a:spcPct val="20000"/>
              </a:spcBef>
              <a:buClr>
                <a:schemeClr val="hlink"/>
              </a:buClr>
              <a:buSzPct val="65000"/>
              <a:buFont typeface="Wingdings" charset="0"/>
              <a:buChar char="n"/>
              <a:defRPr/>
            </a:pPr>
            <a:endParaRPr lang="en-GB" sz="3200" dirty="0">
              <a:effectLst>
                <a:outerShdw blurRad="38100" dist="38100" dir="2700000" algn="tl">
                  <a:srgbClr val="000000"/>
                </a:outerShdw>
              </a:effectLst>
              <a:cs typeface="+mn-cs"/>
            </a:endParaRPr>
          </a:p>
          <a:p>
            <a:pPr>
              <a:spcBef>
                <a:spcPct val="20000"/>
              </a:spcBef>
              <a:buClr>
                <a:schemeClr val="hlink"/>
              </a:buClr>
              <a:buSzPct val="65000"/>
              <a:buFont typeface="Wingdings" charset="0"/>
              <a:buChar char="n"/>
              <a:defRPr/>
            </a:pPr>
            <a:endParaRPr lang="en-GB" sz="3200" dirty="0">
              <a:effectLst>
                <a:outerShdw blurRad="38100" dist="38100" dir="2700000" algn="tl">
                  <a:srgbClr val="000000"/>
                </a:outerShdw>
              </a:effectLst>
              <a:cs typeface="+mn-cs"/>
            </a:endParaRPr>
          </a:p>
        </p:txBody>
      </p:sp>
      <p:sp>
        <p:nvSpPr>
          <p:cNvPr id="2" name="Title 1"/>
          <p:cNvSpPr>
            <a:spLocks noGrp="1"/>
          </p:cNvSpPr>
          <p:nvPr>
            <p:ph type="title"/>
          </p:nvPr>
        </p:nvSpPr>
        <p:spPr/>
        <p:txBody>
          <a:bodyPr/>
          <a:lstStyle/>
          <a:p>
            <a:r>
              <a:rPr lang="en-US" dirty="0" smtClean="0">
                <a:latin typeface="Arial Black"/>
                <a:cs typeface="Arial Black"/>
              </a:rPr>
              <a:t>Secure or insecure?</a:t>
            </a:r>
            <a:endParaRPr lang="en-US" dirty="0">
              <a:latin typeface="Arial Black"/>
              <a:cs typeface="Arial Black"/>
            </a:endParaRPr>
          </a:p>
        </p:txBody>
      </p:sp>
    </p:spTree>
    <p:extLst>
      <p:ext uri="{BB962C8B-B14F-4D97-AF65-F5344CB8AC3E}">
        <p14:creationId xmlns:p14="http://schemas.microsoft.com/office/powerpoint/2010/main" val="26403855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err="1" smtClean="0">
                <a:latin typeface="Arial Black"/>
                <a:cs typeface="Arial Black"/>
              </a:rPr>
              <a:t>Organised</a:t>
            </a:r>
            <a:r>
              <a:rPr lang="en-US" dirty="0" smtClean="0">
                <a:latin typeface="Arial Black"/>
                <a:cs typeface="Arial Black"/>
              </a:rPr>
              <a:t> or </a:t>
            </a:r>
            <a:r>
              <a:rPr lang="en-US" dirty="0" err="1" smtClean="0">
                <a:latin typeface="Arial Black"/>
                <a:cs typeface="Arial Black"/>
              </a:rPr>
              <a:t>Disorganised</a:t>
            </a:r>
            <a:r>
              <a:rPr lang="en-US" dirty="0" smtClean="0">
                <a:latin typeface="Arial Black"/>
                <a:cs typeface="Arial Black"/>
              </a:rPr>
              <a:t>?</a:t>
            </a:r>
            <a:endParaRPr lang="en-US" dirty="0">
              <a:latin typeface="Arial Black"/>
              <a:cs typeface="Arial Black"/>
            </a:endParaRPr>
          </a:p>
        </p:txBody>
      </p:sp>
      <p:sp>
        <p:nvSpPr>
          <p:cNvPr id="3" name="Content Placeholder 2"/>
          <p:cNvSpPr>
            <a:spLocks noGrp="1"/>
          </p:cNvSpPr>
          <p:nvPr>
            <p:ph idx="1"/>
          </p:nvPr>
        </p:nvSpPr>
        <p:spPr>
          <a:xfrm>
            <a:off x="684213" y="2060575"/>
            <a:ext cx="8229600" cy="4114800"/>
          </a:xfrm>
        </p:spPr>
        <p:txBody>
          <a:bodyPr/>
          <a:lstStyle/>
          <a:p>
            <a:pPr>
              <a:defRPr/>
            </a:pPr>
            <a:r>
              <a:rPr lang="en-GB" dirty="0" smtClean="0">
                <a:cs typeface="+mn-cs"/>
              </a:rPr>
              <a:t>Parent is frightening</a:t>
            </a:r>
          </a:p>
          <a:p>
            <a:pPr>
              <a:defRPr/>
            </a:pPr>
            <a:r>
              <a:rPr lang="en-GB" u="sng" dirty="0" smtClean="0">
                <a:cs typeface="+mn-cs"/>
              </a:rPr>
              <a:t>Disorganised</a:t>
            </a:r>
            <a:r>
              <a:rPr lang="en-GB" dirty="0" smtClean="0">
                <a:cs typeface="+mn-cs"/>
              </a:rPr>
              <a:t> – </a:t>
            </a:r>
            <a:r>
              <a:rPr lang="en-GB" sz="2800" dirty="0">
                <a:cs typeface="+mn-cs"/>
              </a:rPr>
              <a:t>unable to establish a regular behavioural strategy  </a:t>
            </a:r>
            <a:endParaRPr lang="en-GB" sz="2800" dirty="0" smtClean="0">
              <a:cs typeface="+mn-cs"/>
            </a:endParaRPr>
          </a:p>
          <a:p>
            <a:pPr>
              <a:buFontTx/>
              <a:buChar char="-"/>
              <a:defRPr/>
            </a:pPr>
            <a:r>
              <a:rPr lang="en-GB" sz="2800" dirty="0" smtClean="0">
                <a:cs typeface="+mn-cs"/>
              </a:rPr>
              <a:t>15-19% in population sample</a:t>
            </a:r>
          </a:p>
          <a:p>
            <a:pPr>
              <a:buFontTx/>
              <a:buChar char="-"/>
              <a:defRPr/>
            </a:pPr>
            <a:r>
              <a:rPr lang="en-GB" sz="2800" dirty="0" smtClean="0">
                <a:cs typeface="+mn-cs"/>
              </a:rPr>
              <a:t>40</a:t>
            </a:r>
            <a:r>
              <a:rPr lang="en-GB" sz="2800" dirty="0">
                <a:cs typeface="+mn-cs"/>
              </a:rPr>
              <a:t>% in disadvantaged sample </a:t>
            </a:r>
          </a:p>
          <a:p>
            <a:pPr>
              <a:buFontTx/>
              <a:buChar char="-"/>
              <a:defRPr/>
            </a:pPr>
            <a:r>
              <a:rPr lang="en-GB" sz="2800" dirty="0" smtClean="0">
                <a:cs typeface="+mn-cs"/>
              </a:rPr>
              <a:t>80</a:t>
            </a:r>
            <a:r>
              <a:rPr lang="en-GB" sz="2800" dirty="0">
                <a:cs typeface="+mn-cs"/>
              </a:rPr>
              <a:t>% in abused </a:t>
            </a:r>
            <a:r>
              <a:rPr lang="en-GB" sz="2800" dirty="0" smtClean="0">
                <a:cs typeface="+mn-cs"/>
              </a:rPr>
              <a:t>sample</a:t>
            </a:r>
            <a:endParaRPr lang="en-GB" sz="3600" dirty="0">
              <a:cs typeface="+mn-cs"/>
            </a:endParaRPr>
          </a:p>
          <a:p>
            <a:pPr>
              <a:defRPr/>
            </a:pPr>
            <a:endParaRPr lang="en-US" dirty="0">
              <a:cs typeface="+mn-cs"/>
            </a:endParaRPr>
          </a:p>
        </p:txBody>
      </p:sp>
    </p:spTree>
    <p:extLst>
      <p:ext uri="{BB962C8B-B14F-4D97-AF65-F5344CB8AC3E}">
        <p14:creationId xmlns:p14="http://schemas.microsoft.com/office/powerpoint/2010/main" val="1880318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a:latin typeface="Arial Black" charset="0"/>
                <a:ea typeface="MS PGothic" charset="0"/>
                <a:cs typeface="+mj-cs"/>
              </a:rPr>
              <a:t>Attachment Outcomes</a:t>
            </a:r>
          </a:p>
        </p:txBody>
      </p:sp>
      <p:sp>
        <p:nvSpPr>
          <p:cNvPr id="3" name="Content Placeholder 2"/>
          <p:cNvSpPr>
            <a:spLocks noGrp="1"/>
          </p:cNvSpPr>
          <p:nvPr>
            <p:ph idx="1"/>
          </p:nvPr>
        </p:nvSpPr>
        <p:spPr>
          <a:xfrm>
            <a:off x="323528" y="1484784"/>
            <a:ext cx="8362950" cy="4114800"/>
          </a:xfrm>
        </p:spPr>
        <p:txBody>
          <a:bodyPr/>
          <a:lstStyle/>
          <a:p>
            <a:pPr>
              <a:defRPr/>
            </a:pPr>
            <a:r>
              <a:rPr lang="en-GB" sz="2800" dirty="0">
                <a:latin typeface="Tahoma" charset="0"/>
                <a:ea typeface="MS PGothic" charset="0"/>
                <a:cs typeface="+mn-cs"/>
              </a:rPr>
              <a:t>Secure attachment – more optimal functioning across all domains </a:t>
            </a:r>
            <a:r>
              <a:rPr lang="en-GB" sz="2000" dirty="0">
                <a:latin typeface="Tahoma" charset="0"/>
                <a:ea typeface="MS PGothic" charset="0"/>
                <a:cs typeface="+mn-cs"/>
              </a:rPr>
              <a:t>scholastic, emotional, social and behavioural adjustment, peer-rated social status </a:t>
            </a:r>
            <a:r>
              <a:rPr lang="en-GB" sz="2000" dirty="0" err="1">
                <a:latin typeface="Tahoma" charset="0"/>
                <a:ea typeface="MS PGothic" charset="0"/>
                <a:cs typeface="+mn-cs"/>
              </a:rPr>
              <a:t>etc</a:t>
            </a:r>
            <a:r>
              <a:rPr lang="en-GB" sz="2000" dirty="0">
                <a:latin typeface="Tahoma" charset="0"/>
                <a:ea typeface="MS PGothic" charset="0"/>
                <a:cs typeface="+mn-cs"/>
              </a:rPr>
              <a:t> (e.g. </a:t>
            </a:r>
            <a:r>
              <a:rPr lang="en-GB" sz="2000" dirty="0" err="1">
                <a:latin typeface="Tahoma" charset="0"/>
                <a:ea typeface="MS PGothic" charset="0"/>
                <a:cs typeface="+mn-cs"/>
              </a:rPr>
              <a:t>Sroufe</a:t>
            </a:r>
            <a:r>
              <a:rPr lang="en-GB" sz="2000" dirty="0">
                <a:latin typeface="Tahoma" charset="0"/>
                <a:ea typeface="MS PGothic" charset="0"/>
                <a:cs typeface="+mn-cs"/>
              </a:rPr>
              <a:t> 2005) </a:t>
            </a:r>
          </a:p>
          <a:p>
            <a:pPr>
              <a:defRPr/>
            </a:pPr>
            <a:r>
              <a:rPr lang="en-GB" sz="2800" dirty="0">
                <a:latin typeface="Tahoma" charset="0"/>
                <a:ea typeface="MS PGothic" charset="0"/>
                <a:cs typeface="+mn-cs"/>
              </a:rPr>
              <a:t>Insecure attachment – less optimal functioning across all domains </a:t>
            </a:r>
            <a:r>
              <a:rPr lang="en-GB" sz="2000" dirty="0">
                <a:latin typeface="Tahoma" charset="0"/>
                <a:ea typeface="MS PGothic" charset="0"/>
                <a:cs typeface="+mn-cs"/>
              </a:rPr>
              <a:t>(Lecce 2008)</a:t>
            </a:r>
          </a:p>
          <a:p>
            <a:pPr>
              <a:defRPr/>
            </a:pPr>
            <a:r>
              <a:rPr lang="en-GB" sz="2800" dirty="0">
                <a:latin typeface="Tahoma" charset="0"/>
                <a:ea typeface="MS PGothic" charset="0"/>
                <a:cs typeface="+mn-cs"/>
              </a:rPr>
              <a:t>Disorganised attachment – significant dysfunction and later psychopathology </a:t>
            </a:r>
            <a:r>
              <a:rPr lang="en-GB" sz="2000" dirty="0">
                <a:latin typeface="Tahoma" charset="0"/>
                <a:ea typeface="MS PGothic" charset="0"/>
                <a:cs typeface="+mn-cs"/>
              </a:rPr>
              <a:t>(Green and Goldwyn 2002; Madigan et al 2006) </a:t>
            </a:r>
          </a:p>
        </p:txBody>
      </p:sp>
    </p:spTree>
    <p:extLst>
      <p:ext uri="{BB962C8B-B14F-4D97-AF65-F5344CB8AC3E}">
        <p14:creationId xmlns:p14="http://schemas.microsoft.com/office/powerpoint/2010/main" val="220058619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6/12 Warwi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4/12 medical schoo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6/12 medical schoo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8/12 medical schoo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W lin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12 Warwi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12 Warwi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8/12 Warwi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8/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12 medical schoo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556</TotalTime>
  <Words>2873</Words>
  <Application>Microsoft Macintosh PowerPoint</Application>
  <PresentationFormat>On-screen Show (4:3)</PresentationFormat>
  <Paragraphs>302</Paragraphs>
  <Slides>40</Slides>
  <Notes>24</Notes>
  <HiddenSlides>0</HiddenSlides>
  <MMClips>0</MMClips>
  <ScaleCrop>false</ScaleCrop>
  <HeadingPairs>
    <vt:vector size="4" baseType="variant">
      <vt:variant>
        <vt:lpstr>Theme</vt:lpstr>
      </vt:variant>
      <vt:variant>
        <vt:i4>13</vt:i4>
      </vt:variant>
      <vt:variant>
        <vt:lpstr>Slide Titles</vt:lpstr>
      </vt:variant>
      <vt:variant>
        <vt:i4>40</vt:i4>
      </vt:variant>
    </vt:vector>
  </HeadingPairs>
  <TitlesOfParts>
    <vt:vector size="53" baseType="lpstr">
      <vt:lpstr>6/12 Warwick</vt:lpstr>
      <vt:lpstr>4/12 Warwick</vt:lpstr>
      <vt:lpstr>1/12 Warwick</vt:lpstr>
      <vt:lpstr>8/12 Warwick</vt:lpstr>
      <vt:lpstr>6/12 departmental lockup</vt:lpstr>
      <vt:lpstr>4/12 departmental lockup</vt:lpstr>
      <vt:lpstr>1/12 departmental lockup</vt:lpstr>
      <vt:lpstr>8/12 departmental lockup</vt:lpstr>
      <vt:lpstr>1/12 medical school lockup</vt:lpstr>
      <vt:lpstr>4/12 medical school lockup</vt:lpstr>
      <vt:lpstr>6/12 medical school lockup</vt:lpstr>
      <vt:lpstr>8/12 medical school lockup</vt:lpstr>
      <vt:lpstr>W line</vt:lpstr>
      <vt:lpstr>PowerPoint Presentation</vt:lpstr>
      <vt:lpstr>Structure of paper</vt:lpstr>
      <vt:lpstr>Fair Society: Healthy Lives Marmot (2010)</vt:lpstr>
      <vt:lpstr>PowerPoint Presentation</vt:lpstr>
      <vt:lpstr>Dyadic Regulation of Infant Affect</vt:lpstr>
      <vt:lpstr>Attachment</vt:lpstr>
      <vt:lpstr>Secure or insecure?</vt:lpstr>
      <vt:lpstr>Organised or Disorganised?</vt:lpstr>
      <vt:lpstr>Attachment Outcomes</vt:lpstr>
      <vt:lpstr>PowerPoint Presentation</vt:lpstr>
      <vt:lpstr>Parent-Infant Interaction </vt:lpstr>
      <vt:lpstr>Nurturance/ Emotional and Behavioural Regulation</vt:lpstr>
      <vt:lpstr>Sensitivity and Attunement</vt:lpstr>
      <vt:lpstr>Midrange contingency</vt:lpstr>
      <vt:lpstr>Midrange Balance Model  (Beebe and Lachmann 2005)</vt:lpstr>
      <vt:lpstr>Midrange balance</vt:lpstr>
      <vt:lpstr>Videoclip – turntaking</vt:lpstr>
      <vt:lpstr>Reflective Function</vt:lpstr>
      <vt:lpstr>Reflective Function</vt:lpstr>
      <vt:lpstr>Studies of RF</vt:lpstr>
      <vt:lpstr>Fr- and Atypical parenting behaviours</vt:lpstr>
      <vt:lpstr>Videoclip – Severely suboptimal  M-I interaction</vt:lpstr>
      <vt:lpstr>Healthy Child Programme: begins in pregnancy</vt:lpstr>
      <vt:lpstr>Parenting begins in pregnancy…</vt:lpstr>
      <vt:lpstr>PowerPoint Presentation</vt:lpstr>
      <vt:lpstr>Pregnancy 1</vt:lpstr>
      <vt:lpstr>Preparation for Parenthood Programmes</vt:lpstr>
      <vt:lpstr>Promotional Interviews</vt:lpstr>
      <vt:lpstr>Prenatal Interview</vt:lpstr>
      <vt:lpstr>Postnatal Interview</vt:lpstr>
      <vt:lpstr>HCP Universal </vt:lpstr>
      <vt:lpstr> Birth and Early Infancy </vt:lpstr>
      <vt:lpstr>Introducing parents to their ‘Social Baby’</vt:lpstr>
      <vt:lpstr>Providing Guidance</vt:lpstr>
      <vt:lpstr>Supporting Fathers</vt:lpstr>
      <vt:lpstr>Promoting Early Development</vt:lpstr>
      <vt:lpstr>Reviewing Developments</vt:lpstr>
      <vt:lpstr>HCP  Universal Partnership and Partnership Plus</vt:lpstr>
      <vt:lpstr>Key Intervention Approaches</vt:lpstr>
      <vt:lpstr>Summary</vt:lpstr>
    </vt:vector>
  </TitlesOfParts>
  <Company>University of Warwick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Patria, Jetinder</dc:creator>
  <cp:lastModifiedBy>Jane Barlow</cp:lastModifiedBy>
  <cp:revision>38</cp:revision>
  <cp:lastPrinted>2015-06-26T09:43:01Z</cp:lastPrinted>
  <dcterms:created xsi:type="dcterms:W3CDTF">2015-04-29T08:55:57Z</dcterms:created>
  <dcterms:modified xsi:type="dcterms:W3CDTF">2016-05-20T11:39:00Z</dcterms:modified>
</cp:coreProperties>
</file>