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media/image1.jpeg" ContentType="image/jpeg"/>
  <Override PartName="/ppt/media/image2.jpeg" ContentType="image/jpeg"/>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jpeg" ContentType="image/jpe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4.jpeg" ContentType="image/jpeg"/>
  <Override PartName="/ppt/notesSlides/notesSlide11.xml" ContentType="application/vnd.openxmlformats-officedocument.presentationml.notesSlide+xml"/>
  <Override PartName="/ppt/media/image5.jpeg" ContentType="image/jpeg"/>
  <Override PartName="/ppt/notesSlides/notesSlide12.xml" ContentType="application/vnd.openxmlformats-officedocument.presentationml.notesSlide+xml"/>
  <Override PartName="/ppt/media/image6.jpeg" ContentType="image/jpeg"/>
  <Override PartName="/ppt/media/image7.jpeg" ContentType="image/jpeg"/>
  <Override PartName="/ppt/media/image8.jpeg" ContentType="image/jpeg"/>
  <Override PartName="/ppt/media/image9.jpeg" ContentType="image/jpeg"/>
  <Override PartName="/ppt/charts/chart1.xml" ContentType="application/vnd.openxmlformats-officedocument.drawingml.chart+xml"/>
  <Override PartName="/ppt/charts/chart2.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media/image10.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Lst>
  <p:sldSz cx="9144000" cy="6858000"/>
  <p:notesSz cx="6858000" cy="9144000"/>
  <p:defaultTextStyle>
    <a:lvl1pPr>
      <a:defRPr>
        <a:latin typeface="+mn-lt"/>
        <a:ea typeface="+mn-ea"/>
        <a:cs typeface="+mn-cs"/>
        <a:sym typeface="Avenir Roman"/>
      </a:defRPr>
    </a:lvl1pPr>
    <a:lvl2pPr>
      <a:defRPr>
        <a:latin typeface="+mn-lt"/>
        <a:ea typeface="+mn-ea"/>
        <a:cs typeface="+mn-cs"/>
        <a:sym typeface="Avenir Roman"/>
      </a:defRPr>
    </a:lvl2pPr>
    <a:lvl3pPr>
      <a:defRPr>
        <a:latin typeface="+mn-lt"/>
        <a:ea typeface="+mn-ea"/>
        <a:cs typeface="+mn-cs"/>
        <a:sym typeface="Avenir Roman"/>
      </a:defRPr>
    </a:lvl3pPr>
    <a:lvl4pPr>
      <a:defRPr>
        <a:latin typeface="+mn-lt"/>
        <a:ea typeface="+mn-ea"/>
        <a:cs typeface="+mn-cs"/>
        <a:sym typeface="Avenir Roman"/>
      </a:defRPr>
    </a:lvl4pPr>
    <a:lvl5pPr>
      <a:defRPr>
        <a:latin typeface="+mn-lt"/>
        <a:ea typeface="+mn-ea"/>
        <a:cs typeface="+mn-cs"/>
        <a:sym typeface="Avenir Roman"/>
      </a:defRPr>
    </a:lvl5pPr>
    <a:lvl6pPr>
      <a:defRPr>
        <a:latin typeface="+mn-lt"/>
        <a:ea typeface="+mn-ea"/>
        <a:cs typeface="+mn-cs"/>
        <a:sym typeface="Avenir Roman"/>
      </a:defRPr>
    </a:lvl6pPr>
    <a:lvl7pPr>
      <a:defRPr>
        <a:latin typeface="+mn-lt"/>
        <a:ea typeface="+mn-ea"/>
        <a:cs typeface="+mn-cs"/>
        <a:sym typeface="Avenir Roman"/>
      </a:defRPr>
    </a:lvl7pPr>
    <a:lvl8pPr>
      <a:defRPr>
        <a:latin typeface="+mn-lt"/>
        <a:ea typeface="+mn-ea"/>
        <a:cs typeface="+mn-cs"/>
        <a:sym typeface="Avenir Roman"/>
      </a:defRPr>
    </a:lvl8pPr>
    <a:lvl9pPr>
      <a:defRPr>
        <a:latin typeface="+mn-lt"/>
        <a:ea typeface="+mn-ea"/>
        <a:cs typeface="+mn-cs"/>
        <a:sym typeface="Avenir Roman"/>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n" i="on">
        <a:font>
          <a:latin typeface="Avenir Book"/>
          <a:ea typeface="Avenir Book"/>
          <a:cs typeface="Avenir Book"/>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7F3F4"/>
          </a:solidFill>
        </a:fill>
      </a:tcStyle>
    </a:wholeTbl>
    <a:band2H>
      <a:tcTxStyle b="def" i="def"/>
      <a:tcStyle>
        <a:tcBdr/>
        <a:fill>
          <a:solidFill>
            <a:srgbClr val="F3F9FA"/>
          </a:solidFill>
        </a:fill>
      </a:tcStyle>
    </a:band2H>
    <a:firstCol>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Col>
    <a:la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lastRow>
    <a:fir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Row>
  </a:tblStyle>
  <a:tblStyle styleId="{C7B018BB-80A7-4F77-B60F-C8B233D01FF8}" styleName="">
    <a:tblBg/>
    <a:wholeTbl>
      <a:tcTxStyle b="on" i="on">
        <a:font>
          <a:latin typeface="Avenir Book"/>
          <a:ea typeface="Avenir Book"/>
          <a:cs typeface="Avenir Book"/>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7F3F4"/>
          </a:solidFill>
        </a:fill>
      </a:tcStyle>
    </a:wholeTbl>
    <a:band2H>
      <a:tcTxStyle b="def" i="def"/>
      <a:tcStyle>
        <a:tcBdr/>
        <a:fill>
          <a:solidFill>
            <a:srgbClr val="F3F9FA"/>
          </a:solidFill>
        </a:fill>
      </a:tcStyle>
    </a:band2H>
    <a:firstCol>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Col>
    <a:la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lastRow>
    <a:fir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BBE0E3"/>
          </a:solidFill>
        </a:fill>
      </a:tcStyle>
    </a:firstRow>
  </a:tblStyle>
  <a:tblStyle styleId="{EEE7283C-3CF3-47DC-8721-378D4A62B228}" styleName="">
    <a:tblBg/>
    <a:wholeTbl>
      <a:tcTxStyle b="on" i="on">
        <a:font>
          <a:latin typeface="Avenir Book"/>
          <a:ea typeface="Avenir Book"/>
          <a:cs typeface="Avenir Book"/>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BDBDB"/>
          </a:solidFill>
        </a:fill>
      </a:tcStyle>
    </a:wholeTbl>
    <a:band2H>
      <a:tcTxStyle b="def" i="def"/>
      <a:tcStyle>
        <a:tcBdr/>
        <a:fill>
          <a:solidFill>
            <a:srgbClr val="EEEEEE"/>
          </a:solidFill>
        </a:fill>
      </a:tcStyle>
    </a:band2H>
    <a:firstCol>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firstCol>
    <a:la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lastRow>
    <a:fir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8F8F8F"/>
          </a:solidFill>
        </a:fill>
      </a:tcStyle>
    </a:firstRow>
  </a:tblStyle>
  <a:tblStyle styleId="{CF821DB8-F4EB-4A41-A1BA-3FCAFE7338EE}" styleName="">
    <a:tblBg/>
    <a:wholeTbl>
      <a:tcTxStyle b="on" i="on">
        <a:font>
          <a:latin typeface="Avenir Book"/>
          <a:ea typeface="Avenir Book"/>
          <a:cs typeface="Avenir Book"/>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CCCD9"/>
          </a:solidFill>
        </a:fill>
      </a:tcStyle>
    </a:wholeTbl>
    <a:band2H>
      <a:tcTxStyle b="def" i="def"/>
      <a:tcStyle>
        <a:tcBdr/>
        <a:fill>
          <a:solidFill>
            <a:srgbClr val="E7E7ED"/>
          </a:solidFill>
        </a:fill>
      </a:tcStyle>
    </a:band2H>
    <a:firstCol>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D2D8A"/>
          </a:solidFill>
        </a:fill>
      </a:tcStyle>
    </a:firstCol>
    <a:la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D2D8A"/>
          </a:solidFill>
        </a:fill>
      </a:tcStyle>
    </a:lastRow>
    <a:fir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2D2D8A"/>
          </a:solidFill>
        </a:fill>
      </a:tcStyle>
    </a:firstRow>
  </a:tblStyle>
  <a:tblStyle styleId="{33BA23B1-9221-436E-865A-0063620EA4FD}" styleName="">
    <a:tblBg/>
    <a:wholeTbl>
      <a:tcTxStyle b="on" i="on">
        <a:font>
          <a:latin typeface="Avenir Book"/>
          <a:ea typeface="Avenir Book"/>
          <a:cs typeface="Avenir Book"/>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n">
        <a:font>
          <a:latin typeface="Avenir Book"/>
          <a:ea typeface="Avenir Book"/>
          <a:cs typeface="Avenir Book"/>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BBE0E3"/>
          </a:solidFill>
        </a:fill>
      </a:tcStyle>
    </a:firstCol>
    <a:lastRow>
      <a:tcTxStyle b="on" i="on">
        <a:font>
          <a:latin typeface="Avenir Book"/>
          <a:ea typeface="Avenir Book"/>
          <a:cs typeface="Avenir Book"/>
        </a:font>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
          <a:latin typeface="Avenir Book"/>
          <a:ea typeface="Avenir Book"/>
          <a:cs typeface="Avenir Book"/>
        </a:font>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BBE0E3"/>
          </a:solidFill>
        </a:fill>
      </a:tcStyle>
    </a:firstRow>
  </a:tblStyle>
  <a:tblStyle styleId="{2708684C-4D16-4618-839F-0558EEFCDFE6}" styleName="">
    <a:tblBg/>
    <a:wholeTbl>
      <a:tcTxStyle b="on" i="on">
        <a:font>
          <a:latin typeface="Avenir Book"/>
          <a:ea typeface="Avenir Book"/>
          <a:cs typeface="Avenir Book"/>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b="def" i="def"/>
      <a:tcStyle>
        <a:tcBdr/>
        <a:fill>
          <a:solidFill>
            <a:srgbClr val="E6E6E6"/>
          </a:solidFill>
        </a:fill>
      </a:tcStyle>
    </a:band2H>
    <a:firstCol>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
          <a:latin typeface="Avenir Book"/>
          <a:ea typeface="Avenir Book"/>
          <a:cs typeface="Avenir Book"/>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Relationships xmlns="http://schemas.openxmlformats.org/package/2006/relationships"><Relationship Id="rId1" Type="http://schemas.openxmlformats.org/officeDocument/2006/relationships/package" Target="../embeddings/Microsoft_Excel_Sheet2.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256043"/>
          <c:y val="0.005"/>
          <c:w val="0.743957"/>
          <c:h val="1"/>
        </c:manualLayout>
      </c:layout>
      <c:pieChart>
        <c:varyColors val="0"/>
        <c:ser>
          <c:idx val="0"/>
          <c:order val="0"/>
          <c:tx>
            <c:strRef>
              <c:f>Sheet1!$A$2</c:f>
              <c:strCache>
                <c:pt idx="0">
                  <c:v>Sales</c:v>
                </c:pt>
              </c:strCache>
            </c:strRef>
          </c:tx>
          <c:spPr>
            <a:solidFill>
              <a:srgbClr val="00F900"/>
            </a:solidFill>
            <a:ln w="12700" cap="flat">
              <a:noFill/>
              <a:miter lim="400000"/>
            </a:ln>
            <a:effectLst/>
          </c:spPr>
          <c:explosion val="0"/>
          <c:dPt>
            <c:idx val="0"/>
            <c:explosion val="0"/>
            <c:spPr>
              <a:solidFill>
                <a:srgbClr val="00F900"/>
              </a:solidFill>
              <a:ln w="12700" cap="flat">
                <a:noFill/>
                <a:miter lim="400000"/>
              </a:ln>
              <a:effectLst/>
            </c:spPr>
          </c:dPt>
          <c:dPt>
            <c:idx val="1"/>
            <c:explosion val="0"/>
            <c:spPr>
              <a:solidFill>
                <a:srgbClr val="FF40FF"/>
              </a:solidFill>
              <a:ln w="12700" cap="flat">
                <a:noFill/>
                <a:miter lim="400000"/>
              </a:ln>
              <a:effectLst/>
            </c:spPr>
          </c:dPt>
          <c:dPt>
            <c:idx val="2"/>
            <c:explosion val="0"/>
            <c:spPr>
              <a:solidFill>
                <a:srgbClr val="666666"/>
              </a:solidFill>
              <a:ln w="12700" cap="flat">
                <a:noFill/>
                <a:miter lim="400000"/>
              </a:ln>
              <a:effectLst/>
            </c:spPr>
          </c:dPt>
          <c:dPt>
            <c:idx val="3"/>
            <c:explosion val="0"/>
            <c:spPr>
              <a:solidFill>
                <a:srgbClr val="FF9300"/>
              </a:solidFill>
              <a:ln w="12700" cap="flat">
                <a:noFill/>
                <a:miter lim="400000"/>
              </a:ln>
              <a:effectLst/>
            </c:spPr>
          </c:dPt>
          <c:dPt>
            <c:idx val="4"/>
            <c:explosion val="0"/>
            <c:spPr>
              <a:solidFill>
                <a:srgbClr val="666666"/>
              </a:solidFill>
              <a:ln w="12700" cap="flat">
                <a:noFill/>
                <a:miter lim="400000"/>
              </a:ln>
              <a:effectLst/>
            </c:spPr>
          </c:dPt>
          <c:dLbls>
            <c:dLbl>
              <c:idx val="0"/>
              <c:numFmt formatCode="0%" sourceLinked="0"/>
              <c:txPr>
                <a:bodyPr/>
                <a:lstStyle/>
                <a:p>
                  <a:pPr lvl="0">
                    <a:defRPr b="0" i="0" strike="noStrike" sz="900" u="none">
                      <a:solidFill>
                        <a:srgbClr val="000000"/>
                      </a:solidFill>
                      <a:effectLst/>
                      <a:latin typeface="Arial Bold"/>
                    </a:defRPr>
                  </a:pPr>
                  <a:r>
                    <a:rPr b="0" i="0" strike="noStrike" sz="900" u="none">
                      <a:solidFill>
                        <a:srgbClr val="000000"/>
                      </a:solidFill>
                      <a:effectLst/>
                      <a:latin typeface="Arial Bold"/>
                    </a:rPr>
                    <a:t/>
                  </a:r>
                </a:p>
              </c:txPr>
              <c:dLblPos val="inEnd"/>
              <c:showLegendKey val="0"/>
              <c:showVal val="0"/>
              <c:showCatName val="0"/>
              <c:showSerName val="0"/>
              <c:showPercent val="1"/>
              <c:showBubbleSize val="0"/>
            </c:dLbl>
            <c:dLbl>
              <c:idx val="1"/>
              <c:numFmt formatCode="0%" sourceLinked="0"/>
              <c:txPr>
                <a:bodyPr/>
                <a:lstStyle/>
                <a:p>
                  <a:pPr lvl="0">
                    <a:defRPr b="0" i="0" strike="noStrike" sz="900" u="none">
                      <a:solidFill>
                        <a:srgbClr val="000000"/>
                      </a:solidFill>
                      <a:effectLst/>
                      <a:latin typeface="Arial Bold"/>
                    </a:defRPr>
                  </a:pPr>
                  <a:r>
                    <a:rPr b="0" i="0" strike="noStrike" sz="900" u="none">
                      <a:solidFill>
                        <a:srgbClr val="000000"/>
                      </a:solidFill>
                      <a:effectLst/>
                      <a:latin typeface="Arial Bold"/>
                    </a:rPr>
                    <a:t/>
                  </a:r>
                </a:p>
              </c:txPr>
              <c:dLblPos val="inEnd"/>
              <c:showLegendKey val="0"/>
              <c:showVal val="0"/>
              <c:showCatName val="0"/>
              <c:showSerName val="0"/>
              <c:showPercent val="1"/>
              <c:showBubbleSize val="0"/>
            </c:dLbl>
            <c:dLbl>
              <c:idx val="2"/>
              <c:numFmt formatCode="0%" sourceLinked="0"/>
              <c:txPr>
                <a:bodyPr/>
                <a:lstStyle/>
                <a:p>
                  <a:pPr lvl="0">
                    <a:defRPr b="0" i="0" strike="noStrike" sz="900" u="none">
                      <a:solidFill>
                        <a:srgbClr val="000000"/>
                      </a:solidFill>
                      <a:effectLst/>
                      <a:latin typeface="Arial Bold"/>
                    </a:defRPr>
                  </a:pPr>
                  <a:r>
                    <a:rPr b="0" i="0" strike="noStrike" sz="900" u="none">
                      <a:solidFill>
                        <a:srgbClr val="000000"/>
                      </a:solidFill>
                      <a:effectLst/>
                      <a:latin typeface="Arial Bold"/>
                    </a:rPr>
                    <a:t/>
                  </a:r>
                </a:p>
              </c:txPr>
              <c:dLblPos val="inEnd"/>
              <c:showLegendKey val="0"/>
              <c:showVal val="0"/>
              <c:showCatName val="0"/>
              <c:showSerName val="0"/>
              <c:showPercent val="1"/>
              <c:showBubbleSize val="0"/>
            </c:dLbl>
            <c:dLbl>
              <c:idx val="3"/>
              <c:numFmt formatCode="0%" sourceLinked="0"/>
              <c:txPr>
                <a:bodyPr/>
                <a:lstStyle/>
                <a:p>
                  <a:pPr lvl="0">
                    <a:defRPr b="0" i="0" strike="noStrike" sz="900" u="none">
                      <a:solidFill>
                        <a:srgbClr val="000000"/>
                      </a:solidFill>
                      <a:effectLst/>
                      <a:latin typeface="Arial Bold"/>
                    </a:defRPr>
                  </a:pPr>
                  <a:r>
                    <a:rPr b="0" i="0" strike="noStrike" sz="900" u="none">
                      <a:solidFill>
                        <a:srgbClr val="000000"/>
                      </a:solidFill>
                      <a:effectLst/>
                      <a:latin typeface="Arial Bold"/>
                    </a:rPr>
                    <a:t/>
                  </a:r>
                </a:p>
              </c:txPr>
              <c:dLblPos val="inEnd"/>
              <c:showLegendKey val="0"/>
              <c:showVal val="0"/>
              <c:showCatName val="0"/>
              <c:showSerName val="0"/>
              <c:showPercent val="1"/>
              <c:showBubbleSize val="0"/>
            </c:dLbl>
            <c:dLbl>
              <c:idx val="4"/>
              <c:numFmt formatCode="0%" sourceLinked="0"/>
              <c:txPr>
                <a:bodyPr/>
                <a:lstStyle/>
                <a:p>
                  <a:pPr lvl="0">
                    <a:defRPr b="0" i="0" strike="noStrike" sz="900" u="none">
                      <a:solidFill>
                        <a:srgbClr val="000000"/>
                      </a:solidFill>
                      <a:effectLst/>
                      <a:latin typeface="Arial Bold"/>
                    </a:defRPr>
                  </a:pPr>
                  <a:r>
                    <a:rPr b="0" i="0" strike="noStrike" sz="900" u="none">
                      <a:solidFill>
                        <a:srgbClr val="000000"/>
                      </a:solidFill>
                      <a:effectLst/>
                      <a:latin typeface="Arial Bold"/>
                    </a:rPr>
                    <a:t/>
                  </a:r>
                </a:p>
              </c:txPr>
              <c:dLblPos val="inEnd"/>
              <c:showLegendKey val="0"/>
              <c:showVal val="0"/>
              <c:showCatName val="0"/>
              <c:showSerName val="0"/>
              <c:showPercent val="1"/>
              <c:showBubbleSize val="0"/>
            </c:dLbl>
            <c:numFmt formatCode="0%" sourceLinked="0"/>
            <c:txPr>
              <a:bodyPr/>
              <a:lstStyle/>
              <a:p>
                <a:pPr lvl="0">
                  <a:defRPr b="0" i="0" strike="noStrike" sz="900" u="none">
                    <a:solidFill>
                      <a:srgbClr val="000000"/>
                    </a:solidFill>
                    <a:effectLst/>
                    <a:latin typeface="Arial Bold"/>
                  </a:defRPr>
                </a:pPr>
                <a:r>
                  <a:rPr b="0" i="0" strike="noStrike" sz="900" u="none">
                    <a:solidFill>
                      <a:srgbClr val="000000"/>
                    </a:solidFill>
                    <a:effectLst/>
                    <a:latin typeface="Arial Bold"/>
                  </a:rPr>
                  <a:t/>
                </a:r>
              </a:p>
            </c:txPr>
            <c:dLblPos val="inEnd"/>
            <c:showLegendKey val="0"/>
            <c:showVal val="0"/>
            <c:showCatName val="0"/>
            <c:showSerName val="0"/>
            <c:showPercent val="1"/>
            <c:showBubbleSize val="0"/>
            <c:showLeaderLines val="0"/>
          </c:dLbls>
          <c:cat>
            <c:strRef>
              <c:f>Sheet1!$B$1:$F$1</c:f>
              <c:strCache>
                <c:ptCount val="5"/>
                <c:pt idx="0">
                  <c:v>1 (most deprived)</c:v>
                </c:pt>
                <c:pt idx="1">
                  <c:v>2</c:v>
                </c:pt>
                <c:pt idx="2">
                  <c:v>3</c:v>
                </c:pt>
                <c:pt idx="3">
                  <c:v>4</c:v>
                </c:pt>
                <c:pt idx="4">
                  <c:v>5 (least deprived)</c:v>
                </c:pt>
              </c:strCache>
            </c:strRef>
          </c:cat>
          <c:val>
            <c:numRef>
              <c:f>Sheet1!$B$2:$F$2</c:f>
              <c:numCache>
                <c:ptCount val="5"/>
                <c:pt idx="0">
                  <c:v>0.335494</c:v>
                </c:pt>
                <c:pt idx="1">
                  <c:v>0.325770</c:v>
                </c:pt>
                <c:pt idx="2">
                  <c:v>0.162075</c:v>
                </c:pt>
                <c:pt idx="3">
                  <c:v>0.110211</c:v>
                </c:pt>
                <c:pt idx="4">
                  <c:v>0.066451</c:v>
                </c:pt>
              </c:numCache>
            </c:numRef>
          </c:val>
        </c:ser>
        <c:firstSliceAng val="0"/>
      </c:pieChart>
      <c:spPr>
        <a:noFill/>
        <a:ln w="12700" cap="flat">
          <a:noFill/>
          <a:miter lim="400000"/>
        </a:ln>
        <a:effectLst/>
      </c:spPr>
    </c:plotArea>
    <c:legend>
      <c:legendPos val="r"/>
      <c:layout>
        <c:manualLayout>
          <c:xMode val="edge"/>
          <c:yMode val="edge"/>
          <c:x val="0.005"/>
          <c:y val="0.361392"/>
          <c:w val="0.432928"/>
          <c:h val="0.277196"/>
        </c:manualLayout>
      </c:layout>
      <c:overlay val="1"/>
      <c:spPr>
        <a:noFill/>
        <a:ln w="12700" cap="flat">
          <a:noFill/>
          <a:miter lim="400000"/>
        </a:ln>
        <a:effectLst/>
      </c:spPr>
      <c:txPr>
        <a:bodyPr/>
        <a:lstStyle/>
        <a:p>
          <a:pPr lvl="0">
            <a:defRPr b="0" i="0" strike="noStrike" sz="900" u="none">
              <a:solidFill>
                <a:srgbClr val="000000"/>
              </a:solidFill>
              <a:effectLst/>
              <a:latin typeface="Arial Bold"/>
            </a:defRPr>
          </a:pPr>
        </a:p>
      </c:txPr>
    </c:legend>
    <c:plotVisOnly val="1"/>
    <c:dispBlanksAs val="gap"/>
  </c:chart>
  <c:spPr>
    <a:noFill/>
    <a:ln w="9525" cap="flat">
      <a:solidFill>
        <a:srgbClr val="BFBFBF"/>
      </a:solidFill>
      <a:prstDash val="solid"/>
      <a:beve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lvl="0"/>
          </a:p>
        </c:rich>
      </c:tx>
      <c:layout/>
      <c:overlay val="1"/>
    </c:title>
    <c:autoTitleDeleted val="1"/>
    <c:plotArea>
      <c:layout>
        <c:manualLayout>
          <c:layoutTarget val="inner"/>
          <c:xMode val="edge"/>
          <c:yMode val="edge"/>
          <c:x val="0.256043"/>
          <c:y val="0.005"/>
          <c:w val="0.743957"/>
          <c:h val="1"/>
        </c:manualLayout>
      </c:layout>
      <c:pieChart>
        <c:varyColors val="0"/>
        <c:ser>
          <c:idx val="0"/>
          <c:order val="0"/>
          <c:tx>
            <c:strRef>
              <c:f>Sheet1!$A$2</c:f>
              <c:strCache>
                <c:pt idx="0">
                  <c:v>Sales</c:v>
                </c:pt>
              </c:strCache>
            </c:strRef>
          </c:tx>
          <c:spPr>
            <a:solidFill>
              <a:srgbClr val="00F900"/>
            </a:solidFill>
            <a:ln w="12700" cap="flat">
              <a:noFill/>
              <a:miter lim="400000"/>
            </a:ln>
            <a:effectLst/>
          </c:spPr>
          <c:explosion val="0"/>
          <c:dPt>
            <c:idx val="0"/>
            <c:explosion val="0"/>
            <c:spPr>
              <a:solidFill>
                <a:srgbClr val="00F900"/>
              </a:solidFill>
              <a:ln w="12700" cap="flat">
                <a:noFill/>
                <a:miter lim="400000"/>
              </a:ln>
              <a:effectLst/>
            </c:spPr>
          </c:dPt>
          <c:dPt>
            <c:idx val="1"/>
            <c:explosion val="0"/>
            <c:spPr>
              <a:solidFill>
                <a:srgbClr val="FF40FF"/>
              </a:solidFill>
              <a:ln w="12700" cap="flat">
                <a:noFill/>
                <a:miter lim="400000"/>
              </a:ln>
              <a:effectLst/>
            </c:spPr>
          </c:dPt>
          <c:dPt>
            <c:idx val="2"/>
            <c:explosion val="0"/>
            <c:spPr>
              <a:solidFill>
                <a:srgbClr val="666666"/>
              </a:solidFill>
              <a:ln w="12700" cap="flat">
                <a:noFill/>
                <a:miter lim="400000"/>
              </a:ln>
              <a:effectLst/>
            </c:spPr>
          </c:dPt>
          <c:dPt>
            <c:idx val="3"/>
            <c:explosion val="0"/>
            <c:spPr>
              <a:solidFill>
                <a:srgbClr val="FF9300">
                  <a:alpha val="63000"/>
                </a:srgbClr>
              </a:solidFill>
              <a:ln w="12700" cap="flat">
                <a:noFill/>
                <a:miter lim="400000"/>
              </a:ln>
              <a:effectLst/>
            </c:spPr>
          </c:dPt>
          <c:dPt>
            <c:idx val="4"/>
            <c:explosion val="0"/>
            <c:spPr>
              <a:solidFill>
                <a:srgbClr val="666666"/>
              </a:solidFill>
              <a:ln w="12700" cap="flat">
                <a:noFill/>
                <a:miter lim="400000"/>
              </a:ln>
              <a:effectLst/>
            </c:spPr>
          </c:dPt>
          <c:dLbls>
            <c:dLbl>
              <c:idx val="0"/>
              <c:numFmt formatCode="0%" sourceLinked="0"/>
              <c:txPr>
                <a:bodyPr/>
                <a:lstStyle/>
                <a:p>
                  <a:pPr lvl="0">
                    <a:defRPr b="0" i="0" strike="noStrike" sz="1000" u="none">
                      <a:solidFill>
                        <a:srgbClr val="000000"/>
                      </a:solidFill>
                      <a:effectLst/>
                      <a:latin typeface="Arial Bold"/>
                    </a:defRPr>
                  </a:pPr>
                  <a:r>
                    <a:rPr b="0" i="0" strike="noStrike" sz="1000" u="none">
                      <a:solidFill>
                        <a:srgbClr val="000000"/>
                      </a:solidFill>
                      <a:effectLst/>
                      <a:latin typeface="Arial Bold"/>
                    </a:rPr>
                    <a:t/>
                  </a:r>
                </a:p>
              </c:txPr>
              <c:dLblPos val="inEnd"/>
              <c:showLegendKey val="0"/>
              <c:showVal val="0"/>
              <c:showCatName val="0"/>
              <c:showSerName val="0"/>
              <c:showPercent val="1"/>
              <c:showBubbleSize val="0"/>
            </c:dLbl>
            <c:dLbl>
              <c:idx val="1"/>
              <c:numFmt formatCode="0%" sourceLinked="0"/>
              <c:txPr>
                <a:bodyPr/>
                <a:lstStyle/>
                <a:p>
                  <a:pPr lvl="0">
                    <a:defRPr b="0" i="0" strike="noStrike" sz="1000" u="none">
                      <a:solidFill>
                        <a:srgbClr val="000000"/>
                      </a:solidFill>
                      <a:effectLst/>
                      <a:latin typeface="Arial Bold"/>
                    </a:defRPr>
                  </a:pPr>
                  <a:r>
                    <a:rPr b="0" i="0" strike="noStrike" sz="1000" u="none">
                      <a:solidFill>
                        <a:srgbClr val="000000"/>
                      </a:solidFill>
                      <a:effectLst/>
                      <a:latin typeface="Arial Bold"/>
                    </a:rPr>
                    <a:t/>
                  </a:r>
                </a:p>
              </c:txPr>
              <c:dLblPos val="inEnd"/>
              <c:showLegendKey val="0"/>
              <c:showVal val="0"/>
              <c:showCatName val="0"/>
              <c:showSerName val="0"/>
              <c:showPercent val="1"/>
              <c:showBubbleSize val="0"/>
            </c:dLbl>
            <c:dLbl>
              <c:idx val="2"/>
              <c:numFmt formatCode="0%" sourceLinked="0"/>
              <c:txPr>
                <a:bodyPr/>
                <a:lstStyle/>
                <a:p>
                  <a:pPr lvl="0">
                    <a:defRPr b="0" i="0" strike="noStrike" sz="1000" u="none">
                      <a:solidFill>
                        <a:srgbClr val="000000"/>
                      </a:solidFill>
                      <a:effectLst/>
                      <a:latin typeface="Arial Bold"/>
                    </a:defRPr>
                  </a:pPr>
                  <a:r>
                    <a:rPr b="0" i="0" strike="noStrike" sz="1000" u="none">
                      <a:solidFill>
                        <a:srgbClr val="000000"/>
                      </a:solidFill>
                      <a:effectLst/>
                      <a:latin typeface="Arial Bold"/>
                    </a:rPr>
                    <a:t/>
                  </a:r>
                </a:p>
              </c:txPr>
              <c:dLblPos val="inEnd"/>
              <c:showLegendKey val="0"/>
              <c:showVal val="0"/>
              <c:showCatName val="0"/>
              <c:showSerName val="0"/>
              <c:showPercent val="1"/>
              <c:showBubbleSize val="0"/>
            </c:dLbl>
            <c:dLbl>
              <c:idx val="3"/>
              <c:numFmt formatCode="0%" sourceLinked="0"/>
              <c:txPr>
                <a:bodyPr/>
                <a:lstStyle/>
                <a:p>
                  <a:pPr lvl="0">
                    <a:defRPr b="0" i="0" strike="noStrike" sz="1000" u="none">
                      <a:solidFill>
                        <a:srgbClr val="000000"/>
                      </a:solidFill>
                      <a:effectLst/>
                      <a:latin typeface="Arial Bold"/>
                    </a:defRPr>
                  </a:pPr>
                  <a:r>
                    <a:rPr b="0" i="0" strike="noStrike" sz="1000" u="none">
                      <a:solidFill>
                        <a:srgbClr val="000000"/>
                      </a:solidFill>
                      <a:effectLst/>
                      <a:latin typeface="Arial Bold"/>
                    </a:rPr>
                    <a:t/>
                  </a:r>
                </a:p>
              </c:txPr>
              <c:dLblPos val="inEnd"/>
              <c:showLegendKey val="0"/>
              <c:showVal val="0"/>
              <c:showCatName val="0"/>
              <c:showSerName val="0"/>
              <c:showPercent val="1"/>
              <c:showBubbleSize val="0"/>
            </c:dLbl>
            <c:dLbl>
              <c:idx val="4"/>
              <c:numFmt formatCode="0%" sourceLinked="0"/>
              <c:txPr>
                <a:bodyPr/>
                <a:lstStyle/>
                <a:p>
                  <a:pPr lvl="0">
                    <a:defRPr b="0" i="0" strike="noStrike" sz="1000" u="none">
                      <a:solidFill>
                        <a:srgbClr val="000000"/>
                      </a:solidFill>
                      <a:effectLst/>
                      <a:latin typeface="Arial Bold"/>
                    </a:defRPr>
                  </a:pPr>
                  <a:r>
                    <a:rPr b="0" i="0" strike="noStrike" sz="1000" u="none">
                      <a:solidFill>
                        <a:srgbClr val="000000"/>
                      </a:solidFill>
                      <a:effectLst/>
                      <a:latin typeface="Arial Bold"/>
                    </a:rPr>
                    <a:t/>
                  </a:r>
                </a:p>
              </c:txPr>
              <c:dLblPos val="inEnd"/>
              <c:showLegendKey val="0"/>
              <c:showVal val="0"/>
              <c:showCatName val="0"/>
              <c:showSerName val="0"/>
              <c:showPercent val="1"/>
              <c:showBubbleSize val="0"/>
            </c:dLbl>
            <c:numFmt formatCode="0%" sourceLinked="0"/>
            <c:txPr>
              <a:bodyPr/>
              <a:lstStyle/>
              <a:p>
                <a:pPr lvl="0">
                  <a:defRPr b="0" i="0" strike="noStrike" sz="1000" u="none">
                    <a:solidFill>
                      <a:srgbClr val="000000"/>
                    </a:solidFill>
                    <a:effectLst/>
                    <a:latin typeface="Arial Bold"/>
                  </a:defRPr>
                </a:pPr>
                <a:r>
                  <a:rPr b="0" i="0" strike="noStrike" sz="1000" u="none">
                    <a:solidFill>
                      <a:srgbClr val="000000"/>
                    </a:solidFill>
                    <a:effectLst/>
                    <a:latin typeface="Arial Bold"/>
                  </a:rPr>
                  <a:t/>
                </a:r>
              </a:p>
            </c:txPr>
            <c:dLblPos val="inEnd"/>
            <c:showLegendKey val="0"/>
            <c:showVal val="0"/>
            <c:showCatName val="0"/>
            <c:showSerName val="0"/>
            <c:showPercent val="1"/>
            <c:showBubbleSize val="0"/>
            <c:showLeaderLines val="0"/>
          </c:dLbls>
          <c:cat>
            <c:strRef>
              <c:f>Sheet1!$B$1:$F$1</c:f>
              <c:strCache>
                <c:ptCount val="5"/>
                <c:pt idx="0">
                  <c:v>1 (most deprived)</c:v>
                </c:pt>
                <c:pt idx="1">
                  <c:v>2</c:v>
                </c:pt>
                <c:pt idx="2">
                  <c:v>3</c:v>
                </c:pt>
                <c:pt idx="3">
                  <c:v>4</c:v>
                </c:pt>
                <c:pt idx="4">
                  <c:v>5 (least deprived)</c:v>
                </c:pt>
              </c:strCache>
            </c:strRef>
          </c:cat>
          <c:val>
            <c:numRef>
              <c:f>Sheet1!$B$2:$F$2</c:f>
              <c:numCache>
                <c:ptCount val="5"/>
                <c:pt idx="0">
                  <c:v>0.192663</c:v>
                </c:pt>
                <c:pt idx="1">
                  <c:v>0.238033</c:v>
                </c:pt>
                <c:pt idx="2">
                  <c:v>0.200299</c:v>
                </c:pt>
                <c:pt idx="3">
                  <c:v>0.185925</c:v>
                </c:pt>
                <c:pt idx="4">
                  <c:v>0.183080</c:v>
                </c:pt>
              </c:numCache>
            </c:numRef>
          </c:val>
        </c:ser>
        <c:firstSliceAng val="0"/>
      </c:pieChart>
      <c:spPr>
        <a:noFill/>
        <a:ln w="12700" cap="flat">
          <a:noFill/>
          <a:miter lim="400000"/>
        </a:ln>
        <a:effectLst/>
      </c:spPr>
    </c:plotArea>
    <c:legend>
      <c:legendPos val="r"/>
      <c:layout>
        <c:manualLayout>
          <c:xMode val="edge"/>
          <c:yMode val="edge"/>
          <c:x val="0.005"/>
          <c:y val="0.361392"/>
          <c:w val="0.48058"/>
          <c:h val="0.303576"/>
        </c:manualLayout>
      </c:layout>
      <c:overlay val="1"/>
      <c:spPr>
        <a:noFill/>
        <a:ln w="12700" cap="flat">
          <a:noFill/>
          <a:miter lim="400000"/>
        </a:ln>
        <a:effectLst/>
      </c:spPr>
      <c:txPr>
        <a:bodyPr/>
        <a:lstStyle/>
        <a:p>
          <a:pPr lvl="0">
            <a:defRPr b="0" i="0" strike="noStrike" sz="1000" u="none">
              <a:solidFill>
                <a:srgbClr val="000000"/>
              </a:solidFill>
              <a:effectLst/>
              <a:latin typeface="Arial Bold"/>
            </a:defRPr>
          </a:pPr>
        </a:p>
      </c:txPr>
    </c:legend>
    <c:plotVisOnly val="1"/>
    <c:dispBlanksAs val="gap"/>
  </c:chart>
  <c:spPr>
    <a:noFill/>
    <a:ln w="9525" cap="flat">
      <a:solidFill>
        <a:srgbClr val="BFBFBF"/>
      </a:solidFill>
      <a:prstDash val="solid"/>
      <a:bevel/>
    </a:ln>
    <a:effectLst/>
  </c:spPr>
  <c:externalData r:id="rId1">
    <c:autoUpdate val="0"/>
  </c:externalData>
</c:chartSpace>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hape 49"/>
          <p:cNvSpPr/>
          <p:nvPr>
            <p:ph type="sldImg"/>
          </p:nvPr>
        </p:nvSpPr>
        <p:spPr>
          <a:xfrm>
            <a:off x="1143000" y="685800"/>
            <a:ext cx="4572000" cy="3429000"/>
          </a:xfrm>
          <a:prstGeom prst="rect">
            <a:avLst/>
          </a:prstGeom>
        </p:spPr>
        <p:txBody>
          <a:bodyPr/>
          <a:lstStyle/>
          <a:p>
            <a:pPr lvl="0"/>
          </a:p>
        </p:txBody>
      </p:sp>
      <p:sp>
        <p:nvSpPr>
          <p:cNvPr id="50" name="Shape 50"/>
          <p:cNvSpPr/>
          <p:nvPr>
            <p:ph type="body" sz="quarter" idx="1"/>
          </p:nvPr>
        </p:nvSpPr>
        <p:spPr>
          <a:xfrm>
            <a:off x="914400" y="4343400"/>
            <a:ext cx="5029200" cy="4114800"/>
          </a:xfrm>
          <a:prstGeom prst="rect">
            <a:avLst/>
          </a:prstGeom>
        </p:spPr>
        <p:txBody>
          <a:bodyPr/>
          <a:lstStyle/>
          <a:p>
            <a:pPr lvl="0"/>
          </a:p>
        </p:txBody>
      </p:sp>
    </p:spTree>
  </p:cSld>
  <p:clrMap bg1="lt1" tx1="dk1" bg2="lt2" tx2="dk2" accent1="accent1" accent2="accent2" accent3="accent3" accent4="accent4" accent5="accent5" accent6="accent6" hlink="hlink" folHlink="folHlink"/>
  <p:notesStyle>
    <a:lvl1pPr defTabSz="457200">
      <a:lnSpc>
        <a:spcPct val="125000"/>
      </a:lnSpc>
      <a:defRPr sz="2400">
        <a:latin typeface="+mn-lt"/>
        <a:ea typeface="+mn-ea"/>
        <a:cs typeface="+mn-cs"/>
        <a:sym typeface="Avenir Roman"/>
      </a:defRPr>
    </a:lvl1pPr>
    <a:lvl2pPr indent="228600" defTabSz="457200">
      <a:lnSpc>
        <a:spcPct val="125000"/>
      </a:lnSpc>
      <a:defRPr sz="2400">
        <a:latin typeface="+mn-lt"/>
        <a:ea typeface="+mn-ea"/>
        <a:cs typeface="+mn-cs"/>
        <a:sym typeface="Avenir Roman"/>
      </a:defRPr>
    </a:lvl2pPr>
    <a:lvl3pPr indent="457200" defTabSz="457200">
      <a:lnSpc>
        <a:spcPct val="125000"/>
      </a:lnSpc>
      <a:defRPr sz="2400">
        <a:latin typeface="+mn-lt"/>
        <a:ea typeface="+mn-ea"/>
        <a:cs typeface="+mn-cs"/>
        <a:sym typeface="Avenir Roman"/>
      </a:defRPr>
    </a:lvl3pPr>
    <a:lvl4pPr indent="685800" defTabSz="457200">
      <a:lnSpc>
        <a:spcPct val="125000"/>
      </a:lnSpc>
      <a:defRPr sz="2400">
        <a:latin typeface="+mn-lt"/>
        <a:ea typeface="+mn-ea"/>
        <a:cs typeface="+mn-cs"/>
        <a:sym typeface="Avenir Roman"/>
      </a:defRPr>
    </a:lvl4pPr>
    <a:lvl5pPr indent="914400" defTabSz="457200">
      <a:lnSpc>
        <a:spcPct val="125000"/>
      </a:lnSpc>
      <a:defRPr sz="2400">
        <a:latin typeface="+mn-lt"/>
        <a:ea typeface="+mn-ea"/>
        <a:cs typeface="+mn-cs"/>
        <a:sym typeface="Avenir Roman"/>
      </a:defRPr>
    </a:lvl5pPr>
    <a:lvl6pPr indent="1143000" defTabSz="457200">
      <a:lnSpc>
        <a:spcPct val="125000"/>
      </a:lnSpc>
      <a:defRPr sz="2400">
        <a:latin typeface="+mn-lt"/>
        <a:ea typeface="+mn-ea"/>
        <a:cs typeface="+mn-cs"/>
        <a:sym typeface="Avenir Roman"/>
      </a:defRPr>
    </a:lvl6pPr>
    <a:lvl7pPr indent="1371600" defTabSz="457200">
      <a:lnSpc>
        <a:spcPct val="125000"/>
      </a:lnSpc>
      <a:defRPr sz="2400">
        <a:latin typeface="+mn-lt"/>
        <a:ea typeface="+mn-ea"/>
        <a:cs typeface="+mn-cs"/>
        <a:sym typeface="Avenir Roman"/>
      </a:defRPr>
    </a:lvl7pPr>
    <a:lvl8pPr indent="1600200" defTabSz="457200">
      <a:lnSpc>
        <a:spcPct val="125000"/>
      </a:lnSpc>
      <a:defRPr sz="2400">
        <a:latin typeface="+mn-lt"/>
        <a:ea typeface="+mn-ea"/>
        <a:cs typeface="+mn-cs"/>
        <a:sym typeface="Avenir Roman"/>
      </a:defRPr>
    </a:lvl8pPr>
    <a:lvl9pPr indent="1828800" defTabSz="457200">
      <a:lnSpc>
        <a:spcPct val="125000"/>
      </a:lnSpc>
      <a:defRPr sz="2400">
        <a:latin typeface="+mn-lt"/>
        <a:ea typeface="+mn-ea"/>
        <a:cs typeface="+mn-cs"/>
        <a:sym typeface="Avenir Roman"/>
      </a:defRPr>
    </a:lvl9pPr>
  </p:notesStyle>
</p:notesMaster>
</file>

<file path=ppt/notesSlides/_rels/notesSlide1.xml.rels><?xml version="1.0" encoding="UTF-8" standalone="yes"?><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10.xml.rels><?xml version="1.0" encoding="UTF-8" standalone="yes"?><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11.xml.rels><?xml version="1.0" encoding="UTF-8" standalone="yes"?><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12.xml.rels><?xml version="1.0" encoding="UTF-8" standalone="yes"?><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13.xml.rels><?xml version="1.0" encoding="UTF-8" standalone="yes"?><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Relationships>

</file>

<file path=ppt/notesSlides/_rels/notesSlide14.xml.rels><?xml version="1.0" encoding="UTF-8" standalone="yes"?><Relationships xmlns="http://schemas.openxmlformats.org/package/2006/relationships"><Relationship Id="rId1" Type="http://schemas.openxmlformats.org/officeDocument/2006/relationships/slide" Target="../slides/slide53.xml"/><Relationship Id="rId2" Type="http://schemas.openxmlformats.org/officeDocument/2006/relationships/notesMaster" Target="../notesMasters/notesMaster1.xml"/></Relationships>

</file>

<file path=ppt/notesSlides/_rels/notesSlide2.xml.rels><?xml version="1.0" encoding="UTF-8" standalone="yes"?><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 Id="rId3" Type="http://schemas.openxmlformats.org/officeDocument/2006/relationships/hyperlink" Target="http://www.scotland.gov.uk/222124" TargetMode="External"/><Relationship Id="rId4" Type="http://schemas.openxmlformats.org/officeDocument/2006/relationships/hyperlink" Target="http://www.scotland.gov.uk/222132" TargetMode="External"/><Relationship Id="rId5" Type="http://schemas.openxmlformats.org/officeDocument/2006/relationships/hyperlink" Target="http://www.scotland.gov.uk/222120" TargetMode="External"/></Relationships>

</file>

<file path=ppt/notesSlides/_rels/notesSlide3.xml.rels><?xml version="1.0" encoding="UTF-8" standalone="yes"?><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4.xml.rels><?xml version="1.0" encoding="UTF-8" standalone="yes"?><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5.xml.rels><?xml version="1.0" encoding="UTF-8" standalone="yes"?><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6.xml.rels><?xml version="1.0" encoding="UTF-8" standalone="yes"?><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 Id="rId3" Type="http://schemas.openxmlformats.org/officeDocument/2006/relationships/hyperlink" Target="http://www.cdc.gov/reproductivehealth/maternalinfanthealth/infantmortality.htm" TargetMode="External"/></Relationships>

</file>

<file path=ppt/notesSlides/_rels/notesSlide7.xml.rels><?xml version="1.0" encoding="UTF-8" standalone="yes"?><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8.xml.rels><?xml version="1.0" encoding="UTF-8" standalone="yes"?><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9.xml.rels><?xml version="1.0" encoding="UTF-8" standalone="yes"?><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1" name="Shape 61"/>
          <p:cNvSpPr/>
          <p:nvPr>
            <p:ph type="sldImg"/>
          </p:nvPr>
        </p:nvSpPr>
        <p:spPr>
          <a:prstGeom prst="rect">
            <a:avLst/>
          </a:prstGeom>
        </p:spPr>
        <p:txBody>
          <a:bodyPr/>
          <a:lstStyle/>
          <a:p>
            <a:pPr lvl="0"/>
          </a:p>
        </p:txBody>
      </p:sp>
      <p:sp>
        <p:nvSpPr>
          <p:cNvPr id="62" name="Shape 62"/>
          <p:cNvSpPr/>
          <p:nvPr>
            <p:ph type="body" sz="quarter" idx="1"/>
          </p:nvPr>
        </p:nvSpPr>
        <p:spPr>
          <a:prstGeom prst="rect">
            <a:avLst/>
          </a:prstGeom>
        </p:spPr>
        <p:txBody>
          <a:bodyPr/>
          <a:lstStyle/>
          <a:p>
            <a:pPr lvl="0" defTabSz="914400">
              <a:lnSpc>
                <a:spcPct val="100000"/>
              </a:lnSpc>
              <a:defRPr sz="1800"/>
            </a:pPr>
            <a:r>
              <a:rPr sz="1200">
                <a:latin typeface="Calibri"/>
                <a:ea typeface="Calibri"/>
                <a:cs typeface="Calibri"/>
                <a:sym typeface="Calibri"/>
              </a:rPr>
              <a:t>I am a consultant Paediatrician and so basically  a scientist ,trained to seek out disease , and work with clinical teams to detect and manage disease .My special interest is in development , disability and child protection and over the last  30 years as a paediatrician working with parents and children in  poorer parts of Glasgow  ,my skills have been moulded  from the  purely scientific paradigm for children’s health to more of a social paradigm , and have been priveleged to  have learnt a huge amount about the burden of disease  on parents and families .I have also seen the huge resilience of children who despite their health difficulties , or the adversities in their lives from socio-economic hardship , have made a successful transition to adulthood .</a:t>
            </a:r>
            <a:endParaRPr sz="1200">
              <a:latin typeface="Calibri"/>
              <a:ea typeface="Calibri"/>
              <a:cs typeface="Calibri"/>
              <a:sym typeface="Calibri"/>
            </a:endParaRPr>
          </a:p>
          <a:p>
            <a:pPr lvl="0" defTabSz="914400">
              <a:lnSpc>
                <a:spcPct val="100000"/>
              </a:lnSpc>
              <a:defRPr sz="1800"/>
            </a:pPr>
            <a:r>
              <a:rPr sz="1200">
                <a:latin typeface="Calibri"/>
                <a:ea typeface="Calibri"/>
                <a:cs typeface="Calibri"/>
                <a:sym typeface="Calibri"/>
              </a:rPr>
              <a:t>Today I hope to take you through some of the  scientific evidence which we know results in good child health , and  show you how  Child health Policy in Scotland  is being implemented to improve some of the outcomes for child health</a:t>
            </a:r>
            <a:endParaRPr sz="1200">
              <a:latin typeface="Calibri"/>
              <a:ea typeface="Calibri"/>
              <a:cs typeface="Calibri"/>
              <a:sym typeface="Calibri"/>
            </a:endParaRPr>
          </a:p>
          <a:p>
            <a:pPr lvl="0" defTabSz="914400">
              <a:lnSpc>
                <a:spcPct val="100000"/>
              </a:lnSpc>
              <a:defRPr sz="1800"/>
            </a:pPr>
            <a:endParaRPr sz="1200">
              <a:latin typeface="Calibri"/>
              <a:ea typeface="Calibri"/>
              <a:cs typeface="Calibri"/>
              <a:sym typeface="Calibri"/>
            </a:endParaRPr>
          </a:p>
          <a:p>
            <a:pPr lvl="0" defTabSz="914400">
              <a:lnSpc>
                <a:spcPct val="100000"/>
              </a:lnSpc>
              <a:defRPr sz="1800"/>
            </a:pPr>
            <a:r>
              <a:rPr sz="1200">
                <a:latin typeface="Calibri"/>
                <a:ea typeface="Calibri"/>
                <a:cs typeface="Calibri"/>
                <a:sym typeface="Calibri"/>
              </a:rPr>
              <a:t>SO where to start …?. We need to identify evidence based prevention strategies which start in pregnancy and continue into the first  years of a baby’s life to reduce harm and build  resilience .We need to understand what are the barriers and facilitators of behavioural change in pregnant women  and health professionals .This presentation  will outline some of the neurodevelopmental and anatomical  changes in the child’s brain which are most affected by forms of child abuse and neglect and  outline current Scottish Government policies which are delivering   on prevention , to make Scotland  ‘The best place to grow  up ‘.</a:t>
            </a:r>
            <a:endParaRPr sz="1200">
              <a:latin typeface="Calibri"/>
              <a:ea typeface="Calibri"/>
              <a:cs typeface="Calibri"/>
              <a:sym typeface="Calibri"/>
            </a:endParaRPr>
          </a:p>
          <a:p>
            <a:pPr lvl="0" defTabSz="914400">
              <a:lnSpc>
                <a:spcPct val="100000"/>
              </a:lnSpc>
              <a:defRPr sz="1800"/>
            </a:pPr>
            <a:r>
              <a:rPr sz="1200">
                <a:latin typeface="Calibri"/>
                <a:ea typeface="Calibri"/>
                <a:cs typeface="Calibri"/>
                <a:sym typeface="Calibri"/>
              </a:rPr>
              <a:t> </a:t>
            </a:r>
            <a:endParaRPr sz="1200">
              <a:latin typeface="Calibri"/>
              <a:ea typeface="Calibri"/>
              <a:cs typeface="Calibri"/>
              <a:sym typeface="Calibri"/>
            </a:endParaRPr>
          </a:p>
          <a:p>
            <a:pPr lvl="0" defTabSz="914400">
              <a:lnSpc>
                <a:spcPct val="100000"/>
              </a:lnSpc>
              <a:defRPr sz="1800"/>
            </a:pPr>
            <a:r>
              <a:rPr sz="1200">
                <a:latin typeface="Calibri"/>
                <a:ea typeface="Calibri"/>
                <a:cs typeface="Calibri"/>
                <a:sym typeface="Calibri"/>
              </a:rPr>
              <a:t> </a:t>
            </a:r>
            <a:endParaRPr sz="1200">
              <a:latin typeface="Calibri"/>
              <a:ea typeface="Calibri"/>
              <a:cs typeface="Calibri"/>
              <a:sym typeface="Calibri"/>
            </a:endParaRPr>
          </a:p>
          <a:p>
            <a:pPr lvl="0" defTabSz="914400">
              <a:lnSpc>
                <a:spcPct val="100000"/>
              </a:lnSpc>
              <a:defRPr sz="1800"/>
            </a:pPr>
            <a:r>
              <a:rPr sz="1200">
                <a:latin typeface="Calibri"/>
                <a:ea typeface="Calibri"/>
                <a:cs typeface="Calibri"/>
                <a:sym typeface="Calibri"/>
              </a:rPr>
              <a:t> </a:t>
            </a:r>
            <a:endParaRPr sz="120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7" name="Shape 267"/>
          <p:cNvSpPr/>
          <p:nvPr>
            <p:ph type="sldImg"/>
          </p:nvPr>
        </p:nvSpPr>
        <p:spPr>
          <a:prstGeom prst="rect">
            <a:avLst/>
          </a:prstGeom>
        </p:spPr>
        <p:txBody>
          <a:bodyPr/>
          <a:lstStyle/>
          <a:p>
            <a:pPr lvl="0"/>
          </a:p>
        </p:txBody>
      </p:sp>
      <p:sp>
        <p:nvSpPr>
          <p:cNvPr id="268" name="Shape 268"/>
          <p:cNvSpPr/>
          <p:nvPr>
            <p:ph type="body" sz="quarter" idx="1"/>
          </p:nvPr>
        </p:nvSpPr>
        <p:spPr>
          <a:prstGeom prst="rect">
            <a:avLst/>
          </a:prstGeom>
        </p:spPr>
        <p:txBody>
          <a:bodyPr/>
          <a:lstStyle/>
          <a:p>
            <a:pPr lvl="0" defTabSz="914400">
              <a:lnSpc>
                <a:spcPct val="100000"/>
              </a:lnSpc>
              <a:defRPr sz="1800"/>
            </a:pPr>
            <a:r>
              <a:rPr sz="1200">
                <a:latin typeface="Arial"/>
                <a:ea typeface="Arial"/>
                <a:cs typeface="Arial"/>
                <a:sym typeface="Arial"/>
              </a:rPr>
              <a:t>Traditionally we have not been good at making change for improvement reliable – because we have not tested whether it will be delivered appropriately in various conditions and environments before we expect all to implement and make part of every day business. </a:t>
            </a:r>
            <a:endParaRPr sz="1200">
              <a:latin typeface="Calibri"/>
              <a:ea typeface="Calibri"/>
              <a:cs typeface="Calibri"/>
              <a:sym typeface="Calibri"/>
            </a:endParaRPr>
          </a:p>
          <a:p>
            <a:pPr lvl="0" defTabSz="914400">
              <a:lnSpc>
                <a:spcPct val="100000"/>
              </a:lnSpc>
              <a:defRPr sz="1800"/>
            </a:pPr>
            <a:r>
              <a:rPr sz="1200">
                <a:latin typeface="Arial"/>
                <a:ea typeface="Arial"/>
                <a:cs typeface="Arial"/>
                <a:sym typeface="Arial"/>
              </a:rPr>
              <a:t>e.g. previous experience of launching new protocols/guidelines – as of Mon am….. expect all to comply fully without really knowing that it’s practical for every system – then we wonder why people don’t comply and the system is unreliable.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lvl="0"/>
          </a:p>
        </p:txBody>
      </p:sp>
      <p:sp>
        <p:nvSpPr>
          <p:cNvPr id="316" name="Shape 316"/>
          <p:cNvSpPr/>
          <p:nvPr>
            <p:ph type="body" sz="quarter" idx="1"/>
          </p:nvPr>
        </p:nvSpPr>
        <p:spPr>
          <a:prstGeom prst="rect">
            <a:avLst/>
          </a:prstGeom>
        </p:spPr>
        <p:txBody>
          <a:bodyPr/>
          <a:lstStyle/>
          <a:p>
            <a:pPr lvl="0" defTabSz="914400">
              <a:lnSpc>
                <a:spcPct val="100000"/>
              </a:lnSpc>
              <a:defRPr sz="1800"/>
            </a:pPr>
            <a:r>
              <a:rPr sz="1200">
                <a:latin typeface="Arial"/>
                <a:ea typeface="Arial"/>
                <a:cs typeface="Arial"/>
                <a:sym typeface="Arial"/>
              </a:rPr>
              <a:t>Traditionally we have not been good at making change for improvement reliable – because we have not tested whether it will be delivered appropriately in various conditions and environments before we expect all to implement and make part of every day business. </a:t>
            </a:r>
            <a:endParaRPr sz="1200">
              <a:latin typeface="Calibri"/>
              <a:ea typeface="Calibri"/>
              <a:cs typeface="Calibri"/>
              <a:sym typeface="Calibri"/>
            </a:endParaRPr>
          </a:p>
          <a:p>
            <a:pPr lvl="0" defTabSz="914400">
              <a:lnSpc>
                <a:spcPct val="100000"/>
              </a:lnSpc>
              <a:defRPr sz="1800"/>
            </a:pPr>
            <a:r>
              <a:rPr sz="1200">
                <a:latin typeface="Arial"/>
                <a:ea typeface="Arial"/>
                <a:cs typeface="Arial"/>
                <a:sym typeface="Arial"/>
              </a:rPr>
              <a:t>e.g. previous experience of launching new protocols/guidelines – as of Mon am….. expect all to comply fully without really knowing that it’s practical for every system – then we wonder why people don’t comply and the system is unreliable.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40" name="Shape 340"/>
          <p:cNvSpPr/>
          <p:nvPr>
            <p:ph type="sldImg"/>
          </p:nvPr>
        </p:nvSpPr>
        <p:spPr>
          <a:prstGeom prst="rect">
            <a:avLst/>
          </a:prstGeom>
        </p:spPr>
        <p:txBody>
          <a:bodyPr/>
          <a:lstStyle/>
          <a:p>
            <a:pPr lvl="0"/>
          </a:p>
        </p:txBody>
      </p:sp>
      <p:sp>
        <p:nvSpPr>
          <p:cNvPr id="341" name="Shape 341"/>
          <p:cNvSpPr/>
          <p:nvPr>
            <p:ph type="body" sz="quarter" idx="1"/>
          </p:nvPr>
        </p:nvSpPr>
        <p:spPr>
          <a:prstGeom prst="rect">
            <a:avLst/>
          </a:prstGeom>
        </p:spPr>
        <p:txBody>
          <a:bodyPr/>
          <a:lstStyle/>
          <a:p>
            <a:pPr lvl="0" indent="39687" defTabSz="914400">
              <a:lnSpc>
                <a:spcPct val="100000"/>
              </a:lnSpc>
              <a:defRPr sz="1800"/>
            </a:pPr>
            <a:r>
              <a:rPr sz="3200">
                <a:latin typeface="Arial"/>
                <a:ea typeface="Arial"/>
                <a:cs typeface="Arial"/>
                <a:sym typeface="Arial"/>
              </a:rPr>
              <a:t>Workstream 3 - Literacy/Play/Language/Communication Children will have a story read to them by parent, 5 days a week or more</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Early literacy through Bedtime Sing nursery rhymes and songs with a family member at least once a week </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‘5 minutes a day`: Provision of training by SaLT to Day Care Centre staff to engage and support parents.</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 `5 minutes a day` highlights and promotes meaningful parental activity with their children to encourage speech and language development </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Adult literacy and numeracy, improving outcomes for children </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Providing consistent access to PEEP</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Play at Home </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10% of families with a 1 year old child and identified as vulnerable are provided x 6 1 hour Play@Home visits by a Sure Start Nursery Nurse. Health visitors will know when speech and language therapy cases for pre-school children are closed and a clear reason will be given for closing the case. This will enable discussions on how these children can be further supported to improve speech, language and communication </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Pilot to observe and asses early language development. Summer group of targeted toddlers to target language development</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Support for parents from nursery practitioners re: speech, language and communication in between referral and assessment </a:t>
            </a:r>
            <a:endParaRPr sz="1200">
              <a:latin typeface="Calibri"/>
              <a:ea typeface="Calibri"/>
              <a:cs typeface="Calibri"/>
              <a:sym typeface="Calibri"/>
            </a:endParaRPr>
          </a:p>
          <a:p>
            <a:pPr lvl="0" indent="39687" defTabSz="914400">
              <a:lnSpc>
                <a:spcPct val="100000"/>
              </a:lnSpc>
              <a:defRPr sz="1800"/>
            </a:pPr>
            <a:r>
              <a:rPr sz="3200">
                <a:latin typeface="Arial"/>
                <a:ea typeface="Arial"/>
                <a:cs typeface="Arial"/>
                <a:sym typeface="Arial"/>
              </a:rPr>
              <a:t>Encouraging active outdoor play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04" name="Shape 504"/>
          <p:cNvSpPr/>
          <p:nvPr>
            <p:ph type="sldImg"/>
          </p:nvPr>
        </p:nvSpPr>
        <p:spPr>
          <a:prstGeom prst="rect">
            <a:avLst/>
          </a:prstGeom>
        </p:spPr>
        <p:txBody>
          <a:bodyPr/>
          <a:lstStyle/>
          <a:p>
            <a:pPr lvl="0"/>
          </a:p>
        </p:txBody>
      </p:sp>
      <p:sp>
        <p:nvSpPr>
          <p:cNvPr id="505" name="Shape 505"/>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r>
              <a:rPr sz="1200"/>
              <a:t>key message that early shared reading ,helps stimulate  brain development , social – emotional skills and parent-child relationships …leading to language and literacy .We know that attainment is closely related to the acquiring of these two skills ,and that children from low income families  hear fewer words in early childhood and know fewer words  by 3 years of age  than children from more advantaged families .Along with lack of available resources in the home ,  and early adversity and toxic stress , these children have a significant learning disadvantage  even before they have access `to  early pre school interventions .  so it makes sound economical sense to promote early shared reading .I want to show you how Scottish Government policies  are using this evidence base  to promote a range of policies and interventions  which will achieve the overarching aim of making Scotland the best place to grow up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13" name="Shape 513"/>
          <p:cNvSpPr/>
          <p:nvPr>
            <p:ph type="sldImg"/>
          </p:nvPr>
        </p:nvSpPr>
        <p:spPr>
          <a:prstGeom prst="rect">
            <a:avLst/>
          </a:prstGeom>
        </p:spPr>
        <p:txBody>
          <a:bodyPr/>
          <a:lstStyle/>
          <a:p>
            <a:pPr lvl="0"/>
          </a:p>
        </p:txBody>
      </p:sp>
      <p:sp>
        <p:nvSpPr>
          <p:cNvPr id="514" name="Shape 514"/>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r>
              <a:rPr sz="1200"/>
              <a:t>Reading regularly with young children stimulates optimal patterns of brain development and strengthens parent-child relationships at a critical time in child development, which, in turn, builds language, literacy, and social-emotional skills that last a lifetime.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7" name="Shape 67"/>
          <p:cNvSpPr/>
          <p:nvPr>
            <p:ph type="sldImg"/>
          </p:nvPr>
        </p:nvSpPr>
        <p:spPr>
          <a:prstGeom prst="rect">
            <a:avLst/>
          </a:prstGeom>
        </p:spPr>
        <p:txBody>
          <a:bodyPr/>
          <a:lstStyle/>
          <a:p>
            <a:pPr lvl="0"/>
          </a:p>
        </p:txBody>
      </p:sp>
      <p:sp>
        <p:nvSpPr>
          <p:cNvPr id="68" name="Shape 68"/>
          <p:cNvSpPr/>
          <p:nvPr>
            <p:ph type="body" sz="quarter" idx="1"/>
          </p:nvPr>
        </p:nvSpPr>
        <p:spPr>
          <a:prstGeom prst="rect">
            <a:avLst/>
          </a:prstGeom>
        </p:spPr>
        <p:txBody>
          <a:bodyPr/>
          <a:lstStyle/>
          <a:p>
            <a:pPr lvl="0" defTabSz="914400">
              <a:lnSpc>
                <a:spcPct val="100000"/>
              </a:lnSpc>
              <a:spcBef>
                <a:spcPts val="2400"/>
              </a:spcBef>
              <a:defRPr sz="1800"/>
            </a:pPr>
            <a:r>
              <a:rPr sz="1100">
                <a:latin typeface="Verdana"/>
                <a:ea typeface="Verdana"/>
                <a:cs typeface="Verdana"/>
                <a:sym typeface="Verdana"/>
              </a:rPr>
              <a:t>Our early years framework was jointly developed with local government in order to ensure that national and local efforts are all focused on meeting children's needs. The framework takes an early intervention approach, moving from dealing with the symptoms of inequality to addressing the causes. Through giving support at the first opportunity, we will offer better chances for those at risk, reinforce families, promote maternal health, tackle drug and alcohol misuse and strengthen communities.</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rPr>
              <a:t>The early years of life are largely defined by the family. A child brought up in a stable and nurtured environment is better placed to succeed in life than a child from a less secure background. We believe, therefore, that the biggest gains in improved outcomes and reduced inequality will come from supporting parents and carers, tackling health and other inequalities and by creating safer, stronger communities which are positive places to grow up in.</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rPr>
              <a:t>The approach behind </a:t>
            </a:r>
            <a:r>
              <a:rPr i="1" sz="1100">
                <a:latin typeface="Verdana"/>
                <a:ea typeface="Verdana"/>
                <a:cs typeface="Verdana"/>
                <a:sym typeface="Verdana"/>
              </a:rPr>
              <a:t>Getting it Right for Every Child</a:t>
            </a:r>
            <a:r>
              <a:rPr sz="1100">
                <a:latin typeface="Verdana"/>
                <a:ea typeface="Verdana"/>
                <a:cs typeface="Verdana"/>
                <a:sym typeface="Verdana"/>
              </a:rPr>
              <a:t>, our national vision for children's services, supports this intention and indeed the whole early years framework. We will continue to develop services which are integrated across the public sector and centred around the needs of children and families.</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rPr>
              <a:t>This is a long term effort. Improving outcomes and tackling entrenched inequality will not be achieved overnight. The benefits of early intervention can only be realised by prioritising resources across local government, the health service and the entire public sector and will be felt across outcomes relating to health, community well being and economic prosperity.</a:t>
            </a:r>
            <a:endParaRPr sz="1100">
              <a:latin typeface="Calibri"/>
              <a:ea typeface="Calibri"/>
              <a:cs typeface="Calibri"/>
              <a:sym typeface="Calibri"/>
            </a:endParaRPr>
          </a:p>
          <a:p>
            <a:pPr lvl="0" defTabSz="914400">
              <a:lnSpc>
                <a:spcPct val="100000"/>
              </a:lnSpc>
              <a:spcBef>
                <a:spcPts val="2400"/>
              </a:spcBef>
              <a:defRPr sz="1800"/>
            </a:pPr>
            <a:r>
              <a:rPr sz="1100">
                <a:latin typeface="Verdana Bold"/>
                <a:ea typeface="Verdana Bold"/>
                <a:cs typeface="Verdana Bold"/>
                <a:sym typeface="Verdana Bold"/>
              </a:rPr>
              <a:t>What is the Government's role?</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rPr>
              <a:t>The early years framework signals the commitment of both local and national governments to break this cycle through prevention and early intervention. We aim, in short, to give every child in Scotland the best start in life.</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rPr>
              <a:t>Developing parents' capacity to be the best parents they can for their children and helping them in the vital role that they play in their child's life is key to this. That is why we have developed a marketing campaign (playtalkread) and supporting website, showing parents that what you do makes a difference for your child.</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rPr>
              <a:t>Children need care and attention to thrive, especially in the vital pre and early school years. Working with local government, we will progressively reduce class sizes in primary 1 to primary 3. This will give more time for each child, improve behaviour and increase motivation. Together with the right level and quality of nursery provision, we are ensuring that our children are ready to succeed.</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rPr>
              <a:t>Improving children's diet and levels of physical activity can have a major impact on their health, with beneficial outcomes throughout later life. That is why, in addition to educating our young people about healthy lifestyles, we are championing healthy eating by having put in place legislation to enable local authorities, from August 2010, to begin to work towards providing nutritious, free school meals to all pupils in primary 1 to primary 3. We are also tackling poverty by having put in place (from August 2009) regulations to extend the entitlement to free, nutritious school lunches.</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rPr>
              <a:t>This Government is taking a whole-family and community approach to the best start in the early years, an approach that will make a lasting impact on future generations.</a:t>
            </a:r>
            <a:endParaRPr sz="1100">
              <a:latin typeface="Calibri"/>
              <a:ea typeface="Calibri"/>
              <a:cs typeface="Calibri"/>
              <a:sym typeface="Calibri"/>
            </a:endParaRPr>
          </a:p>
          <a:p>
            <a:pPr lvl="0" defTabSz="914400">
              <a:lnSpc>
                <a:spcPct val="100000"/>
              </a:lnSpc>
              <a:spcBef>
                <a:spcPts val="2400"/>
              </a:spcBef>
              <a:defRPr sz="1800"/>
            </a:pPr>
            <a:r>
              <a:rPr sz="1100">
                <a:latin typeface="Verdana Bold"/>
                <a:ea typeface="Verdana Bold"/>
                <a:cs typeface="Verdana Bold"/>
                <a:sym typeface="Verdana Bold"/>
              </a:rPr>
              <a:t>Related Strategic Objectives</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hlinkClick r:id="rId3" invalidUrl="" action="" tgtFrame="" tooltip="" history="1" highlightClick="0" endSnd="0"/>
              </a:rPr>
              <a:t>Smarter</a:t>
            </a:r>
            <a:endParaRPr sz="1100">
              <a:latin typeface="Calibri"/>
              <a:ea typeface="Calibri"/>
              <a:cs typeface="Calibri"/>
              <a:sym typeface="Calibri"/>
            </a:endParaRPr>
          </a:p>
          <a:p>
            <a:pPr lvl="0" defTabSz="914400">
              <a:lnSpc>
                <a:spcPct val="100000"/>
              </a:lnSpc>
              <a:spcBef>
                <a:spcPts val="2400"/>
              </a:spcBef>
              <a:defRPr sz="1800"/>
            </a:pPr>
            <a:r>
              <a:rPr sz="1100" u="sng">
                <a:solidFill>
                  <a:srgbClr val="094EAF"/>
                </a:solidFill>
                <a:latin typeface="Verdana"/>
                <a:ea typeface="Verdana"/>
                <a:cs typeface="Verdana"/>
                <a:sym typeface="Verdana"/>
              </a:rPr>
              <a:t>Healthi</a:t>
            </a:r>
            <a:r>
              <a:rPr sz="1100">
                <a:latin typeface="Verdana"/>
                <a:ea typeface="Verdana"/>
                <a:cs typeface="Verdana"/>
                <a:sym typeface="Verdana"/>
                <a:hlinkClick r:id="rId4" invalidUrl="" action="" tgtFrame="" tooltip="" history="1" highlightClick="0" endSnd="0"/>
              </a:rPr>
              <a:t>er</a:t>
            </a:r>
            <a:endParaRPr sz="1100">
              <a:latin typeface="Calibri"/>
              <a:ea typeface="Calibri"/>
              <a:cs typeface="Calibri"/>
              <a:sym typeface="Calibri"/>
            </a:endParaRPr>
          </a:p>
          <a:p>
            <a:pPr lvl="0" defTabSz="914400">
              <a:lnSpc>
                <a:spcPct val="100000"/>
              </a:lnSpc>
              <a:spcBef>
                <a:spcPts val="2400"/>
              </a:spcBef>
              <a:defRPr sz="1800"/>
            </a:pPr>
            <a:r>
              <a:rPr sz="1100">
                <a:latin typeface="Verdana"/>
                <a:ea typeface="Verdana"/>
                <a:cs typeface="Verdana"/>
                <a:sym typeface="Verdana"/>
                <a:hlinkClick r:id="rId4" invalidUrl="" action="" tgtFrame="" tooltip="" history="1" highlightClick="0" endSnd="0"/>
              </a:rPr>
              <a:t>Wealth</a:t>
            </a:r>
            <a:r>
              <a:rPr sz="1100" u="sng">
                <a:solidFill>
                  <a:srgbClr val="094EAF"/>
                </a:solidFill>
                <a:latin typeface="Verdana"/>
                <a:ea typeface="Verdana"/>
                <a:cs typeface="Verdana"/>
                <a:sym typeface="Verdana"/>
              </a:rPr>
              <a:t>ier and Fa</a:t>
            </a:r>
            <a:r>
              <a:rPr sz="1100">
                <a:latin typeface="Verdana"/>
                <a:ea typeface="Verdana"/>
                <a:cs typeface="Verdana"/>
                <a:sym typeface="Verdana"/>
                <a:hlinkClick r:id="rId5" invalidUrl="" action="" tgtFrame="" tooltip="" history="1" highlightClick="0" endSnd="0"/>
              </a:rPr>
              <a:t>irer</a:t>
            </a:r>
            <a:endParaRPr sz="1100">
              <a:latin typeface="Calibri"/>
              <a:ea typeface="Calibri"/>
              <a:cs typeface="Calibri"/>
              <a:sym typeface="Calibri"/>
            </a:endParaRPr>
          </a:p>
          <a:p>
            <a:pPr lvl="0" defTabSz="914400">
              <a:lnSpc>
                <a:spcPct val="100000"/>
              </a:lnSpc>
              <a:spcBef>
                <a:spcPts val="2400"/>
              </a:spcBef>
              <a:defRPr sz="1800"/>
            </a:pPr>
            <a:r>
              <a:rPr sz="1200">
                <a:latin typeface="Verdana Bold"/>
                <a:ea typeface="Verdana Bold"/>
                <a:cs typeface="Verdana Bold"/>
                <a:sym typeface="Verdana Bold"/>
                <a:hlinkClick r:id="rId5" invalidUrl="" action="" tgtFrame="" tooltip="" history="1" highlightClick="0" endSnd="0"/>
              </a:rPr>
              <a:t>Related Nationa</a:t>
            </a:r>
            <a:r>
              <a:rPr sz="1200">
                <a:solidFill>
                  <a:srgbClr val="273E70"/>
                </a:solidFill>
                <a:latin typeface="Verdana Bold"/>
                <a:ea typeface="Verdana Bold"/>
                <a:cs typeface="Verdana Bold"/>
                <a:sym typeface="Verdana Bold"/>
              </a:rPr>
              <a:t>l Indicators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1" name="Shape 151"/>
          <p:cNvSpPr/>
          <p:nvPr>
            <p:ph type="sldImg"/>
          </p:nvPr>
        </p:nvSpPr>
        <p:spPr>
          <a:prstGeom prst="rect">
            <a:avLst/>
          </a:prstGeom>
        </p:spPr>
        <p:txBody>
          <a:bodyPr/>
          <a:lstStyle/>
          <a:p>
            <a:pPr lvl="0"/>
          </a:p>
        </p:txBody>
      </p:sp>
      <p:sp>
        <p:nvSpPr>
          <p:cNvPr id="152" name="Shape 152"/>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r>
              <a:rPr sz="1200"/>
              <a:t>So where is Scotland and what is the size of the problem ?We are a small population , fiercely independent and with a strong cultural identity ….For those from foreign lands there are large rural and remote areas with distances from Glasgow to Thurso equivalent to those from Glasgow to Gloucester and Dublin!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7" name="Shape 167"/>
          <p:cNvSpPr/>
          <p:nvPr>
            <p:ph type="sldImg"/>
          </p:nvPr>
        </p:nvSpPr>
        <p:spPr>
          <a:prstGeom prst="rect">
            <a:avLst/>
          </a:prstGeom>
        </p:spPr>
        <p:txBody>
          <a:bodyPr/>
          <a:lstStyle/>
          <a:p>
            <a:pPr lvl="0"/>
          </a:p>
        </p:txBody>
      </p:sp>
      <p:sp>
        <p:nvSpPr>
          <p:cNvPr id="168" name="Shape 168"/>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r>
              <a:rPr sz="1200"/>
              <a:t>The health economy in Scotland is governed by 14 territorial boards. The populations served by the territorial boards vary from 1.2 million in GGC to 310,830 in Highland to 20,110 in Orkney.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4" name="Shape 174"/>
          <p:cNvSpPr/>
          <p:nvPr>
            <p:ph type="sldImg"/>
          </p:nvPr>
        </p:nvSpPr>
        <p:spPr>
          <a:prstGeom prst="rect">
            <a:avLst/>
          </a:prstGeom>
        </p:spPr>
        <p:txBody>
          <a:bodyPr/>
          <a:lstStyle/>
          <a:p>
            <a:pPr lvl="0"/>
          </a:p>
        </p:txBody>
      </p:sp>
      <p:sp>
        <p:nvSpPr>
          <p:cNvPr id="175" name="Shape 175"/>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r>
              <a:rPr sz="1200"/>
              <a:t>The patterns of disease have changed  in the last 50 years  as we have eradicated communicable disease , thrugh mass vaccination , and improvements in public health …however we have an increasing range of other non-communnicable diseases , behavioural problems , chronic diseases , mental health problems , and the obesity epidemic  - all of which have a strong correlation to effects of socio-economic deprivation , and the effects of poverty remain ……There are significant differences in child mortality  between high income countries and modifiable factors continue to be identified .These include biological and psychological factors , physical environment , social environment and service delivery .There is an inverse relationship between socioeconomic status and child mortality .So to reduce child mortality ,requires tackling perinatal causes and co-ordinated strategies to reduce antenatal and perinatal risk factors are essential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1" name="Shape 181"/>
          <p:cNvSpPr/>
          <p:nvPr>
            <p:ph type="sldImg"/>
          </p:nvPr>
        </p:nvSpPr>
        <p:spPr>
          <a:prstGeom prst="rect">
            <a:avLst/>
          </a:prstGeom>
        </p:spPr>
        <p:txBody>
          <a:bodyPr/>
          <a:lstStyle/>
          <a:p>
            <a:pPr lvl="0"/>
          </a:p>
        </p:txBody>
      </p:sp>
      <p:sp>
        <p:nvSpPr>
          <p:cNvPr id="182" name="Shape 182"/>
          <p:cNvSpPr/>
          <p:nvPr>
            <p:ph type="body" sz="quarter" idx="1"/>
          </p:nvPr>
        </p:nvSpPr>
        <p:spPr>
          <a:prstGeom prst="rect">
            <a:avLst/>
          </a:prstGeom>
        </p:spPr>
        <p:txBody>
          <a:bodyPr/>
          <a:lstStyle/>
          <a:p>
            <a:pPr lvl="0" defTabSz="914400">
              <a:lnSpc>
                <a:spcPct val="100000"/>
              </a:lnSpc>
              <a:defRPr sz="1800"/>
            </a:pPr>
            <a:r>
              <a:rPr sz="1200">
                <a:latin typeface="Calibri"/>
                <a:ea typeface="Calibri"/>
                <a:cs typeface="Calibri"/>
                <a:sym typeface="Calibri"/>
              </a:rPr>
              <a:t>INFANT MORTALITY RATE The </a:t>
            </a:r>
            <a:r>
              <a:rPr b="1" sz="1200">
                <a:latin typeface="Calibri"/>
                <a:ea typeface="Calibri"/>
                <a:cs typeface="Calibri"/>
                <a:sym typeface="Calibri"/>
              </a:rPr>
              <a:t>infant mortality rate</a:t>
            </a:r>
            <a:r>
              <a:rPr sz="1200">
                <a:latin typeface="Calibri"/>
                <a:ea typeface="Calibri"/>
                <a:cs typeface="Calibri"/>
                <a:sym typeface="Calibri"/>
              </a:rPr>
              <a:t> is an estimate of the number of </a:t>
            </a:r>
            <a:r>
              <a:rPr b="1" sz="1200">
                <a:latin typeface="Calibri"/>
                <a:ea typeface="Calibri"/>
                <a:cs typeface="Calibri"/>
                <a:sym typeface="Calibri"/>
              </a:rPr>
              <a:t>infant deaths</a:t>
            </a:r>
            <a:r>
              <a:rPr sz="1200">
                <a:latin typeface="Calibri"/>
                <a:ea typeface="Calibri"/>
                <a:cs typeface="Calibri"/>
                <a:sym typeface="Calibri"/>
              </a:rPr>
              <a:t> for every 1,000 live births. This </a:t>
            </a:r>
            <a:r>
              <a:rPr b="1" sz="1200">
                <a:latin typeface="Calibri"/>
                <a:ea typeface="Calibri"/>
                <a:cs typeface="Calibri"/>
                <a:sym typeface="Calibri"/>
              </a:rPr>
              <a:t>rate</a:t>
            </a:r>
            <a:r>
              <a:rPr sz="1200">
                <a:latin typeface="Calibri"/>
                <a:ea typeface="Calibri"/>
                <a:cs typeface="Calibri"/>
                <a:sym typeface="Calibri"/>
              </a:rPr>
              <a:t> is often used as an indicator to measure the health and well-being of a nation, because factors affecting the health of entire populations can also impact the </a:t>
            </a:r>
            <a:r>
              <a:rPr b="1" sz="1200">
                <a:latin typeface="Calibri"/>
                <a:ea typeface="Calibri"/>
                <a:cs typeface="Calibri"/>
                <a:sym typeface="Calibri"/>
              </a:rPr>
              <a:t>mortality rate</a:t>
            </a:r>
            <a:r>
              <a:rPr sz="1200">
                <a:latin typeface="Calibri"/>
                <a:ea typeface="Calibri"/>
                <a:cs typeface="Calibri"/>
                <a:sym typeface="Calibri"/>
              </a:rPr>
              <a:t> of </a:t>
            </a:r>
            <a:r>
              <a:rPr b="1" sz="1200">
                <a:latin typeface="Calibri"/>
                <a:ea typeface="Calibri"/>
                <a:cs typeface="Calibri"/>
                <a:sym typeface="Calibri"/>
              </a:rPr>
              <a:t>infants</a:t>
            </a:r>
            <a:r>
              <a:rPr sz="1200">
                <a:latin typeface="Calibri"/>
                <a:ea typeface="Calibri"/>
                <a:cs typeface="Calibri"/>
                <a:sym typeface="Calibri"/>
              </a:rPr>
              <a:t>.12 Aug 2014</a:t>
            </a:r>
            <a:endParaRPr sz="1200">
              <a:latin typeface="Calibri"/>
              <a:ea typeface="Calibri"/>
              <a:cs typeface="Calibri"/>
              <a:sym typeface="Calibri"/>
            </a:endParaRPr>
          </a:p>
          <a:p>
            <a:pPr lvl="0" defTabSz="914400">
              <a:lnSpc>
                <a:spcPct val="100000"/>
              </a:lnSpc>
              <a:defRPr sz="1800"/>
            </a:pPr>
            <a:r>
              <a:rPr sz="1200">
                <a:latin typeface="Calibri"/>
                <a:ea typeface="Calibri"/>
                <a:cs typeface="Calibri"/>
                <a:sym typeface="Calibri"/>
                <a:hlinkClick r:id="rId3" invalidUrl="" action="" tgtFrame="" tooltip="" history="1" highlightClick="0" endSnd="0"/>
              </a:rPr>
              <a:t>Infant Mortality - </a:t>
            </a:r>
            <a:r>
              <a:rPr sz="1200">
                <a:latin typeface="Calibri"/>
                <a:ea typeface="Calibri"/>
                <a:cs typeface="Calibri"/>
                <a:sym typeface="Calibri"/>
                <a:hlinkClick r:id="rId3" invalidUrl="" action="" tgtFrame="" tooltip="" history="1" highlightClick="0" endSnd="0"/>
              </a:rPr>
              <a:t>Centers</a:t>
            </a:r>
            <a:r>
              <a:rPr sz="1200">
                <a:latin typeface="Calibri"/>
                <a:ea typeface="Calibri"/>
                <a:cs typeface="Calibri"/>
                <a:sym typeface="Calibri"/>
                <a:hlinkClick r:id="rId3" invalidUrl="" action="" tgtFrame="" tooltip="" history="1" highlightClick="0" endSnd="0"/>
              </a:rPr>
              <a:t> for Disease Control and Prevention</a:t>
            </a:r>
            <a:endParaRPr sz="1200">
              <a:latin typeface="Calibri"/>
              <a:ea typeface="Calibri"/>
              <a:cs typeface="Calibri"/>
              <a:sym typeface="Calibri"/>
            </a:endParaRPr>
          </a:p>
          <a:p>
            <a:pPr lvl="0" defTabSz="914400">
              <a:lnSpc>
                <a:spcPct val="100000"/>
              </a:lnSpc>
              <a:defRPr sz="1800"/>
            </a:pPr>
            <a:r>
              <a:rPr i="1" sz="1200">
                <a:latin typeface="Calibri"/>
                <a:ea typeface="Calibri"/>
                <a:cs typeface="Calibri"/>
                <a:sym typeface="Calibri"/>
              </a:rPr>
              <a:t>www.cdc.gov/reproductivehealth/maternal</a:t>
            </a:r>
            <a:r>
              <a:rPr b="1" i="1" sz="1200">
                <a:latin typeface="Calibri"/>
                <a:ea typeface="Calibri"/>
                <a:cs typeface="Calibri"/>
                <a:sym typeface="Calibri"/>
              </a:rPr>
              <a:t>infant</a:t>
            </a:r>
            <a:r>
              <a:rPr i="1" sz="1200">
                <a:latin typeface="Calibri"/>
                <a:ea typeface="Calibri"/>
                <a:cs typeface="Calibri"/>
                <a:sym typeface="Calibri"/>
              </a:rPr>
              <a:t>health/</a:t>
            </a:r>
            <a:r>
              <a:rPr b="1" i="1" sz="1200">
                <a:latin typeface="Calibri"/>
                <a:ea typeface="Calibri"/>
                <a:cs typeface="Calibri"/>
                <a:sym typeface="Calibri"/>
              </a:rPr>
              <a:t>infantmortality</a:t>
            </a:r>
            <a:r>
              <a:rPr i="1" sz="1200">
                <a:latin typeface="Calibri"/>
                <a:ea typeface="Calibri"/>
                <a:cs typeface="Calibri"/>
                <a:sym typeface="Calibri"/>
              </a:rPr>
              <a:t>.htm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7" name="Shape 207"/>
          <p:cNvSpPr/>
          <p:nvPr>
            <p:ph type="sldImg"/>
          </p:nvPr>
        </p:nvSpPr>
        <p:spPr>
          <a:prstGeom prst="rect">
            <a:avLst/>
          </a:prstGeom>
        </p:spPr>
        <p:txBody>
          <a:bodyPr/>
          <a:lstStyle/>
          <a:p>
            <a:pPr lvl="0"/>
          </a:p>
        </p:txBody>
      </p:sp>
      <p:sp>
        <p:nvSpPr>
          <p:cNvPr id="208" name="Shape 208"/>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r>
              <a:rPr sz="1200"/>
              <a:t>Research has revealed that parents listen and children learn as a result of literacy promotion by pediatricians, which provides a practical and evidence-based opportunity to support early brain development in primary care practice. This policy statement is supported by the AAP technical report “School Readiness” and supports the AAP policy statement “Early Childhood Adversity, Toxic Stress, and the Role of the Pediatrician: Translating Developmental Science Into Lifelong Health.”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9" name="Shape 219"/>
          <p:cNvSpPr/>
          <p:nvPr>
            <p:ph type="sldImg"/>
          </p:nvPr>
        </p:nvSpPr>
        <p:spPr>
          <a:prstGeom prst="rect">
            <a:avLst/>
          </a:prstGeom>
        </p:spPr>
        <p:txBody>
          <a:bodyPr/>
          <a:lstStyle/>
          <a:p>
            <a:pPr lvl="0"/>
          </a:p>
        </p:txBody>
      </p:sp>
      <p:sp>
        <p:nvSpPr>
          <p:cNvPr id="220" name="Shape 220"/>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r>
              <a:rPr sz="1200"/>
              <a:t>It is well known that the first 1000 days of development of the infant is the most critical …and it is thought that there are 3 ways that these infants are susceptable to maltreatment ..emerging research on differential sensitivity to the enviroments highlights the importnace of considering how indiviudal characteristics may interact with a treatment modality to result in better or worse outoocmes ..are treatments that have not proven to be effective actually  most effective fr a subgroup /subset of the sample …Research on gene x enviroment and on epigenetics needs to incorporate and indeed emphasise a developmental perspective .genes may effect how enviromental experience affects the developmental process and this may operate differently at various developmental periods .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6" name="Shape 226"/>
          <p:cNvSpPr/>
          <p:nvPr>
            <p:ph type="sldImg"/>
          </p:nvPr>
        </p:nvSpPr>
        <p:spPr>
          <a:prstGeom prst="rect">
            <a:avLst/>
          </a:prstGeom>
        </p:spPr>
        <p:txBody>
          <a:bodyPr/>
          <a:lstStyle/>
          <a:p>
            <a:pPr lvl="0"/>
          </a:p>
        </p:txBody>
      </p:sp>
      <p:sp>
        <p:nvSpPr>
          <p:cNvPr id="227" name="Shape 227"/>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r>
              <a:rPr sz="1200"/>
              <a:t>So when we look at interventions- there are a number of ways that there can be genetic effects on interventions.are some individuals,based on genetic variation more susceptable to the positive effects of intervention..are different interventions more effective with different individuals based on genetic differences …matching intervention to genetype</a:t>
            </a:r>
          </a:p>
        </p:txBody>
      </p:sp>
    </p:spTree>
  </p:cSld>
  <p:clrMapOvr>
    <a:masterClrMapping/>
  </p:clrMapOvr>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Title Slid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6" name="Shape 6"/>
          <p:cNvSpPr/>
          <p:nvPr>
            <p:ph type="title"/>
          </p:nvPr>
        </p:nvSpPr>
        <p:spPr>
          <a:xfrm>
            <a:off x="685800" y="1844675"/>
            <a:ext cx="7772400" cy="2041525"/>
          </a:xfrm>
          <a:prstGeom prst="rect">
            <a:avLst/>
          </a:prstGeom>
        </p:spPr>
        <p:txBody>
          <a:bodyPr lIns="45718" tIns="45718" rIns="45718" bIns="45718"/>
          <a:lstStyle>
            <a:lvl1pPr>
              <a:defRPr sz="4400">
                <a:uFillTx/>
              </a:defRPr>
            </a:lvl1pPr>
          </a:lstStyle>
          <a:p>
            <a:pPr lvl="0">
              <a:defRPr sz="1800"/>
            </a:pPr>
            <a:r>
              <a:rPr sz="4400"/>
              <a:t>Title Text</a:t>
            </a:r>
          </a:p>
        </p:txBody>
      </p:sp>
      <p:sp>
        <p:nvSpPr>
          <p:cNvPr id="7" name="Shape 7"/>
          <p:cNvSpPr/>
          <p:nvPr>
            <p:ph type="body" idx="1"/>
          </p:nvPr>
        </p:nvSpPr>
        <p:spPr>
          <a:xfrm>
            <a:off x="1371600" y="3886200"/>
            <a:ext cx="6400800" cy="2971800"/>
          </a:xfrm>
          <a:prstGeom prst="rect">
            <a:avLst/>
          </a:prstGeom>
        </p:spPr>
        <p:txBody>
          <a:bodyPr lIns="45718" tIns="45718" rIns="45718" bIns="45718"/>
          <a:lstStyle>
            <a:lvl1pPr marL="0" indent="0" algn="ctr">
              <a:spcBef>
                <a:spcPts val="700"/>
              </a:spcBef>
              <a:buClrTx/>
              <a:buSzTx/>
              <a:buFontTx/>
              <a:buNone/>
              <a:defRPr sz="3200">
                <a:uFillTx/>
              </a:defRPr>
            </a:lvl1pPr>
            <a:lvl2pPr marL="0" indent="0" algn="ctr">
              <a:spcBef>
                <a:spcPts val="700"/>
              </a:spcBef>
              <a:buClrTx/>
              <a:buSzTx/>
              <a:buFontTx/>
              <a:buNone/>
              <a:defRPr sz="3200">
                <a:uFillTx/>
              </a:defRPr>
            </a:lvl2pPr>
            <a:lvl3pPr marL="0" indent="0" algn="ctr">
              <a:spcBef>
                <a:spcPts val="700"/>
              </a:spcBef>
              <a:buClrTx/>
              <a:buSzTx/>
              <a:buFontTx/>
              <a:buNone/>
              <a:defRPr sz="3200">
                <a:uFillTx/>
              </a:defRPr>
            </a:lvl3pPr>
            <a:lvl4pPr marL="0" indent="0" algn="ctr">
              <a:spcBef>
                <a:spcPts val="700"/>
              </a:spcBef>
              <a:buClrTx/>
              <a:buSzTx/>
              <a:buFontTx/>
              <a:buNone/>
              <a:defRPr sz="3200">
                <a:uFillTx/>
              </a:defRPr>
            </a:lvl4pPr>
            <a:lvl5pPr marL="0" indent="0" algn="ctr">
              <a:spcBef>
                <a:spcPts val="700"/>
              </a:spcBef>
              <a:buClrTx/>
              <a:buSzTx/>
              <a:buFontTx/>
              <a:buNone/>
              <a:defRPr sz="3200">
                <a:uFillTx/>
              </a:defRPr>
            </a:lvl5pPr>
          </a:lstStyle>
          <a:p>
            <a:pPr lvl="0">
              <a:defRPr sz="1800"/>
            </a:pPr>
            <a:r>
              <a:rPr sz="3200"/>
              <a:t>Body Level One</a:t>
            </a:r>
            <a:endParaRPr sz="3200"/>
          </a:p>
          <a:p>
            <a:pPr lvl="1">
              <a:defRPr sz="1800"/>
            </a:pPr>
            <a:r>
              <a:rPr sz="3200"/>
              <a:t>Body Level Two</a:t>
            </a:r>
            <a:endParaRPr sz="3200"/>
          </a:p>
          <a:p>
            <a:pPr lvl="2">
              <a:defRPr sz="1800"/>
            </a:pPr>
            <a:r>
              <a:rPr sz="3200"/>
              <a:t>Body Level Three</a:t>
            </a:r>
            <a:endParaRPr sz="3200"/>
          </a:p>
          <a:p>
            <a:pPr lvl="3">
              <a:defRPr sz="1800"/>
            </a:pPr>
            <a:r>
              <a:rPr sz="3200"/>
              <a:t>Body Level Four</a:t>
            </a:r>
            <a:endParaRPr sz="3200"/>
          </a:p>
          <a:p>
            <a:pPr lvl="4">
              <a:defRPr sz="1800"/>
            </a:pPr>
            <a:r>
              <a:rPr sz="3200"/>
              <a:t>Body Level Five</a:t>
            </a:r>
          </a:p>
        </p:txBody>
      </p:sp>
    </p:spTree>
  </p:cSld>
  <p:clrMapOvr>
    <a:masterClrMapping/>
  </p:clrMapOvr>
  <p:transitio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Title and Vertical Tex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0" name="Shape 30"/>
          <p:cNvSpPr/>
          <p:nvPr>
            <p:ph type="title"/>
          </p:nvPr>
        </p:nvSpPr>
        <p:spPr>
          <a:xfrm>
            <a:off x="457200" y="92075"/>
            <a:ext cx="8229600" cy="1508126"/>
          </a:xfrm>
          <a:prstGeom prst="rect">
            <a:avLst/>
          </a:prstGeom>
        </p:spPr>
        <p:txBody>
          <a:bodyPr lIns="45718" tIns="45718" rIns="45718" bIns="45718"/>
          <a:lstStyle>
            <a:lvl1pPr>
              <a:defRPr sz="4400">
                <a:uFillTx/>
              </a:defRPr>
            </a:lvl1pPr>
          </a:lstStyle>
          <a:p>
            <a:pPr lvl="0">
              <a:defRPr sz="1800"/>
            </a:pPr>
            <a:r>
              <a:rPr sz="4400"/>
              <a:t>Title Text</a:t>
            </a:r>
          </a:p>
        </p:txBody>
      </p:sp>
      <p:sp>
        <p:nvSpPr>
          <p:cNvPr id="31" name="Shape 31"/>
          <p:cNvSpPr/>
          <p:nvPr>
            <p:ph type="body" idx="1"/>
          </p:nvPr>
        </p:nvSpPr>
        <p:spPr>
          <a:xfrm>
            <a:off x="457200" y="1600200"/>
            <a:ext cx="8229600" cy="5257800"/>
          </a:xfrm>
          <a:prstGeom prst="rect">
            <a:avLst/>
          </a:prstGeom>
        </p:spPr>
        <p:txBody>
          <a:bodyPr lIns="45718" tIns="45718" rIns="45718" bIns="45718"/>
          <a:lstStyle>
            <a:lvl1pPr marL="342900" indent="-342900">
              <a:spcBef>
                <a:spcPts val="700"/>
              </a:spcBef>
              <a:buClrTx/>
              <a:buFontTx/>
              <a:defRPr sz="3200">
                <a:uFillTx/>
              </a:defRPr>
            </a:lvl1pPr>
            <a:lvl2pPr marL="783771" indent="-326571">
              <a:spcBef>
                <a:spcPts val="700"/>
              </a:spcBef>
              <a:buClrTx/>
              <a:buFontTx/>
              <a:defRPr sz="3200">
                <a:uFillTx/>
              </a:defRPr>
            </a:lvl2pPr>
            <a:lvl3pPr marL="1219200" indent="-304800">
              <a:spcBef>
                <a:spcPts val="700"/>
              </a:spcBef>
              <a:buClrTx/>
              <a:buFontTx/>
              <a:defRPr sz="3200">
                <a:uFillTx/>
              </a:defRPr>
            </a:lvl3pPr>
            <a:lvl4pPr marL="1737360" indent="-365760">
              <a:spcBef>
                <a:spcPts val="700"/>
              </a:spcBef>
              <a:buClrTx/>
              <a:buFontTx/>
              <a:defRPr sz="3200">
                <a:uFillTx/>
              </a:defRPr>
            </a:lvl4pPr>
            <a:lvl5pPr marL="2194560" indent="-365760">
              <a:spcBef>
                <a:spcPts val="700"/>
              </a:spcBef>
              <a:buClrTx/>
              <a:buFontTx/>
              <a:defRPr sz="3200">
                <a:uFillTx/>
              </a:defRPr>
            </a:lvl5pPr>
          </a:lstStyle>
          <a:p>
            <a:pPr lvl="0">
              <a:defRPr sz="1800"/>
            </a:pPr>
            <a:r>
              <a:rPr sz="3200"/>
              <a:t>Body Level One</a:t>
            </a:r>
            <a:endParaRPr sz="3200"/>
          </a:p>
          <a:p>
            <a:pPr lvl="1">
              <a:defRPr sz="1800"/>
            </a:pPr>
            <a:r>
              <a:rPr sz="3200"/>
              <a:t>Body Level Two</a:t>
            </a:r>
            <a:endParaRPr sz="3200"/>
          </a:p>
          <a:p>
            <a:pPr lvl="2">
              <a:defRPr sz="1800"/>
            </a:pPr>
            <a:r>
              <a:rPr sz="3200"/>
              <a:t>Body Level Three</a:t>
            </a:r>
            <a:endParaRPr sz="3200"/>
          </a:p>
          <a:p>
            <a:pPr lvl="3">
              <a:defRPr sz="1800"/>
            </a:pPr>
            <a:r>
              <a:rPr sz="3200"/>
              <a:t>Body Level Four</a:t>
            </a:r>
            <a:endParaRPr sz="3200"/>
          </a:p>
          <a:p>
            <a:pPr lvl="4">
              <a:defRPr sz="1800"/>
            </a:pPr>
            <a:r>
              <a:rPr sz="3200"/>
              <a:t>Body Level Five</a:t>
            </a:r>
          </a:p>
        </p:txBody>
      </p:sp>
    </p:spTree>
  </p:cSld>
  <p:clrMapOvr>
    <a:masterClrMapping/>
  </p:clrMapOvr>
  <p:transitio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Vertical Title and Tex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3" name="Shape 33"/>
          <p:cNvSpPr/>
          <p:nvPr>
            <p:ph type="title"/>
          </p:nvPr>
        </p:nvSpPr>
        <p:spPr>
          <a:xfrm>
            <a:off x="6629400" y="0"/>
            <a:ext cx="2057400" cy="6400802"/>
          </a:xfrm>
          <a:prstGeom prst="rect">
            <a:avLst/>
          </a:prstGeom>
        </p:spPr>
        <p:txBody>
          <a:bodyPr lIns="45718" tIns="45718" rIns="45718" bIns="45718"/>
          <a:lstStyle>
            <a:lvl1pPr>
              <a:defRPr sz="4400">
                <a:uFillTx/>
              </a:defRPr>
            </a:lvl1pPr>
          </a:lstStyle>
          <a:p>
            <a:pPr lvl="0">
              <a:defRPr sz="1800"/>
            </a:pPr>
            <a:r>
              <a:rPr sz="4400"/>
              <a:t>Title Text</a:t>
            </a:r>
          </a:p>
        </p:txBody>
      </p:sp>
      <p:sp>
        <p:nvSpPr>
          <p:cNvPr id="34" name="Shape 34"/>
          <p:cNvSpPr/>
          <p:nvPr>
            <p:ph type="body" idx="1"/>
          </p:nvPr>
        </p:nvSpPr>
        <p:spPr>
          <a:xfrm>
            <a:off x="457200" y="274638"/>
            <a:ext cx="6019800" cy="6583364"/>
          </a:xfrm>
          <a:prstGeom prst="rect">
            <a:avLst/>
          </a:prstGeom>
        </p:spPr>
        <p:txBody>
          <a:bodyPr lIns="45718" tIns="45718" rIns="45718" bIns="45718"/>
          <a:lstStyle>
            <a:lvl1pPr marL="342900" indent="-342900">
              <a:spcBef>
                <a:spcPts val="700"/>
              </a:spcBef>
              <a:buClrTx/>
              <a:buFontTx/>
              <a:defRPr sz="3200">
                <a:uFillTx/>
              </a:defRPr>
            </a:lvl1pPr>
            <a:lvl2pPr marL="783771" indent="-326571">
              <a:spcBef>
                <a:spcPts val="700"/>
              </a:spcBef>
              <a:buClrTx/>
              <a:buFontTx/>
              <a:defRPr sz="3200">
                <a:uFillTx/>
              </a:defRPr>
            </a:lvl2pPr>
            <a:lvl3pPr marL="1219200" indent="-304800">
              <a:spcBef>
                <a:spcPts val="700"/>
              </a:spcBef>
              <a:buClrTx/>
              <a:buFontTx/>
              <a:defRPr sz="3200">
                <a:uFillTx/>
              </a:defRPr>
            </a:lvl3pPr>
            <a:lvl4pPr marL="1737360" indent="-365760">
              <a:spcBef>
                <a:spcPts val="700"/>
              </a:spcBef>
              <a:buClrTx/>
              <a:buFontTx/>
              <a:defRPr sz="3200">
                <a:uFillTx/>
              </a:defRPr>
            </a:lvl4pPr>
            <a:lvl5pPr marL="2194560" indent="-365760">
              <a:spcBef>
                <a:spcPts val="700"/>
              </a:spcBef>
              <a:buClrTx/>
              <a:buFontTx/>
              <a:defRPr sz="3200">
                <a:uFillTx/>
              </a:defRPr>
            </a:lvl5pPr>
          </a:lstStyle>
          <a:p>
            <a:pPr lvl="0">
              <a:defRPr sz="1800"/>
            </a:pPr>
            <a:r>
              <a:rPr sz="3200"/>
              <a:t>Body Level One</a:t>
            </a:r>
            <a:endParaRPr sz="3200"/>
          </a:p>
          <a:p>
            <a:pPr lvl="1">
              <a:defRPr sz="1800"/>
            </a:pPr>
            <a:r>
              <a:rPr sz="3200"/>
              <a:t>Body Level Two</a:t>
            </a:r>
            <a:endParaRPr sz="3200"/>
          </a:p>
          <a:p>
            <a:pPr lvl="2">
              <a:defRPr sz="1800"/>
            </a:pPr>
            <a:r>
              <a:rPr sz="3200"/>
              <a:t>Body Level Three</a:t>
            </a:r>
            <a:endParaRPr sz="3200"/>
          </a:p>
          <a:p>
            <a:pPr lvl="3">
              <a:defRPr sz="1800"/>
            </a:pPr>
            <a:r>
              <a:rPr sz="3200"/>
              <a:t>Body Level Four</a:t>
            </a:r>
            <a:endParaRPr sz="3200"/>
          </a:p>
          <a:p>
            <a:pPr lvl="4">
              <a:defRPr sz="1800"/>
            </a:pPr>
            <a:r>
              <a:rPr sz="3200"/>
              <a:t>Body Level Five</a:t>
            </a:r>
          </a:p>
        </p:txBody>
      </p:sp>
    </p:spTree>
  </p:cSld>
  <p:clrMapOvr>
    <a:masterClrMapping/>
  </p:clrMapOvr>
  <p:transitio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Title and Conten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6" name="Shape 36"/>
          <p:cNvSpPr/>
          <p:nvPr>
            <p:ph type="title"/>
          </p:nvPr>
        </p:nvSpPr>
        <p:spPr>
          <a:xfrm>
            <a:off x="457200" y="92075"/>
            <a:ext cx="8229600" cy="1508126"/>
          </a:xfrm>
          <a:prstGeom prst="rect">
            <a:avLst/>
          </a:prstGeom>
        </p:spPr>
        <p:txBody>
          <a:bodyPr lIns="0" tIns="0" rIns="0" bIns="0"/>
          <a:lstStyle>
            <a:lvl1pPr>
              <a:defRPr sz="4400">
                <a:solidFill>
                  <a:srgbClr val="D1282E"/>
                </a:solidFill>
                <a:uFillTx/>
              </a:defRPr>
            </a:lvl1pPr>
          </a:lstStyle>
          <a:p>
            <a:pPr lvl="0">
              <a:defRPr sz="1800">
                <a:solidFill>
                  <a:srgbClr val="000000"/>
                </a:solidFill>
              </a:defRPr>
            </a:pPr>
            <a:r>
              <a:rPr sz="4400">
                <a:solidFill>
                  <a:srgbClr val="D1282E"/>
                </a:solidFill>
              </a:rPr>
              <a:t>Title Text</a:t>
            </a:r>
          </a:p>
        </p:txBody>
      </p:sp>
      <p:sp>
        <p:nvSpPr>
          <p:cNvPr id="37" name="Shape 37"/>
          <p:cNvSpPr/>
          <p:nvPr>
            <p:ph type="body" idx="1"/>
          </p:nvPr>
        </p:nvSpPr>
        <p:spPr>
          <a:xfrm>
            <a:off x="457200" y="1600200"/>
            <a:ext cx="8229600" cy="5257800"/>
          </a:xfrm>
          <a:prstGeom prst="rect">
            <a:avLst/>
          </a:prstGeom>
        </p:spPr>
        <p:txBody>
          <a:bodyPr lIns="0" tIns="0" rIns="0" bIns="0"/>
          <a:lstStyle>
            <a:lvl1pPr marL="342900" indent="-342900">
              <a:spcBef>
                <a:spcPts val="700"/>
              </a:spcBef>
              <a:buClrTx/>
              <a:buFontTx/>
              <a:defRPr sz="3200">
                <a:uFillTx/>
              </a:defRPr>
            </a:lvl1pPr>
            <a:lvl2pPr marL="783771" indent="-326571">
              <a:spcBef>
                <a:spcPts val="700"/>
              </a:spcBef>
              <a:buClrTx/>
              <a:buFontTx/>
              <a:defRPr sz="3200">
                <a:uFillTx/>
              </a:defRPr>
            </a:lvl2pPr>
            <a:lvl3pPr marL="1219200" indent="-304800">
              <a:spcBef>
                <a:spcPts val="700"/>
              </a:spcBef>
              <a:buClrTx/>
              <a:buFontTx/>
              <a:defRPr sz="3200">
                <a:uFillTx/>
              </a:defRPr>
            </a:lvl3pPr>
            <a:lvl4pPr marL="1737360" indent="-365760">
              <a:spcBef>
                <a:spcPts val="700"/>
              </a:spcBef>
              <a:buClrTx/>
              <a:buFontTx/>
              <a:defRPr sz="3200">
                <a:uFillTx/>
              </a:defRPr>
            </a:lvl4pPr>
            <a:lvl5pPr marL="2194560" indent="-365760">
              <a:spcBef>
                <a:spcPts val="700"/>
              </a:spcBef>
              <a:buClrTx/>
              <a:buFontTx/>
              <a:defRPr sz="3200">
                <a:uFillTx/>
              </a:defRPr>
            </a:lvl5pPr>
          </a:lstStyle>
          <a:p>
            <a:pPr lvl="0">
              <a:defRPr sz="1800"/>
            </a:pPr>
            <a:r>
              <a:rPr sz="3200"/>
              <a:t>Body Level One</a:t>
            </a:r>
            <a:endParaRPr sz="3200"/>
          </a:p>
          <a:p>
            <a:pPr lvl="1">
              <a:defRPr sz="1800"/>
            </a:pPr>
            <a:r>
              <a:rPr sz="3200"/>
              <a:t>Body Level Two</a:t>
            </a:r>
            <a:endParaRPr sz="3200"/>
          </a:p>
          <a:p>
            <a:pPr lvl="2">
              <a:defRPr sz="1800"/>
            </a:pPr>
            <a:r>
              <a:rPr sz="3200"/>
              <a:t>Body Level Three</a:t>
            </a:r>
            <a:endParaRPr sz="3200"/>
          </a:p>
          <a:p>
            <a:pPr lvl="3">
              <a:defRPr sz="1800"/>
            </a:pPr>
            <a:r>
              <a:rPr sz="3200"/>
              <a:t>Body Level Four</a:t>
            </a:r>
            <a:endParaRPr sz="3200"/>
          </a:p>
          <a:p>
            <a:pPr lvl="4">
              <a:defRPr sz="1800"/>
            </a:pPr>
            <a:r>
              <a:rPr sz="3200"/>
              <a:t>Body Level Five</a:t>
            </a:r>
          </a:p>
        </p:txBody>
      </p:sp>
    </p:spTree>
  </p:cSld>
  <p:clrMapOvr>
    <a:masterClrMapping/>
  </p:clrMapOvr>
  <p:transitio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1" showMasterPhAnim="1">
  <p:cSld name="2_Default - Title and Content">
    <p:spTree>
      <p:nvGrpSpPr>
        <p:cNvPr id="1" name=""/>
        <p:cNvGrpSpPr/>
        <p:nvPr/>
      </p:nvGrpSpPr>
      <p:grpSpPr>
        <a:xfrm>
          <a:off x="0" y="0"/>
          <a:ext cx="0" cy="0"/>
          <a:chOff x="0" y="0"/>
          <a:chExt cx="0" cy="0"/>
        </a:xfrm>
      </p:grpSpPr>
      <p:sp>
        <p:nvSpPr>
          <p:cNvPr id="39" name="Shape 39"/>
          <p:cNvSpPr/>
          <p:nvPr>
            <p:ph type="title"/>
          </p:nvPr>
        </p:nvSpPr>
        <p:spPr>
          <a:prstGeom prst="rect">
            <a:avLst/>
          </a:prstGeom>
        </p:spPr>
        <p:txBody>
          <a:bodyPr/>
          <a:lstStyle/>
          <a:p>
            <a:pPr lvl="0">
              <a:defRPr sz="1800">
                <a:uFillTx/>
              </a:defRPr>
            </a:pPr>
            <a:r>
              <a:rPr sz="4200">
                <a:uFill>
                  <a:solidFill/>
                </a:uFill>
              </a:rPr>
              <a:t>Title Text</a:t>
            </a:r>
          </a:p>
        </p:txBody>
      </p:sp>
      <p:sp>
        <p:nvSpPr>
          <p:cNvPr id="40" name="Shape 40"/>
          <p:cNvSpPr/>
          <p:nvPr>
            <p:ph type="body" idx="1"/>
          </p:nvPr>
        </p:nvSpPr>
        <p:spPr>
          <a:prstGeom prst="rect">
            <a:avLst/>
          </a:prstGeom>
        </p:spPr>
        <p:txBody>
          <a:bodyPr/>
          <a:lstStyle/>
          <a:p>
            <a:pPr lvl="0">
              <a:defRPr sz="1800">
                <a:uFillTx/>
              </a:defRPr>
            </a:pPr>
            <a:r>
              <a:rPr sz="3000">
                <a:uFill>
                  <a:solidFill/>
                </a:uFill>
              </a:rPr>
              <a:t>Body Level One</a:t>
            </a:r>
            <a:endParaRPr sz="3000">
              <a:uFill>
                <a:solidFill/>
              </a:uFill>
            </a:endParaRPr>
          </a:p>
          <a:p>
            <a:pPr lvl="1">
              <a:defRPr sz="1800">
                <a:uFillTx/>
              </a:defRPr>
            </a:pPr>
            <a:r>
              <a:rPr sz="3000">
                <a:uFill>
                  <a:solidFill/>
                </a:uFill>
              </a:rPr>
              <a:t>Body Level Two</a:t>
            </a:r>
            <a:endParaRPr sz="3000">
              <a:uFill>
                <a:solidFill/>
              </a:uFill>
            </a:endParaRPr>
          </a:p>
          <a:p>
            <a:pPr lvl="2">
              <a:defRPr sz="1800">
                <a:uFillTx/>
              </a:defRPr>
            </a:pPr>
            <a:r>
              <a:rPr sz="3000">
                <a:uFill>
                  <a:solidFill/>
                </a:uFill>
              </a:rPr>
              <a:t>Body Level Three</a:t>
            </a:r>
            <a:endParaRPr sz="3000">
              <a:uFill>
                <a:solidFill/>
              </a:uFill>
            </a:endParaRPr>
          </a:p>
          <a:p>
            <a:pPr lvl="3">
              <a:defRPr sz="1800">
                <a:uFillTx/>
              </a:defRPr>
            </a:pPr>
            <a:r>
              <a:rPr sz="3000">
                <a:uFill>
                  <a:solidFill/>
                </a:uFill>
              </a:rPr>
              <a:t>Body Level Four</a:t>
            </a:r>
            <a:endParaRPr sz="3000">
              <a:uFill>
                <a:solidFill/>
              </a:uFill>
            </a:endParaRPr>
          </a:p>
          <a:p>
            <a:pPr lvl="4">
              <a:defRPr sz="1800">
                <a:uFillTx/>
              </a:defRPr>
            </a:pPr>
            <a:r>
              <a:rPr sz="3000">
                <a:uFill>
                  <a:solidFill/>
                </a:uFill>
              </a:rPr>
              <a:t>Body Level Five</a:t>
            </a:r>
          </a:p>
        </p:txBody>
      </p:sp>
      <p:sp>
        <p:nvSpPr>
          <p:cNvPr id="41" name="Shape 41"/>
          <p:cNvSpPr/>
          <p:nvPr>
            <p:ph type="sldNum" sz="quarter" idx="2"/>
          </p:nvPr>
        </p:nvSpPr>
        <p:spPr>
          <a:prstGeom prst="rect">
            <a:avLst/>
          </a:prstGeom>
        </p:spPr>
        <p:txBody>
          <a:bodyPr/>
          <a:lstStyle/>
          <a:p>
            <a:pPr lvl="0"/>
            <a:fld id="{86CB4B4D-7CA3-9044-876B-883B54F8677D}" type="slidenum"/>
          </a:p>
        </p:txBody>
      </p:sp>
    </p:spTree>
  </p:cSld>
  <p:clrMapOvr>
    <a:masterClrMapping/>
  </p:clrMapOvr>
  <p:transitio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1" showMasterPhAnim="1">
  <p:cSld name="Title and Vertical Tex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3" name="Shape 43"/>
          <p:cNvSpPr/>
          <p:nvPr>
            <p:ph type="title"/>
          </p:nvPr>
        </p:nvSpPr>
        <p:spPr>
          <a:xfrm>
            <a:off x="457199" y="92075"/>
            <a:ext cx="8229601" cy="1508126"/>
          </a:xfrm>
          <a:prstGeom prst="rect">
            <a:avLst/>
          </a:prstGeom>
        </p:spPr>
        <p:txBody>
          <a:bodyPr lIns="0" tIns="0" rIns="0" bIns="0"/>
          <a:lstStyle>
            <a:lvl1pPr>
              <a:defRPr>
                <a:uFillTx/>
              </a:defRPr>
            </a:lvl1pPr>
          </a:lstStyle>
          <a:p>
            <a:pPr lvl="0">
              <a:defRPr sz="1800"/>
            </a:pPr>
            <a:r>
              <a:rPr sz="4200"/>
              <a:t>Title Text</a:t>
            </a:r>
          </a:p>
        </p:txBody>
      </p:sp>
      <p:sp>
        <p:nvSpPr>
          <p:cNvPr id="44" name="Shape 44"/>
          <p:cNvSpPr/>
          <p:nvPr>
            <p:ph type="body" idx="1"/>
          </p:nvPr>
        </p:nvSpPr>
        <p:spPr>
          <a:xfrm>
            <a:off x="457199" y="1600200"/>
            <a:ext cx="8229601" cy="5257800"/>
          </a:xfrm>
          <a:prstGeom prst="rect">
            <a:avLst/>
          </a:prstGeom>
        </p:spPr>
        <p:txBody>
          <a:bodyPr lIns="0" tIns="0" rIns="0" bIns="0"/>
          <a:lstStyle>
            <a:lvl1pPr algn="ctr">
              <a:spcBef>
                <a:spcPts val="700"/>
              </a:spcBef>
              <a:buClrTx/>
              <a:buFontTx/>
              <a:defRPr>
                <a:uFillTx/>
              </a:defRPr>
            </a:lvl1pPr>
            <a:lvl2pPr marL="763360" indent="-306160" algn="ctr">
              <a:spcBef>
                <a:spcPts val="700"/>
              </a:spcBef>
              <a:buClrTx/>
              <a:buFontTx/>
              <a:defRPr>
                <a:uFillTx/>
              </a:defRPr>
            </a:lvl2pPr>
            <a:lvl3pPr marL="1200150" algn="ctr">
              <a:spcBef>
                <a:spcPts val="700"/>
              </a:spcBef>
              <a:buClrTx/>
              <a:buFontTx/>
              <a:defRPr>
                <a:uFillTx/>
              </a:defRPr>
            </a:lvl3pPr>
            <a:lvl4pPr marL="1714500" algn="ctr">
              <a:spcBef>
                <a:spcPts val="700"/>
              </a:spcBef>
              <a:buClrTx/>
              <a:buFontTx/>
              <a:defRPr>
                <a:uFillTx/>
              </a:defRPr>
            </a:lvl4pPr>
            <a:lvl5pPr marL="2171700" algn="ctr">
              <a:spcBef>
                <a:spcPts val="700"/>
              </a:spcBef>
              <a:buClrTx/>
              <a:buFontTx/>
              <a:defRPr>
                <a:uFillTx/>
              </a:defRPr>
            </a:lvl5pPr>
          </a:lstStyle>
          <a:p>
            <a:pPr lvl="0">
              <a:defRPr sz="1800"/>
            </a:pPr>
            <a:r>
              <a:rPr sz="3000"/>
              <a:t>Body Level One</a:t>
            </a:r>
            <a:endParaRPr sz="3000"/>
          </a:p>
          <a:p>
            <a:pPr lvl="1">
              <a:defRPr sz="1800"/>
            </a:pPr>
            <a:r>
              <a:rPr sz="3000"/>
              <a:t>Body Level Two</a:t>
            </a:r>
            <a:endParaRPr sz="3000"/>
          </a:p>
          <a:p>
            <a:pPr lvl="2">
              <a:defRPr sz="1800"/>
            </a:pPr>
            <a:r>
              <a:rPr sz="3000"/>
              <a:t>Body Level Three</a:t>
            </a:r>
            <a:endParaRPr sz="3000"/>
          </a:p>
          <a:p>
            <a:pPr lvl="3">
              <a:defRPr sz="1800"/>
            </a:pPr>
            <a:r>
              <a:rPr sz="3000"/>
              <a:t>Body Level Four</a:t>
            </a:r>
            <a:endParaRPr sz="3000"/>
          </a:p>
          <a:p>
            <a:pPr lvl="4">
              <a:defRPr sz="1800"/>
            </a:pPr>
            <a:r>
              <a:rPr sz="3000"/>
              <a:t>Body Level Five</a:t>
            </a:r>
          </a:p>
        </p:txBody>
      </p:sp>
      <p:sp>
        <p:nvSpPr>
          <p:cNvPr id="45" name="Shape 45"/>
          <p:cNvSpPr/>
          <p:nvPr>
            <p:ph type="sldNum" sz="quarter" idx="2"/>
          </p:nvPr>
        </p:nvSpPr>
        <p:spPr>
          <a:xfrm>
            <a:off x="6553200" y="6245225"/>
            <a:ext cx="2133600" cy="264253"/>
          </a:xfrm>
          <a:prstGeom prst="rect">
            <a:avLst/>
          </a:prstGeom>
        </p:spPr>
        <p:txBody>
          <a:bodyPr wrap="square" lIns="0" tIns="0" rIns="0" bIns="0"/>
          <a:lstStyle>
            <a:lvl1pPr algn="r" defTabSz="914400">
              <a:defRPr>
                <a:uFillTx/>
              </a:defRPr>
            </a:lvl1pPr>
          </a:lstStyle>
          <a:p>
            <a:pPr lvl="0"/>
            <a:fld id="{86CB4B4D-7CA3-9044-876B-883B54F8677D}" type="slidenum"/>
          </a:p>
        </p:txBody>
      </p:sp>
    </p:spTree>
  </p:cSld>
  <p:clrMapOvr>
    <a:masterClrMapping/>
  </p:clrMapOvr>
  <p:transitio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1" showMasterPhAnim="1">
  <p:cSld name="Title and Conten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7" name="Shape 47"/>
          <p:cNvSpPr/>
          <p:nvPr>
            <p:ph type="title"/>
          </p:nvPr>
        </p:nvSpPr>
        <p:spPr>
          <a:xfrm>
            <a:off x="457200" y="92076"/>
            <a:ext cx="8229600" cy="1508125"/>
          </a:xfrm>
          <a:prstGeom prst="rect">
            <a:avLst/>
          </a:prstGeom>
        </p:spPr>
        <p:txBody>
          <a:bodyPr lIns="0" tIns="0" rIns="0" bIns="0"/>
          <a:lstStyle>
            <a:lvl1pPr>
              <a:defRPr sz="4400">
                <a:uFillTx/>
              </a:defRPr>
            </a:lvl1pPr>
          </a:lstStyle>
          <a:p>
            <a:pPr lvl="0">
              <a:defRPr sz="1800"/>
            </a:pPr>
            <a:r>
              <a:rPr sz="4400"/>
              <a:t>Title Text</a:t>
            </a:r>
          </a:p>
        </p:txBody>
      </p:sp>
      <p:sp>
        <p:nvSpPr>
          <p:cNvPr id="48" name="Shape 48"/>
          <p:cNvSpPr/>
          <p:nvPr>
            <p:ph type="body" idx="1"/>
          </p:nvPr>
        </p:nvSpPr>
        <p:spPr>
          <a:xfrm>
            <a:off x="457200" y="1600200"/>
            <a:ext cx="8229600" cy="5257800"/>
          </a:xfrm>
          <a:prstGeom prst="rect">
            <a:avLst/>
          </a:prstGeom>
        </p:spPr>
        <p:txBody>
          <a:bodyPr lIns="0" tIns="0" rIns="0" bIns="0"/>
          <a:lstStyle>
            <a:lvl1pPr marL="342900" indent="-342900">
              <a:spcBef>
                <a:spcPts val="700"/>
              </a:spcBef>
              <a:buClrTx/>
              <a:buFontTx/>
              <a:defRPr sz="3200">
                <a:uFillTx/>
              </a:defRPr>
            </a:lvl1pPr>
            <a:lvl2pPr marL="783771" indent="-326571">
              <a:spcBef>
                <a:spcPts val="700"/>
              </a:spcBef>
              <a:buClrTx/>
              <a:buFontTx/>
              <a:defRPr sz="3200">
                <a:uFillTx/>
              </a:defRPr>
            </a:lvl2pPr>
            <a:lvl3pPr marL="1219200" indent="-304800">
              <a:spcBef>
                <a:spcPts val="700"/>
              </a:spcBef>
              <a:buClrTx/>
              <a:buFontTx/>
              <a:defRPr sz="3200">
                <a:uFillTx/>
              </a:defRPr>
            </a:lvl3pPr>
            <a:lvl4pPr marL="1737360" indent="-365760">
              <a:spcBef>
                <a:spcPts val="700"/>
              </a:spcBef>
              <a:buClrTx/>
              <a:buFontTx/>
              <a:defRPr sz="3200">
                <a:uFillTx/>
              </a:defRPr>
            </a:lvl4pPr>
            <a:lvl5pPr marL="2194560" indent="-365760">
              <a:spcBef>
                <a:spcPts val="700"/>
              </a:spcBef>
              <a:buClrTx/>
              <a:buFontTx/>
              <a:defRPr sz="3200">
                <a:uFillTx/>
              </a:defRPr>
            </a:lvl5pPr>
          </a:lstStyle>
          <a:p>
            <a:pPr lvl="0">
              <a:defRPr sz="1800"/>
            </a:pPr>
            <a:r>
              <a:rPr sz="3200"/>
              <a:t>Body Level One</a:t>
            </a:r>
            <a:endParaRPr sz="3200"/>
          </a:p>
          <a:p>
            <a:pPr lvl="1">
              <a:defRPr sz="1800"/>
            </a:pPr>
            <a:r>
              <a:rPr sz="3200"/>
              <a:t>Body Level Two</a:t>
            </a:r>
            <a:endParaRPr sz="3200"/>
          </a:p>
          <a:p>
            <a:pPr lvl="2">
              <a:defRPr sz="1800"/>
            </a:pPr>
            <a:r>
              <a:rPr sz="3200"/>
              <a:t>Body Level Three</a:t>
            </a:r>
            <a:endParaRPr sz="3200"/>
          </a:p>
          <a:p>
            <a:pPr lvl="3">
              <a:defRPr sz="1800"/>
            </a:pPr>
            <a:r>
              <a:rPr sz="3200"/>
              <a:t>Body Level Four</a:t>
            </a:r>
            <a:endParaRPr sz="3200"/>
          </a:p>
          <a:p>
            <a:pPr lvl="4">
              <a:defRPr sz="1800"/>
            </a:pPr>
            <a:r>
              <a:rPr sz="3200"/>
              <a:t>Body Level Five</a:t>
            </a:r>
          </a:p>
        </p:txBody>
      </p:sp>
    </p:spTree>
  </p:cSld>
  <p:clrMapOvr>
    <a:masterClrMapping/>
  </p:clrMapOvr>
  <p:transitio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Title and Conten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 name="Shape 9"/>
          <p:cNvSpPr/>
          <p:nvPr>
            <p:ph type="title"/>
          </p:nvPr>
        </p:nvSpPr>
        <p:spPr>
          <a:xfrm>
            <a:off x="457200" y="92075"/>
            <a:ext cx="8229600" cy="1508126"/>
          </a:xfrm>
          <a:prstGeom prst="rect">
            <a:avLst/>
          </a:prstGeom>
        </p:spPr>
        <p:txBody>
          <a:bodyPr lIns="45718" tIns="45718" rIns="45718" bIns="45718"/>
          <a:lstStyle>
            <a:lvl1pPr>
              <a:defRPr sz="4400">
                <a:uFillTx/>
              </a:defRPr>
            </a:lvl1pPr>
          </a:lstStyle>
          <a:p>
            <a:pPr lvl="0">
              <a:defRPr sz="1800"/>
            </a:pPr>
            <a:r>
              <a:rPr sz="4400"/>
              <a:t>Title Text</a:t>
            </a:r>
          </a:p>
        </p:txBody>
      </p:sp>
      <p:sp>
        <p:nvSpPr>
          <p:cNvPr id="10" name="Shape 10"/>
          <p:cNvSpPr/>
          <p:nvPr>
            <p:ph type="body" idx="1"/>
          </p:nvPr>
        </p:nvSpPr>
        <p:spPr>
          <a:xfrm>
            <a:off x="457200" y="1600200"/>
            <a:ext cx="8229600" cy="5257800"/>
          </a:xfrm>
          <a:prstGeom prst="rect">
            <a:avLst/>
          </a:prstGeom>
        </p:spPr>
        <p:txBody>
          <a:bodyPr lIns="45718" tIns="45718" rIns="45718" bIns="45718"/>
          <a:lstStyle>
            <a:lvl1pPr marL="342900" indent="-342900">
              <a:spcBef>
                <a:spcPts val="700"/>
              </a:spcBef>
              <a:buClrTx/>
              <a:buFontTx/>
              <a:defRPr sz="3200">
                <a:uFillTx/>
              </a:defRPr>
            </a:lvl1pPr>
            <a:lvl2pPr marL="783771" indent="-326571">
              <a:spcBef>
                <a:spcPts val="700"/>
              </a:spcBef>
              <a:buClrTx/>
              <a:buFontTx/>
              <a:defRPr sz="3200">
                <a:uFillTx/>
              </a:defRPr>
            </a:lvl2pPr>
            <a:lvl3pPr marL="1219200" indent="-304800">
              <a:spcBef>
                <a:spcPts val="700"/>
              </a:spcBef>
              <a:buClrTx/>
              <a:buFontTx/>
              <a:defRPr sz="3200">
                <a:uFillTx/>
              </a:defRPr>
            </a:lvl3pPr>
            <a:lvl4pPr marL="1737360" indent="-365760">
              <a:spcBef>
                <a:spcPts val="700"/>
              </a:spcBef>
              <a:buClrTx/>
              <a:buFontTx/>
              <a:defRPr sz="3200">
                <a:uFillTx/>
              </a:defRPr>
            </a:lvl4pPr>
            <a:lvl5pPr marL="2194560" indent="-365760">
              <a:spcBef>
                <a:spcPts val="700"/>
              </a:spcBef>
              <a:buClrTx/>
              <a:buFontTx/>
              <a:defRPr sz="3200">
                <a:uFillTx/>
              </a:defRPr>
            </a:lvl5pPr>
          </a:lstStyle>
          <a:p>
            <a:pPr lvl="0">
              <a:defRPr sz="1800"/>
            </a:pPr>
            <a:r>
              <a:rPr sz="3200"/>
              <a:t>Body Level One</a:t>
            </a:r>
            <a:endParaRPr sz="3200"/>
          </a:p>
          <a:p>
            <a:pPr lvl="1">
              <a:defRPr sz="1800"/>
            </a:pPr>
            <a:r>
              <a:rPr sz="3200"/>
              <a:t>Body Level Two</a:t>
            </a:r>
            <a:endParaRPr sz="3200"/>
          </a:p>
          <a:p>
            <a:pPr lvl="2">
              <a:defRPr sz="1800"/>
            </a:pPr>
            <a:r>
              <a:rPr sz="3200"/>
              <a:t>Body Level Three</a:t>
            </a:r>
            <a:endParaRPr sz="3200"/>
          </a:p>
          <a:p>
            <a:pPr lvl="3">
              <a:defRPr sz="1800"/>
            </a:pPr>
            <a:r>
              <a:rPr sz="3200"/>
              <a:t>Body Level Four</a:t>
            </a:r>
            <a:endParaRPr sz="3200"/>
          </a:p>
          <a:p>
            <a:pPr lvl="4">
              <a:defRPr sz="1800"/>
            </a:pPr>
            <a:r>
              <a:rPr sz="3200"/>
              <a:t>Body Level Five</a:t>
            </a:r>
          </a:p>
        </p:txBody>
      </p:sp>
    </p:spTree>
  </p:cSld>
  <p:clrMapOvr>
    <a:masterClrMapping/>
  </p:clrMapOvr>
  <p:transitio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Section Header">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 name="Shape 12"/>
          <p:cNvSpPr/>
          <p:nvPr>
            <p:ph type="title"/>
          </p:nvPr>
        </p:nvSpPr>
        <p:spPr>
          <a:xfrm>
            <a:off x="722312" y="4406900"/>
            <a:ext cx="7772401" cy="1362075"/>
          </a:xfrm>
          <a:prstGeom prst="rect">
            <a:avLst/>
          </a:prstGeom>
        </p:spPr>
        <p:txBody>
          <a:bodyPr lIns="45718" tIns="45718" rIns="45718" bIns="45718" anchor="t"/>
          <a:lstStyle>
            <a:lvl1pPr algn="l">
              <a:defRPr cap="all" sz="4000">
                <a:uFillTx/>
                <a:latin typeface="Arial Bold"/>
                <a:ea typeface="Arial Bold"/>
                <a:cs typeface="Arial Bold"/>
                <a:sym typeface="Arial Bold"/>
              </a:defRPr>
            </a:lvl1pPr>
          </a:lstStyle>
          <a:p>
            <a:pPr lvl="0">
              <a:defRPr cap="none" sz="1800"/>
            </a:pPr>
            <a:r>
              <a:rPr cap="all" sz="4000"/>
              <a:t>Title Text</a:t>
            </a:r>
          </a:p>
        </p:txBody>
      </p:sp>
      <p:sp>
        <p:nvSpPr>
          <p:cNvPr id="13" name="Shape 13"/>
          <p:cNvSpPr/>
          <p:nvPr>
            <p:ph type="body" idx="1"/>
          </p:nvPr>
        </p:nvSpPr>
        <p:spPr>
          <a:xfrm>
            <a:off x="722312" y="2906713"/>
            <a:ext cx="7772401" cy="1500189"/>
          </a:xfrm>
          <a:prstGeom prst="rect">
            <a:avLst/>
          </a:prstGeom>
        </p:spPr>
        <p:txBody>
          <a:bodyPr lIns="45718" tIns="45718" rIns="45718" bIns="45718" anchor="b"/>
          <a:lstStyle>
            <a:lvl1pPr marL="0" indent="0">
              <a:spcBef>
                <a:spcPts val="400"/>
              </a:spcBef>
              <a:buClrTx/>
              <a:buSzTx/>
              <a:buFontTx/>
              <a:buNone/>
              <a:defRPr sz="2000">
                <a:uFillTx/>
              </a:defRPr>
            </a:lvl1pPr>
            <a:lvl2pPr marL="0" indent="0">
              <a:spcBef>
                <a:spcPts val="400"/>
              </a:spcBef>
              <a:buClrTx/>
              <a:buSzTx/>
              <a:buFontTx/>
              <a:buNone/>
              <a:defRPr sz="2000">
                <a:uFillTx/>
              </a:defRPr>
            </a:lvl2pPr>
            <a:lvl3pPr marL="0" indent="0">
              <a:spcBef>
                <a:spcPts val="400"/>
              </a:spcBef>
              <a:buClrTx/>
              <a:buSzTx/>
              <a:buFontTx/>
              <a:buNone/>
              <a:defRPr sz="2000">
                <a:uFillTx/>
              </a:defRPr>
            </a:lvl3pPr>
            <a:lvl4pPr marL="0" indent="0">
              <a:spcBef>
                <a:spcPts val="400"/>
              </a:spcBef>
              <a:buClrTx/>
              <a:buSzTx/>
              <a:buFontTx/>
              <a:buNone/>
              <a:defRPr sz="2000">
                <a:uFillTx/>
              </a:defRPr>
            </a:lvl4pPr>
            <a:lvl5pPr marL="0" indent="0">
              <a:spcBef>
                <a:spcPts val="400"/>
              </a:spcBef>
              <a:buClrTx/>
              <a:buSzTx/>
              <a:buFontTx/>
              <a:buNone/>
              <a:defRPr sz="2000">
                <a:uFillTx/>
              </a:defRPr>
            </a:lvl5pPr>
          </a:lstStyle>
          <a:p>
            <a:pPr lvl="0">
              <a:defRPr sz="1800"/>
            </a:pPr>
            <a:r>
              <a:rPr sz="2000"/>
              <a:t>Body Level One</a:t>
            </a:r>
            <a:endParaRPr sz="2000"/>
          </a:p>
          <a:p>
            <a:pPr lvl="1">
              <a:defRPr sz="1800"/>
            </a:pPr>
            <a:r>
              <a:rPr sz="2000"/>
              <a:t>Body Level Two</a:t>
            </a:r>
            <a:endParaRPr sz="2000"/>
          </a:p>
          <a:p>
            <a:pPr lvl="2">
              <a:defRPr sz="1800"/>
            </a:pPr>
            <a:r>
              <a:rPr sz="2000"/>
              <a:t>Body Level Three</a:t>
            </a:r>
            <a:endParaRPr sz="2000"/>
          </a:p>
          <a:p>
            <a:pPr lvl="3">
              <a:defRPr sz="1800"/>
            </a:pPr>
            <a:r>
              <a:rPr sz="2000"/>
              <a:t>Body Level Four</a:t>
            </a:r>
            <a:endParaRPr sz="2000"/>
          </a:p>
          <a:p>
            <a:pPr lvl="4">
              <a:defRPr sz="1800"/>
            </a:pPr>
            <a:r>
              <a:rPr sz="2000"/>
              <a:t>Body Level Five</a:t>
            </a:r>
          </a:p>
        </p:txBody>
      </p:sp>
    </p:spTree>
  </p:cSld>
  <p:clrMapOvr>
    <a:masterClrMapping/>
  </p:clrMapOvr>
  <p:transitio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Two Conten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 name="Shape 15"/>
          <p:cNvSpPr/>
          <p:nvPr>
            <p:ph type="title"/>
          </p:nvPr>
        </p:nvSpPr>
        <p:spPr>
          <a:xfrm>
            <a:off x="457200" y="92075"/>
            <a:ext cx="8229600" cy="1508126"/>
          </a:xfrm>
          <a:prstGeom prst="rect">
            <a:avLst/>
          </a:prstGeom>
        </p:spPr>
        <p:txBody>
          <a:bodyPr lIns="45718" tIns="45718" rIns="45718" bIns="45718"/>
          <a:lstStyle>
            <a:lvl1pPr>
              <a:defRPr sz="4400">
                <a:uFillTx/>
              </a:defRPr>
            </a:lvl1pPr>
          </a:lstStyle>
          <a:p>
            <a:pPr lvl="0">
              <a:defRPr sz="1800"/>
            </a:pPr>
            <a:r>
              <a:rPr sz="4400"/>
              <a:t>Title Text</a:t>
            </a:r>
          </a:p>
        </p:txBody>
      </p:sp>
      <p:sp>
        <p:nvSpPr>
          <p:cNvPr id="16" name="Shape 16"/>
          <p:cNvSpPr/>
          <p:nvPr>
            <p:ph type="body" idx="1"/>
          </p:nvPr>
        </p:nvSpPr>
        <p:spPr>
          <a:xfrm>
            <a:off x="457200" y="1600200"/>
            <a:ext cx="4038600" cy="5257800"/>
          </a:xfrm>
          <a:prstGeom prst="rect">
            <a:avLst/>
          </a:prstGeom>
        </p:spPr>
        <p:txBody>
          <a:bodyPr lIns="45718" tIns="45718" rIns="45718" bIns="45718"/>
          <a:lstStyle>
            <a:lvl1pPr marL="342900" indent="-342900">
              <a:spcBef>
                <a:spcPts val="600"/>
              </a:spcBef>
              <a:buClrTx/>
              <a:buFontTx/>
              <a:defRPr sz="2800">
                <a:uFillTx/>
              </a:defRPr>
            </a:lvl1pPr>
            <a:lvl2pPr marL="790575" indent="-333375">
              <a:spcBef>
                <a:spcPts val="600"/>
              </a:spcBef>
              <a:buClrTx/>
              <a:buFontTx/>
              <a:defRPr sz="2800">
                <a:uFillTx/>
              </a:defRPr>
            </a:lvl2pPr>
            <a:lvl3pPr marL="1234438" indent="-320038">
              <a:spcBef>
                <a:spcPts val="600"/>
              </a:spcBef>
              <a:buClrTx/>
              <a:buFontTx/>
              <a:defRPr sz="2800">
                <a:uFillTx/>
              </a:defRPr>
            </a:lvl3pPr>
            <a:lvl4pPr marL="1727200" indent="-355600">
              <a:spcBef>
                <a:spcPts val="600"/>
              </a:spcBef>
              <a:buClrTx/>
              <a:buFontTx/>
              <a:defRPr sz="2800">
                <a:uFillTx/>
              </a:defRPr>
            </a:lvl4pPr>
            <a:lvl5pPr marL="2184400" indent="-355600">
              <a:spcBef>
                <a:spcPts val="600"/>
              </a:spcBef>
              <a:buClrTx/>
              <a:buFontTx/>
              <a:defRPr sz="2800">
                <a:uFillTx/>
              </a:defRPr>
            </a:lvl5pPr>
          </a:lstStyle>
          <a:p>
            <a:pPr lvl="0">
              <a:defRPr sz="1800"/>
            </a:pPr>
            <a:r>
              <a:rPr sz="2800"/>
              <a:t>Body Level One</a:t>
            </a:r>
            <a:endParaRPr sz="2800"/>
          </a:p>
          <a:p>
            <a:pPr lvl="1">
              <a:defRPr sz="1800"/>
            </a:pPr>
            <a:r>
              <a:rPr sz="2800"/>
              <a:t>Body Level Two</a:t>
            </a:r>
            <a:endParaRPr sz="2800"/>
          </a:p>
          <a:p>
            <a:pPr lvl="2">
              <a:defRPr sz="1800"/>
            </a:pPr>
            <a:r>
              <a:rPr sz="2800"/>
              <a:t>Body Level Three</a:t>
            </a:r>
            <a:endParaRPr sz="2800"/>
          </a:p>
          <a:p>
            <a:pPr lvl="3">
              <a:defRPr sz="1800"/>
            </a:pPr>
            <a:r>
              <a:rPr sz="2800"/>
              <a:t>Body Level Four</a:t>
            </a:r>
            <a:endParaRPr sz="2800"/>
          </a:p>
          <a:p>
            <a:pPr lvl="4">
              <a:defRPr sz="1800"/>
            </a:pPr>
            <a:r>
              <a:rPr sz="2800"/>
              <a:t>Body Level Five</a:t>
            </a:r>
          </a:p>
        </p:txBody>
      </p:sp>
    </p:spTree>
  </p:cSld>
  <p:clrMapOvr>
    <a:masterClrMapping/>
  </p:clrMapOvr>
  <p:transitio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Comparison">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8" name="Shape 18"/>
          <p:cNvSpPr/>
          <p:nvPr>
            <p:ph type="title"/>
          </p:nvPr>
        </p:nvSpPr>
        <p:spPr>
          <a:xfrm>
            <a:off x="457200" y="256810"/>
            <a:ext cx="8229600" cy="1178656"/>
          </a:xfrm>
          <a:prstGeom prst="rect">
            <a:avLst/>
          </a:prstGeom>
        </p:spPr>
        <p:txBody>
          <a:bodyPr lIns="45718" tIns="45718" rIns="45718" bIns="45718"/>
          <a:lstStyle>
            <a:lvl1pPr>
              <a:defRPr sz="4400">
                <a:uFillTx/>
              </a:defRPr>
            </a:lvl1pPr>
          </a:lstStyle>
          <a:p>
            <a:pPr lvl="0">
              <a:defRPr sz="1800"/>
            </a:pPr>
            <a:r>
              <a:rPr sz="4400"/>
              <a:t>Title Text</a:t>
            </a:r>
          </a:p>
        </p:txBody>
      </p:sp>
      <p:sp>
        <p:nvSpPr>
          <p:cNvPr id="19" name="Shape 19"/>
          <p:cNvSpPr/>
          <p:nvPr>
            <p:ph type="body" idx="1"/>
          </p:nvPr>
        </p:nvSpPr>
        <p:spPr>
          <a:xfrm>
            <a:off x="457200" y="1435464"/>
            <a:ext cx="4040188" cy="739413"/>
          </a:xfrm>
          <a:prstGeom prst="rect">
            <a:avLst/>
          </a:prstGeom>
        </p:spPr>
        <p:txBody>
          <a:bodyPr lIns="45718" tIns="45718" rIns="45718" bIns="45718" anchor="b"/>
          <a:lstStyle>
            <a:lvl1pPr marL="0" indent="0">
              <a:spcBef>
                <a:spcPts val="500"/>
              </a:spcBef>
              <a:buClrTx/>
              <a:buSzTx/>
              <a:buFontTx/>
              <a:buNone/>
              <a:defRPr sz="2400">
                <a:uFillTx/>
                <a:latin typeface="Arial Bold"/>
                <a:ea typeface="Arial Bold"/>
                <a:cs typeface="Arial Bold"/>
                <a:sym typeface="Arial Bold"/>
              </a:defRPr>
            </a:lvl1pPr>
            <a:lvl2pPr marL="0" indent="0">
              <a:spcBef>
                <a:spcPts val="500"/>
              </a:spcBef>
              <a:buClrTx/>
              <a:buSzTx/>
              <a:buFontTx/>
              <a:buNone/>
              <a:defRPr sz="2400">
                <a:uFillTx/>
                <a:latin typeface="Arial Bold"/>
                <a:ea typeface="Arial Bold"/>
                <a:cs typeface="Arial Bold"/>
                <a:sym typeface="Arial Bold"/>
              </a:defRPr>
            </a:lvl2pPr>
            <a:lvl3pPr marL="0" indent="0">
              <a:spcBef>
                <a:spcPts val="500"/>
              </a:spcBef>
              <a:buClrTx/>
              <a:buSzTx/>
              <a:buFontTx/>
              <a:buNone/>
              <a:defRPr sz="2400">
                <a:uFillTx/>
                <a:latin typeface="Arial Bold"/>
                <a:ea typeface="Arial Bold"/>
                <a:cs typeface="Arial Bold"/>
                <a:sym typeface="Arial Bold"/>
              </a:defRPr>
            </a:lvl3pPr>
            <a:lvl4pPr marL="0" indent="0">
              <a:spcBef>
                <a:spcPts val="500"/>
              </a:spcBef>
              <a:buClrTx/>
              <a:buSzTx/>
              <a:buFontTx/>
              <a:buNone/>
              <a:defRPr sz="2400">
                <a:uFillTx/>
                <a:latin typeface="Arial Bold"/>
                <a:ea typeface="Arial Bold"/>
                <a:cs typeface="Arial Bold"/>
                <a:sym typeface="Arial Bold"/>
              </a:defRPr>
            </a:lvl4pPr>
            <a:lvl5pPr marL="0" indent="0">
              <a:spcBef>
                <a:spcPts val="500"/>
              </a:spcBef>
              <a:buClrTx/>
              <a:buSzTx/>
              <a:buFontTx/>
              <a:buNone/>
              <a:defRPr sz="2400">
                <a:uFillTx/>
                <a:latin typeface="Arial Bold"/>
                <a:ea typeface="Arial Bold"/>
                <a:cs typeface="Arial Bold"/>
                <a:sym typeface="Arial Bold"/>
              </a:defRPr>
            </a:lvl5pPr>
          </a:lstStyle>
          <a:p>
            <a:pPr lvl="0">
              <a:defRPr sz="1800"/>
            </a:pPr>
            <a:r>
              <a:rPr sz="2400"/>
              <a:t>Body Level One</a:t>
            </a:r>
            <a:endParaRPr sz="2400"/>
          </a:p>
          <a:p>
            <a:pPr lvl="1">
              <a:defRPr sz="1800"/>
            </a:pPr>
            <a:r>
              <a:rPr sz="2400"/>
              <a:t>Body Level Two</a:t>
            </a:r>
            <a:endParaRPr sz="2400"/>
          </a:p>
          <a:p>
            <a:pPr lvl="2">
              <a:defRPr sz="1800"/>
            </a:pPr>
            <a:r>
              <a:rPr sz="2400"/>
              <a:t>Body Level Three</a:t>
            </a:r>
            <a:endParaRPr sz="2400"/>
          </a:p>
          <a:p>
            <a:pPr lvl="3">
              <a:defRPr sz="1800"/>
            </a:pPr>
            <a:r>
              <a:rPr sz="2400"/>
              <a:t>Body Level Four</a:t>
            </a:r>
            <a:endParaRPr sz="2400"/>
          </a:p>
          <a:p>
            <a:pPr lvl="4">
              <a:defRPr sz="1800"/>
            </a:pPr>
            <a:r>
              <a:rPr sz="2400"/>
              <a:t>Body Level Five</a:t>
            </a:r>
          </a:p>
        </p:txBody>
      </p:sp>
    </p:spTree>
  </p:cSld>
  <p:clrMapOvr>
    <a:masterClrMapping/>
  </p:clrMapOvr>
  <p:transitio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Onl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1" name="Shape 21"/>
          <p:cNvSpPr/>
          <p:nvPr>
            <p:ph type="title"/>
          </p:nvPr>
        </p:nvSpPr>
        <p:spPr>
          <a:xfrm>
            <a:off x="457200" y="0"/>
            <a:ext cx="8229600" cy="1692277"/>
          </a:xfrm>
          <a:prstGeom prst="rect">
            <a:avLst/>
          </a:prstGeom>
        </p:spPr>
        <p:txBody>
          <a:bodyPr lIns="45718" tIns="45718" rIns="45718" bIns="45718"/>
          <a:lstStyle>
            <a:lvl1pPr>
              <a:defRPr sz="4400">
                <a:uFillTx/>
              </a:defRPr>
            </a:lvl1pPr>
          </a:lstStyle>
          <a:p>
            <a:pPr lvl="0">
              <a:defRPr sz="1800"/>
            </a:pPr>
            <a:r>
              <a:rPr sz="4400"/>
              <a:t>Title Text</a:t>
            </a:r>
          </a:p>
        </p:txBody>
      </p:sp>
    </p:spTree>
  </p:cSld>
  <p:clrMapOvr>
    <a:masterClrMapping/>
  </p:clrMapOvr>
  <p:transitio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Blank">
    <p:bg>
      <p:bgPr>
        <a:blipFill rotWithShape="1">
          <a:blip r:embed="rId2"/>
          <a:srcRect l="0" t="0" r="0" b="0"/>
          <a:stretch>
            <a:fillRect/>
          </a:stretch>
        </a:blipFill>
      </p:bgPr>
    </p:bg>
    <p:spTree>
      <p:nvGrpSpPr>
        <p:cNvPr id="1" name=""/>
        <p:cNvGrpSpPr/>
        <p:nvPr/>
      </p:nvGrpSpPr>
      <p:grpSpPr>
        <a:xfrm>
          <a:off x="0" y="0"/>
          <a:ext cx="0" cy="0"/>
          <a:chOff x="0" y="0"/>
          <a:chExt cx="0" cy="0"/>
        </a:xfrm>
      </p:grpSpPr>
    </p:spTree>
  </p:cSld>
  <p:clrMapOvr>
    <a:masterClrMapping/>
  </p:clrMapOvr>
  <p:transitio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Content with Caption">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 name="Shape 24"/>
          <p:cNvSpPr/>
          <p:nvPr>
            <p:ph type="title"/>
          </p:nvPr>
        </p:nvSpPr>
        <p:spPr>
          <a:xfrm>
            <a:off x="457200" y="0"/>
            <a:ext cx="3008315" cy="1435100"/>
          </a:xfrm>
          <a:prstGeom prst="rect">
            <a:avLst/>
          </a:prstGeom>
        </p:spPr>
        <p:txBody>
          <a:bodyPr lIns="45718" tIns="45718" rIns="45718" bIns="45718" anchor="b"/>
          <a:lstStyle>
            <a:lvl1pPr algn="l">
              <a:defRPr sz="2000">
                <a:uFillTx/>
                <a:latin typeface="Arial Bold"/>
                <a:ea typeface="Arial Bold"/>
                <a:cs typeface="Arial Bold"/>
                <a:sym typeface="Arial Bold"/>
              </a:defRPr>
            </a:lvl1pPr>
          </a:lstStyle>
          <a:p>
            <a:pPr lvl="0">
              <a:defRPr sz="1800"/>
            </a:pPr>
            <a:r>
              <a:rPr sz="2000"/>
              <a:t>Title Text</a:t>
            </a:r>
          </a:p>
        </p:txBody>
      </p:sp>
      <p:sp>
        <p:nvSpPr>
          <p:cNvPr id="25" name="Shape 25"/>
          <p:cNvSpPr/>
          <p:nvPr>
            <p:ph type="body" idx="1"/>
          </p:nvPr>
        </p:nvSpPr>
        <p:spPr>
          <a:xfrm>
            <a:off x="3575050" y="273050"/>
            <a:ext cx="5111750" cy="6584950"/>
          </a:xfrm>
          <a:prstGeom prst="rect">
            <a:avLst/>
          </a:prstGeom>
        </p:spPr>
        <p:txBody>
          <a:bodyPr lIns="45718" tIns="45718" rIns="45718" bIns="45718"/>
          <a:lstStyle>
            <a:lvl1pPr marL="342900" indent="-342900">
              <a:spcBef>
                <a:spcPts val="700"/>
              </a:spcBef>
              <a:buClrTx/>
              <a:buFontTx/>
              <a:defRPr sz="3200">
                <a:uFillTx/>
              </a:defRPr>
            </a:lvl1pPr>
            <a:lvl2pPr marL="783771" indent="-326571">
              <a:spcBef>
                <a:spcPts val="700"/>
              </a:spcBef>
              <a:buClrTx/>
              <a:buFontTx/>
              <a:defRPr sz="3200">
                <a:uFillTx/>
              </a:defRPr>
            </a:lvl2pPr>
            <a:lvl3pPr marL="1219200" indent="-304800">
              <a:spcBef>
                <a:spcPts val="700"/>
              </a:spcBef>
              <a:buClrTx/>
              <a:buFontTx/>
              <a:defRPr sz="3200">
                <a:uFillTx/>
              </a:defRPr>
            </a:lvl3pPr>
            <a:lvl4pPr marL="1737360" indent="-365760">
              <a:spcBef>
                <a:spcPts val="700"/>
              </a:spcBef>
              <a:buClrTx/>
              <a:buFontTx/>
              <a:defRPr sz="3200">
                <a:uFillTx/>
              </a:defRPr>
            </a:lvl4pPr>
            <a:lvl5pPr marL="2194560" indent="-365760">
              <a:spcBef>
                <a:spcPts val="700"/>
              </a:spcBef>
              <a:buClrTx/>
              <a:buFontTx/>
              <a:defRPr sz="3200">
                <a:uFillTx/>
              </a:defRPr>
            </a:lvl5pPr>
          </a:lstStyle>
          <a:p>
            <a:pPr lvl="0">
              <a:defRPr sz="1800"/>
            </a:pPr>
            <a:r>
              <a:rPr sz="3200"/>
              <a:t>Body Level One</a:t>
            </a:r>
            <a:endParaRPr sz="3200"/>
          </a:p>
          <a:p>
            <a:pPr lvl="1">
              <a:defRPr sz="1800"/>
            </a:pPr>
            <a:r>
              <a:rPr sz="3200"/>
              <a:t>Body Level Two</a:t>
            </a:r>
            <a:endParaRPr sz="3200"/>
          </a:p>
          <a:p>
            <a:pPr lvl="2">
              <a:defRPr sz="1800"/>
            </a:pPr>
            <a:r>
              <a:rPr sz="3200"/>
              <a:t>Body Level Three</a:t>
            </a:r>
            <a:endParaRPr sz="3200"/>
          </a:p>
          <a:p>
            <a:pPr lvl="3">
              <a:defRPr sz="1800"/>
            </a:pPr>
            <a:r>
              <a:rPr sz="3200"/>
              <a:t>Body Level Four</a:t>
            </a:r>
            <a:endParaRPr sz="3200"/>
          </a:p>
          <a:p>
            <a:pPr lvl="4">
              <a:defRPr sz="1800"/>
            </a:pPr>
            <a:r>
              <a:rPr sz="3200"/>
              <a:t>Body Level Five</a:t>
            </a:r>
          </a:p>
        </p:txBody>
      </p:sp>
    </p:spTree>
  </p:cSld>
  <p:clrMapOvr>
    <a:masterClrMapping/>
  </p:clrMapOvr>
  <p:transitio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Picture with Caption">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7" name="Shape 27"/>
          <p:cNvSpPr/>
          <p:nvPr>
            <p:ph type="title"/>
          </p:nvPr>
        </p:nvSpPr>
        <p:spPr>
          <a:xfrm>
            <a:off x="1792288" y="4800600"/>
            <a:ext cx="5486402" cy="566738"/>
          </a:xfrm>
          <a:prstGeom prst="rect">
            <a:avLst/>
          </a:prstGeom>
        </p:spPr>
        <p:txBody>
          <a:bodyPr lIns="45718" tIns="45718" rIns="45718" bIns="45718" anchor="b"/>
          <a:lstStyle>
            <a:lvl1pPr algn="l">
              <a:defRPr sz="2000">
                <a:uFillTx/>
                <a:latin typeface="Arial Bold"/>
                <a:ea typeface="Arial Bold"/>
                <a:cs typeface="Arial Bold"/>
                <a:sym typeface="Arial Bold"/>
              </a:defRPr>
            </a:lvl1pPr>
          </a:lstStyle>
          <a:p>
            <a:pPr lvl="0">
              <a:defRPr sz="1800"/>
            </a:pPr>
            <a:r>
              <a:rPr sz="2000"/>
              <a:t>Title Text</a:t>
            </a:r>
          </a:p>
        </p:txBody>
      </p:sp>
      <p:sp>
        <p:nvSpPr>
          <p:cNvPr id="28" name="Shape 28"/>
          <p:cNvSpPr/>
          <p:nvPr>
            <p:ph type="body" idx="1"/>
          </p:nvPr>
        </p:nvSpPr>
        <p:spPr>
          <a:xfrm>
            <a:off x="1792288" y="5367337"/>
            <a:ext cx="5486402" cy="804864"/>
          </a:xfrm>
          <a:prstGeom prst="rect">
            <a:avLst/>
          </a:prstGeom>
        </p:spPr>
        <p:txBody>
          <a:bodyPr lIns="45718" tIns="45718" rIns="45718" bIns="45718"/>
          <a:lstStyle>
            <a:lvl1pPr marL="0" indent="0">
              <a:spcBef>
                <a:spcPts val="300"/>
              </a:spcBef>
              <a:buClrTx/>
              <a:buSzTx/>
              <a:buFontTx/>
              <a:buNone/>
              <a:defRPr sz="1400">
                <a:uFillTx/>
              </a:defRPr>
            </a:lvl1pPr>
            <a:lvl2pPr marL="0" indent="0">
              <a:spcBef>
                <a:spcPts val="300"/>
              </a:spcBef>
              <a:buClrTx/>
              <a:buSzTx/>
              <a:buFontTx/>
              <a:buNone/>
              <a:defRPr sz="1400">
                <a:uFillTx/>
              </a:defRPr>
            </a:lvl2pPr>
            <a:lvl3pPr marL="0" indent="0">
              <a:spcBef>
                <a:spcPts val="300"/>
              </a:spcBef>
              <a:buClrTx/>
              <a:buSzTx/>
              <a:buFontTx/>
              <a:buNone/>
              <a:defRPr sz="1400">
                <a:uFillTx/>
              </a:defRPr>
            </a:lvl3pPr>
            <a:lvl4pPr marL="0" indent="0">
              <a:spcBef>
                <a:spcPts val="300"/>
              </a:spcBef>
              <a:buClrTx/>
              <a:buSzTx/>
              <a:buFontTx/>
              <a:buNone/>
              <a:defRPr sz="1400">
                <a:uFillTx/>
              </a:defRPr>
            </a:lvl4pPr>
            <a:lvl5pPr marL="0" indent="0">
              <a:spcBef>
                <a:spcPts val="300"/>
              </a:spcBef>
              <a:buClrTx/>
              <a:buSzTx/>
              <a:buFontTx/>
              <a:buNone/>
              <a:defRPr sz="1400">
                <a:uFillTx/>
              </a:defRPr>
            </a:lvl5pPr>
          </a:lstStyle>
          <a:p>
            <a:pPr lvl="0">
              <a:defRPr sz="1800"/>
            </a:pPr>
            <a:r>
              <a:rPr sz="1400"/>
              <a:t>Body Level One</a:t>
            </a:r>
            <a:endParaRPr sz="1400"/>
          </a:p>
          <a:p>
            <a:pPr lvl="1">
              <a:defRPr sz="1800"/>
            </a:pPr>
            <a:r>
              <a:rPr sz="1400"/>
              <a:t>Body Level Two</a:t>
            </a:r>
            <a:endParaRPr sz="1400"/>
          </a:p>
          <a:p>
            <a:pPr lvl="2">
              <a:defRPr sz="1800"/>
            </a:pPr>
            <a:r>
              <a:rPr sz="1400"/>
              <a:t>Body Level Three</a:t>
            </a:r>
            <a:endParaRPr sz="1400"/>
          </a:p>
          <a:p>
            <a:pPr lvl="3">
              <a:defRPr sz="1800"/>
            </a:pPr>
            <a:r>
              <a:rPr sz="1400"/>
              <a:t>Body Level Four</a:t>
            </a:r>
            <a:endParaRPr sz="1400"/>
          </a:p>
          <a:p>
            <a:pPr lvl="4">
              <a:defRPr sz="1800"/>
            </a:pPr>
            <a:r>
              <a:rPr sz="1400"/>
              <a:t>Body Level Five</a:t>
            </a:r>
          </a:p>
        </p:txBody>
      </p:sp>
    </p:spTree>
  </p:cSld>
  <p:clrMapOvr>
    <a:masterClrMapping/>
  </p:clrMapOvr>
  <p:transitio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Shape 2"/>
          <p:cNvSpPr/>
          <p:nvPr>
            <p:ph type="title"/>
          </p:nvPr>
        </p:nvSpPr>
        <p:spPr>
          <a:xfrm>
            <a:off x="457199" y="-1"/>
            <a:ext cx="8229601" cy="1690689"/>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lstStyle/>
          <a:p>
            <a:pPr lvl="0">
              <a:defRPr sz="1800">
                <a:uFillTx/>
              </a:defRPr>
            </a:pPr>
            <a:r>
              <a:rPr sz="4200">
                <a:uFill>
                  <a:solidFill/>
                </a:uFill>
              </a:rPr>
              <a:t>Title Text</a:t>
            </a:r>
          </a:p>
        </p:txBody>
      </p:sp>
      <p:sp>
        <p:nvSpPr>
          <p:cNvPr id="3" name="Shape 3"/>
          <p:cNvSpPr/>
          <p:nvPr>
            <p:ph type="body" idx="1"/>
          </p:nvPr>
        </p:nvSpPr>
        <p:spPr>
          <a:xfrm>
            <a:off x="457199" y="1598611"/>
            <a:ext cx="8229601" cy="5259390"/>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lstStyle/>
          <a:p>
            <a:pPr lvl="0">
              <a:defRPr sz="1800">
                <a:uFillTx/>
              </a:defRPr>
            </a:pPr>
            <a:r>
              <a:rPr sz="3000">
                <a:uFill>
                  <a:solidFill/>
                </a:uFill>
              </a:rPr>
              <a:t>Body Level One</a:t>
            </a:r>
            <a:endParaRPr sz="3000">
              <a:uFill>
                <a:solidFill/>
              </a:uFill>
            </a:endParaRPr>
          </a:p>
          <a:p>
            <a:pPr lvl="1">
              <a:defRPr sz="1800">
                <a:uFillTx/>
              </a:defRPr>
            </a:pPr>
            <a:r>
              <a:rPr sz="3000">
                <a:uFill>
                  <a:solidFill/>
                </a:uFill>
              </a:rPr>
              <a:t>Body Level Two</a:t>
            </a:r>
            <a:endParaRPr sz="3000">
              <a:uFill>
                <a:solidFill/>
              </a:uFill>
            </a:endParaRPr>
          </a:p>
          <a:p>
            <a:pPr lvl="2">
              <a:defRPr sz="1800">
                <a:uFillTx/>
              </a:defRPr>
            </a:pPr>
            <a:r>
              <a:rPr sz="3000">
                <a:uFill>
                  <a:solidFill/>
                </a:uFill>
              </a:rPr>
              <a:t>Body Level Three</a:t>
            </a:r>
            <a:endParaRPr sz="3000">
              <a:uFill>
                <a:solidFill/>
              </a:uFill>
            </a:endParaRPr>
          </a:p>
          <a:p>
            <a:pPr lvl="3">
              <a:defRPr sz="1800">
                <a:uFillTx/>
              </a:defRPr>
            </a:pPr>
            <a:r>
              <a:rPr sz="3000">
                <a:uFill>
                  <a:solidFill/>
                </a:uFill>
              </a:rPr>
              <a:t>Body Level Four</a:t>
            </a:r>
            <a:endParaRPr sz="3000">
              <a:uFill>
                <a:solidFill/>
              </a:uFill>
            </a:endParaRPr>
          </a:p>
          <a:p>
            <a:pPr lvl="4">
              <a:defRPr sz="1800">
                <a:uFillTx/>
              </a:defRPr>
            </a:pPr>
            <a:r>
              <a:rPr sz="3000">
                <a:uFill>
                  <a:solidFill/>
                </a:uFill>
              </a:rPr>
              <a:t>Body Level Five</a:t>
            </a:r>
          </a:p>
        </p:txBody>
      </p:sp>
      <p:sp>
        <p:nvSpPr>
          <p:cNvPr id="4" name="Shape 4"/>
          <p:cNvSpPr/>
          <p:nvPr>
            <p:ph type="sldNum" sz="quarter" idx="2"/>
          </p:nvPr>
        </p:nvSpPr>
        <p:spPr>
          <a:xfrm>
            <a:off x="8399636" y="6442075"/>
            <a:ext cx="283816" cy="274415"/>
          </a:xfrm>
          <a:prstGeom prst="rect">
            <a:avLst/>
          </a:prstGeom>
          <a:ln w="12700">
            <a:miter lim="400000"/>
          </a:ln>
        </p:spPr>
        <p:txBody>
          <a:bodyPr wrap="none" lIns="50800" tIns="50800" rIns="50800" bIns="50800">
            <a:spAutoFit/>
          </a:bodyPr>
          <a:lstStyle>
            <a:lvl1pPr algn="ctr" defTabSz="584200">
              <a:defRPr sz="1200">
                <a:uFill>
                  <a:solidFill/>
                </a:uFill>
                <a:latin typeface="Arial"/>
                <a:ea typeface="Arial"/>
                <a:cs typeface="Arial"/>
                <a:sym typeface="Arial"/>
              </a:defRPr>
            </a:lvl1pPr>
          </a:lstStyle>
          <a:p>
            <a:pPr lvl="0"/>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transition spd="med" advClick="1"/>
  <p:txStyles>
    <p:titleStyle>
      <a:lvl1pPr algn="ctr">
        <a:defRPr sz="4200">
          <a:uFill>
            <a:solidFill/>
          </a:uFill>
          <a:latin typeface="Arial"/>
          <a:ea typeface="Arial"/>
          <a:cs typeface="Arial"/>
          <a:sym typeface="Arial"/>
        </a:defRPr>
      </a:lvl1pPr>
      <a:lvl2pPr algn="ctr">
        <a:defRPr sz="4200">
          <a:uFill>
            <a:solidFill/>
          </a:uFill>
          <a:latin typeface="Arial"/>
          <a:ea typeface="Arial"/>
          <a:cs typeface="Arial"/>
          <a:sym typeface="Arial"/>
        </a:defRPr>
      </a:lvl2pPr>
      <a:lvl3pPr algn="ctr">
        <a:defRPr sz="4200">
          <a:uFill>
            <a:solidFill/>
          </a:uFill>
          <a:latin typeface="Arial"/>
          <a:ea typeface="Arial"/>
          <a:cs typeface="Arial"/>
          <a:sym typeface="Arial"/>
        </a:defRPr>
      </a:lvl3pPr>
      <a:lvl4pPr algn="ctr">
        <a:defRPr sz="4200">
          <a:uFill>
            <a:solidFill/>
          </a:uFill>
          <a:latin typeface="Arial"/>
          <a:ea typeface="Arial"/>
          <a:cs typeface="Arial"/>
          <a:sym typeface="Arial"/>
        </a:defRPr>
      </a:lvl4pPr>
      <a:lvl5pPr algn="ctr">
        <a:defRPr sz="4200">
          <a:uFill>
            <a:solidFill/>
          </a:uFill>
          <a:latin typeface="Arial"/>
          <a:ea typeface="Arial"/>
          <a:cs typeface="Arial"/>
          <a:sym typeface="Arial"/>
        </a:defRPr>
      </a:lvl5pPr>
      <a:lvl6pPr algn="ctr">
        <a:defRPr sz="4200">
          <a:uFill>
            <a:solidFill/>
          </a:uFill>
          <a:latin typeface="Arial"/>
          <a:ea typeface="Arial"/>
          <a:cs typeface="Arial"/>
          <a:sym typeface="Arial"/>
        </a:defRPr>
      </a:lvl6pPr>
      <a:lvl7pPr algn="ctr">
        <a:defRPr sz="4200">
          <a:uFill>
            <a:solidFill/>
          </a:uFill>
          <a:latin typeface="Arial"/>
          <a:ea typeface="Arial"/>
          <a:cs typeface="Arial"/>
          <a:sym typeface="Arial"/>
        </a:defRPr>
      </a:lvl7pPr>
      <a:lvl8pPr algn="ctr">
        <a:defRPr sz="4200">
          <a:uFill>
            <a:solidFill/>
          </a:uFill>
          <a:latin typeface="Arial"/>
          <a:ea typeface="Arial"/>
          <a:cs typeface="Arial"/>
          <a:sym typeface="Arial"/>
        </a:defRPr>
      </a:lvl8pPr>
      <a:lvl9pPr algn="ctr">
        <a:defRPr sz="4200">
          <a:uFill>
            <a:solidFill/>
          </a:uFill>
          <a:latin typeface="Arial"/>
          <a:ea typeface="Arial"/>
          <a:cs typeface="Arial"/>
          <a:sym typeface="Arial"/>
        </a:defRPr>
      </a:lvl9pPr>
    </p:titleStyle>
    <p:bodyStyle>
      <a:lvl1pPr marL="321468" indent="-321468">
        <a:spcBef>
          <a:spcPts val="800"/>
        </a:spcBef>
        <a:buClr>
          <a:srgbClr val="000000"/>
        </a:buClr>
        <a:buSzPct val="100000"/>
        <a:buFont typeface="Arial"/>
        <a:buChar char="•"/>
        <a:defRPr sz="3000">
          <a:uFill>
            <a:solidFill/>
          </a:uFill>
          <a:latin typeface="Arial"/>
          <a:ea typeface="Arial"/>
          <a:cs typeface="Arial"/>
          <a:sym typeface="Arial"/>
        </a:defRPr>
      </a:lvl1pPr>
      <a:lvl2pPr marL="649060" indent="-306160">
        <a:spcBef>
          <a:spcPts val="800"/>
        </a:spcBef>
        <a:buClr>
          <a:srgbClr val="000000"/>
        </a:buClr>
        <a:buSzPct val="100000"/>
        <a:buFont typeface="Arial"/>
        <a:buChar char="–"/>
        <a:defRPr sz="3000">
          <a:uFill>
            <a:solidFill/>
          </a:uFill>
          <a:latin typeface="Arial"/>
          <a:ea typeface="Arial"/>
          <a:cs typeface="Arial"/>
          <a:sym typeface="Arial"/>
        </a:defRPr>
      </a:lvl2pPr>
      <a:lvl3pPr marL="1085850" indent="-285750">
        <a:spcBef>
          <a:spcPts val="800"/>
        </a:spcBef>
        <a:buClr>
          <a:srgbClr val="000000"/>
        </a:buClr>
        <a:buSzPct val="100000"/>
        <a:buFont typeface="Arial"/>
        <a:buChar char="•"/>
        <a:defRPr sz="3000">
          <a:uFill>
            <a:solidFill/>
          </a:uFill>
          <a:latin typeface="Arial"/>
          <a:ea typeface="Arial"/>
          <a:cs typeface="Arial"/>
          <a:sym typeface="Arial"/>
        </a:defRPr>
      </a:lvl3pPr>
      <a:lvl4pPr marL="1600200" indent="-342900">
        <a:spcBef>
          <a:spcPts val="800"/>
        </a:spcBef>
        <a:buClr>
          <a:srgbClr val="000000"/>
        </a:buClr>
        <a:buSzPct val="100000"/>
        <a:buFont typeface="Arial"/>
        <a:buChar char="–"/>
        <a:defRPr sz="3000">
          <a:uFill>
            <a:solidFill/>
          </a:uFill>
          <a:latin typeface="Arial"/>
          <a:ea typeface="Arial"/>
          <a:cs typeface="Arial"/>
          <a:sym typeface="Arial"/>
        </a:defRPr>
      </a:lvl4pPr>
      <a:lvl5pPr marL="2057400" indent="-342900">
        <a:spcBef>
          <a:spcPts val="800"/>
        </a:spcBef>
        <a:buClr>
          <a:srgbClr val="000000"/>
        </a:buClr>
        <a:buSzPct val="100000"/>
        <a:buFont typeface="Arial"/>
        <a:buChar char="»"/>
        <a:defRPr sz="3000">
          <a:uFill>
            <a:solidFill/>
          </a:uFill>
          <a:latin typeface="Arial"/>
          <a:ea typeface="Arial"/>
          <a:cs typeface="Arial"/>
          <a:sym typeface="Arial"/>
        </a:defRPr>
      </a:lvl5pPr>
      <a:lvl6pPr marL="2057400" indent="-342900">
        <a:spcBef>
          <a:spcPts val="800"/>
        </a:spcBef>
        <a:buClr>
          <a:srgbClr val="000000"/>
        </a:buClr>
        <a:buSzPct val="100000"/>
        <a:buFont typeface="Arial"/>
        <a:buChar char="•"/>
        <a:defRPr sz="3000">
          <a:uFill>
            <a:solidFill/>
          </a:uFill>
          <a:latin typeface="Arial"/>
          <a:ea typeface="Arial"/>
          <a:cs typeface="Arial"/>
          <a:sym typeface="Arial"/>
        </a:defRPr>
      </a:lvl6pPr>
      <a:lvl7pPr marL="2057400" indent="-342900">
        <a:spcBef>
          <a:spcPts val="800"/>
        </a:spcBef>
        <a:buClr>
          <a:srgbClr val="000000"/>
        </a:buClr>
        <a:buSzPct val="100000"/>
        <a:buFont typeface="Arial"/>
        <a:buChar char="•"/>
        <a:defRPr sz="3000">
          <a:uFill>
            <a:solidFill/>
          </a:uFill>
          <a:latin typeface="Arial"/>
          <a:ea typeface="Arial"/>
          <a:cs typeface="Arial"/>
          <a:sym typeface="Arial"/>
        </a:defRPr>
      </a:lvl7pPr>
      <a:lvl8pPr marL="2057400" indent="-342900">
        <a:spcBef>
          <a:spcPts val="800"/>
        </a:spcBef>
        <a:buClr>
          <a:srgbClr val="000000"/>
        </a:buClr>
        <a:buSzPct val="100000"/>
        <a:buFont typeface="Arial"/>
        <a:buChar char="•"/>
        <a:defRPr sz="3000">
          <a:uFill>
            <a:solidFill/>
          </a:uFill>
          <a:latin typeface="Arial"/>
          <a:ea typeface="Arial"/>
          <a:cs typeface="Arial"/>
          <a:sym typeface="Arial"/>
        </a:defRPr>
      </a:lvl8pPr>
      <a:lvl9pPr marL="2057400" indent="-342900">
        <a:spcBef>
          <a:spcPts val="800"/>
        </a:spcBef>
        <a:buClr>
          <a:srgbClr val="000000"/>
        </a:buClr>
        <a:buSzPct val="100000"/>
        <a:buFont typeface="Arial"/>
        <a:buChar char="•"/>
        <a:defRPr sz="3000">
          <a:uFill>
            <a:solidFill/>
          </a:uFill>
          <a:latin typeface="Arial"/>
          <a:ea typeface="Arial"/>
          <a:cs typeface="Arial"/>
          <a:sym typeface="Arial"/>
        </a:defRPr>
      </a:lvl9pPr>
    </p:bodyStyle>
    <p:otherStyle>
      <a:lvl1pPr algn="ctr" defTabSz="584200">
        <a:defRPr sz="1200">
          <a:solidFill>
            <a:schemeClr val="tx1"/>
          </a:solidFill>
          <a:uFill>
            <a:solidFill/>
          </a:uFill>
          <a:latin typeface="+mn-lt"/>
          <a:ea typeface="+mn-ea"/>
          <a:cs typeface="+mn-cs"/>
          <a:sym typeface="Arial"/>
        </a:defRPr>
      </a:lvl1pPr>
      <a:lvl2pPr algn="ctr" defTabSz="584200">
        <a:defRPr sz="1200">
          <a:solidFill>
            <a:schemeClr val="tx1"/>
          </a:solidFill>
          <a:uFill>
            <a:solidFill/>
          </a:uFill>
          <a:latin typeface="+mn-lt"/>
          <a:ea typeface="+mn-ea"/>
          <a:cs typeface="+mn-cs"/>
          <a:sym typeface="Arial"/>
        </a:defRPr>
      </a:lvl2pPr>
      <a:lvl3pPr algn="ctr" defTabSz="584200">
        <a:defRPr sz="1200">
          <a:solidFill>
            <a:schemeClr val="tx1"/>
          </a:solidFill>
          <a:uFill>
            <a:solidFill/>
          </a:uFill>
          <a:latin typeface="+mn-lt"/>
          <a:ea typeface="+mn-ea"/>
          <a:cs typeface="+mn-cs"/>
          <a:sym typeface="Arial"/>
        </a:defRPr>
      </a:lvl3pPr>
      <a:lvl4pPr algn="ctr" defTabSz="584200">
        <a:defRPr sz="1200">
          <a:solidFill>
            <a:schemeClr val="tx1"/>
          </a:solidFill>
          <a:uFill>
            <a:solidFill/>
          </a:uFill>
          <a:latin typeface="+mn-lt"/>
          <a:ea typeface="+mn-ea"/>
          <a:cs typeface="+mn-cs"/>
          <a:sym typeface="Arial"/>
        </a:defRPr>
      </a:lvl4pPr>
      <a:lvl5pPr algn="ctr" defTabSz="584200">
        <a:defRPr sz="1200">
          <a:solidFill>
            <a:schemeClr val="tx1"/>
          </a:solidFill>
          <a:uFill>
            <a:solidFill/>
          </a:uFill>
          <a:latin typeface="+mn-lt"/>
          <a:ea typeface="+mn-ea"/>
          <a:cs typeface="+mn-cs"/>
          <a:sym typeface="Arial"/>
        </a:defRPr>
      </a:lvl5pPr>
      <a:lvl6pPr algn="ctr" defTabSz="584200">
        <a:defRPr sz="1200">
          <a:solidFill>
            <a:schemeClr val="tx1"/>
          </a:solidFill>
          <a:uFill>
            <a:solidFill/>
          </a:uFill>
          <a:latin typeface="+mn-lt"/>
          <a:ea typeface="+mn-ea"/>
          <a:cs typeface="+mn-cs"/>
          <a:sym typeface="Arial"/>
        </a:defRPr>
      </a:lvl6pPr>
      <a:lvl7pPr algn="ctr" defTabSz="584200">
        <a:defRPr sz="1200">
          <a:solidFill>
            <a:schemeClr val="tx1"/>
          </a:solidFill>
          <a:uFill>
            <a:solidFill/>
          </a:uFill>
          <a:latin typeface="+mn-lt"/>
          <a:ea typeface="+mn-ea"/>
          <a:cs typeface="+mn-cs"/>
          <a:sym typeface="Arial"/>
        </a:defRPr>
      </a:lvl7pPr>
      <a:lvl8pPr algn="ctr" defTabSz="584200">
        <a:defRPr sz="1200">
          <a:solidFill>
            <a:schemeClr val="tx1"/>
          </a:solidFill>
          <a:uFill>
            <a:solidFill/>
          </a:uFill>
          <a:latin typeface="+mn-lt"/>
          <a:ea typeface="+mn-ea"/>
          <a:cs typeface="+mn-cs"/>
          <a:sym typeface="Arial"/>
        </a:defRPr>
      </a:lvl8pPr>
      <a:lvl9pPr algn="ctr" defTabSz="584200">
        <a:defRPr sz="1200">
          <a:solidFill>
            <a:schemeClr val="tx1"/>
          </a:solidFill>
          <a:uFill>
            <a:solidFill/>
          </a:uFill>
          <a:latin typeface="+mn-lt"/>
          <a:ea typeface="+mn-ea"/>
          <a:cs typeface="+mn-cs"/>
          <a:sym typeface="Arial"/>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jpe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7.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4.jpeg"/></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5.jpe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0.pn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hyperlink" Target="http://www.scotland.gov.uk/About/scotPerforms/outcomes/childFamilies" TargetMode="External"/></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2.png"/></Relationships>

</file>

<file path=ppt/slides/_rels/slide36.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png"/></Relationships>

</file>

<file path=ppt/slides/_rels/slide37.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4.png"/></Relationships>

</file>

<file path=ppt/slides/_rels/slide38.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5.png"/></Relationships>

</file>

<file path=ppt/slides/_rels/slide39.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6.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png"/></Relationships>

</file>

<file path=ppt/slides/_rels/slide41.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jpeg"/></Relationships>

</file>

<file path=ppt/slides/_rels/slide44.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7.jpeg"/><Relationship Id="rId3" Type="http://schemas.openxmlformats.org/officeDocument/2006/relationships/image" Target="../media/image8.jpeg"/><Relationship Id="rId4" Type="http://schemas.openxmlformats.org/officeDocument/2006/relationships/image" Target="../media/image9.jpeg"/></Relationships>

</file>

<file path=ppt/slides/_rels/slide45.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png"/><Relationship Id="rId3" Type="http://schemas.openxmlformats.org/officeDocument/2006/relationships/image" Target="../media/image6.jpeg"/></Relationships>

</file>

<file path=ppt/slides/_rels/slide46.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png"/><Relationship Id="rId3" Type="http://schemas.openxmlformats.org/officeDocument/2006/relationships/image" Target="../media/image20.png"/></Relationships>

</file>

<file path=ppt/slides/_rels/slide47.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1.png"/></Relationships>

</file>

<file path=ppt/slides/_rels/slide48.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jpe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chart" Target="../charts/chart1.xml"/><Relationship Id="rId3" Type="http://schemas.openxmlformats.org/officeDocument/2006/relationships/chart" Target="../charts/chart2.xml"/><Relationship Id="rId4" Type="http://schemas.openxmlformats.org/officeDocument/2006/relationships/image" Target="../media/image6.jpeg"/></Relationships>

</file>

<file path=ppt/slides/_rels/slide51.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22.png"/></Relationships>

</file>

<file path=ppt/slides/_rels/slide53.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0.jpeg"/></Relationships>

</file>

<file path=ppt/slides/_rels/slide54.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3.png"/><Relationship Id="rId3" Type="http://schemas.openxmlformats.org/officeDocument/2006/relationships/image" Target="../media/image24.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www.scotland.gov.uk/Resource/Doc/1141/0109968.pdf" TargetMode="Externa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2" name="Shape 52"/>
          <p:cNvSpPr/>
          <p:nvPr>
            <p:ph type="title"/>
          </p:nvPr>
        </p:nvSpPr>
        <p:spPr>
          <a:xfrm>
            <a:off x="390859" y="1586161"/>
            <a:ext cx="8229601" cy="1690689"/>
          </a:xfrm>
          <a:prstGeom prst="rect">
            <a:avLst/>
          </a:prstGeom>
        </p:spPr>
        <p:txBody>
          <a:bodyPr/>
          <a:lstStyle/>
          <a:p>
            <a:pPr lvl="0" defTabSz="566927">
              <a:defRPr sz="1800">
                <a:uFillTx/>
              </a:defRPr>
            </a:pPr>
            <a:r>
              <a:rPr sz="3300">
                <a:uFill>
                  <a:solidFill/>
                </a:uFill>
              </a:rPr>
              <a:t>'From anatomy to policy ;how advancing neuroscience helped shape policy shift in the Early Years in Scotland ' </a:t>
            </a:r>
            <a:br>
              <a:rPr sz="3300">
                <a:uFill>
                  <a:solidFill/>
                </a:uFill>
              </a:rPr>
            </a:br>
          </a:p>
        </p:txBody>
      </p:sp>
      <p:sp>
        <p:nvSpPr>
          <p:cNvPr id="53" name="Shape 53"/>
          <p:cNvSpPr/>
          <p:nvPr>
            <p:ph type="body" idx="1"/>
          </p:nvPr>
        </p:nvSpPr>
        <p:spPr>
          <a:xfrm>
            <a:off x="2510225" y="4490904"/>
            <a:ext cx="3302204" cy="4947286"/>
          </a:xfrm>
          <a:prstGeom prst="rect">
            <a:avLst/>
          </a:prstGeom>
        </p:spPr>
        <p:txBody>
          <a:bodyPr/>
          <a:lstStyle/>
          <a:p>
            <a:pPr lvl="0" marL="0" indent="0">
              <a:buSzTx/>
              <a:buNone/>
              <a:defRPr sz="1800">
                <a:uFillTx/>
              </a:defRPr>
            </a:pPr>
            <a:r>
              <a:rPr sz="2000">
                <a:uFill>
                  <a:solidFill/>
                </a:uFill>
                <a:latin typeface="Arial Bold"/>
                <a:ea typeface="Arial Bold"/>
                <a:cs typeface="Arial Bold"/>
                <a:sym typeface="Arial Bold"/>
              </a:rPr>
              <a:t>Dr Kate McKay</a:t>
            </a:r>
            <a:endParaRPr sz="2000">
              <a:uFill>
                <a:solidFill/>
              </a:uFill>
              <a:latin typeface="Arial Bold"/>
              <a:ea typeface="Arial Bold"/>
              <a:cs typeface="Arial Bold"/>
              <a:sym typeface="Arial Bold"/>
            </a:endParaRPr>
          </a:p>
          <a:p>
            <a:pPr lvl="0" marL="0" indent="0">
              <a:buSzTx/>
              <a:buNone/>
              <a:defRPr sz="1800">
                <a:uFillTx/>
              </a:defRPr>
            </a:pPr>
            <a:r>
              <a:rPr sz="2000">
                <a:uFill>
                  <a:solidFill/>
                </a:uFill>
                <a:latin typeface="Arial Bold"/>
                <a:ea typeface="Arial Bold"/>
                <a:cs typeface="Arial Bold"/>
                <a:sym typeface="Arial Bold"/>
              </a:rPr>
              <a:t>Senior Medical Officer</a:t>
            </a:r>
            <a:endParaRPr sz="2000">
              <a:uFill>
                <a:solidFill/>
              </a:uFill>
              <a:latin typeface="Arial Bold"/>
              <a:ea typeface="Arial Bold"/>
              <a:cs typeface="Arial Bold"/>
              <a:sym typeface="Arial Bold"/>
            </a:endParaRPr>
          </a:p>
          <a:p>
            <a:pPr lvl="0" marL="0" indent="0">
              <a:buSzTx/>
              <a:buNone/>
              <a:defRPr sz="1800">
                <a:uFillTx/>
              </a:defRPr>
            </a:pPr>
            <a:r>
              <a:rPr sz="2000">
                <a:uFill>
                  <a:solidFill/>
                </a:uFill>
                <a:latin typeface="Arial Bold"/>
                <a:ea typeface="Arial Bold"/>
                <a:cs typeface="Arial Bold"/>
                <a:sym typeface="Arial Bold"/>
              </a:rPr>
              <a:t>Scottish Government</a:t>
            </a:r>
          </a:p>
        </p:txBody>
      </p:sp>
      <p:sp>
        <p:nvSpPr>
          <p:cNvPr id="54" name="Shape 54"/>
          <p:cNvSpPr/>
          <p:nvPr>
            <p:ph type="sldNum" sz="quarter" idx="2"/>
          </p:nvPr>
        </p:nvSpPr>
        <p:spPr>
          <a:xfrm>
            <a:off x="8442014" y="6442075"/>
            <a:ext cx="199059" cy="274415"/>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55" name="Shape 55"/>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8" name="Shape 9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99" name="Shape 99"/>
          <p:cNvSpPr/>
          <p:nvPr/>
        </p:nvSpPr>
        <p:spPr>
          <a:xfrm>
            <a:off x="-1" y="53975"/>
            <a:ext cx="9140826" cy="1588"/>
          </a:xfrm>
          <a:prstGeom prst="line">
            <a:avLst/>
          </a:prstGeom>
          <a:ln w="12700">
            <a:solidFill>
              <a:srgbClr val="55678B"/>
            </a:solidFill>
            <a:prstDash val="dash"/>
            <a:round/>
          </a:ln>
        </p:spPr>
        <p:txBody>
          <a:bodyPr lIns="0" tIns="0" rIns="0" bIns="0"/>
          <a:lstStyle/>
          <a:p>
            <a:pPr lvl="0" defTabSz="457200">
              <a:defRPr sz="1200">
                <a:latin typeface="+mj-lt"/>
                <a:ea typeface="+mj-ea"/>
                <a:cs typeface="+mj-cs"/>
                <a:sym typeface="Helvetica"/>
              </a:defRPr>
            </a:pPr>
          </a:p>
        </p:txBody>
      </p:sp>
      <p:sp>
        <p:nvSpPr>
          <p:cNvPr id="100" name="Shape 100"/>
          <p:cNvSpPr/>
          <p:nvPr/>
        </p:nvSpPr>
        <p:spPr>
          <a:xfrm>
            <a:off x="0" y="6008687"/>
            <a:ext cx="9140825" cy="1588"/>
          </a:xfrm>
          <a:prstGeom prst="line">
            <a:avLst/>
          </a:prstGeom>
          <a:ln w="12700">
            <a:solidFill>
              <a:srgbClr val="55678B"/>
            </a:solidFill>
            <a:prstDash val="dash"/>
            <a:round/>
          </a:ln>
        </p:spPr>
        <p:txBody>
          <a:bodyPr lIns="0" tIns="0" rIns="0" bIns="0"/>
          <a:lstStyle/>
          <a:p>
            <a:pPr lvl="0" defTabSz="457200">
              <a:defRPr sz="1200">
                <a:latin typeface="+mj-lt"/>
                <a:ea typeface="+mj-ea"/>
                <a:cs typeface="+mj-cs"/>
                <a:sym typeface="Helvetica"/>
              </a:defRPr>
            </a:pPr>
          </a:p>
        </p:txBody>
      </p:sp>
      <p:sp>
        <p:nvSpPr>
          <p:cNvPr id="101" name="Shape 101"/>
          <p:cNvSpPr/>
          <p:nvPr/>
        </p:nvSpPr>
        <p:spPr>
          <a:xfrm>
            <a:off x="71437" y="-1"/>
            <a:ext cx="1589" cy="6081714"/>
          </a:xfrm>
          <a:prstGeom prst="line">
            <a:avLst/>
          </a:prstGeom>
          <a:ln w="12700">
            <a:solidFill>
              <a:srgbClr val="55678B"/>
            </a:solidFill>
            <a:prstDash val="dash"/>
            <a:round/>
          </a:ln>
        </p:spPr>
        <p:txBody>
          <a:bodyPr lIns="0" tIns="0" rIns="0" bIns="0"/>
          <a:lstStyle/>
          <a:p>
            <a:pPr lvl="0" defTabSz="457200">
              <a:defRPr sz="1200">
                <a:latin typeface="+mj-lt"/>
                <a:ea typeface="+mj-ea"/>
                <a:cs typeface="+mj-cs"/>
                <a:sym typeface="Helvetica"/>
              </a:defRPr>
            </a:pPr>
          </a:p>
        </p:txBody>
      </p:sp>
      <p:sp>
        <p:nvSpPr>
          <p:cNvPr id="102" name="Shape 102"/>
          <p:cNvSpPr/>
          <p:nvPr/>
        </p:nvSpPr>
        <p:spPr>
          <a:xfrm>
            <a:off x="9086850" y="-1"/>
            <a:ext cx="1588" cy="6081714"/>
          </a:xfrm>
          <a:prstGeom prst="line">
            <a:avLst/>
          </a:prstGeom>
          <a:ln w="12700">
            <a:solidFill>
              <a:srgbClr val="55678B"/>
            </a:solidFill>
            <a:prstDash val="dash"/>
            <a:round/>
          </a:ln>
        </p:spPr>
        <p:txBody>
          <a:bodyPr lIns="0" tIns="0" rIns="0" bIns="0"/>
          <a:lstStyle/>
          <a:p>
            <a:pPr lvl="0" defTabSz="457200">
              <a:defRPr sz="1200">
                <a:latin typeface="+mj-lt"/>
                <a:ea typeface="+mj-ea"/>
                <a:cs typeface="+mj-cs"/>
                <a:sym typeface="Helvetica"/>
              </a:defRPr>
            </a:pPr>
          </a:p>
        </p:txBody>
      </p:sp>
      <p:grpSp>
        <p:nvGrpSpPr>
          <p:cNvPr id="107" name="Group 107"/>
          <p:cNvGrpSpPr/>
          <p:nvPr/>
        </p:nvGrpSpPr>
        <p:grpSpPr>
          <a:xfrm>
            <a:off x="6709109" y="1227443"/>
            <a:ext cx="2360614" cy="1311276"/>
            <a:chOff x="0" y="0"/>
            <a:chExt cx="2360612" cy="1311275"/>
          </a:xfrm>
        </p:grpSpPr>
        <p:sp>
          <p:nvSpPr>
            <p:cNvPr id="103" name="Shape 103"/>
            <p:cNvSpPr/>
            <p:nvPr/>
          </p:nvSpPr>
          <p:spPr>
            <a:xfrm>
              <a:off x="0" y="0"/>
              <a:ext cx="1917700" cy="546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indent="39687">
                <a:spcBef>
                  <a:spcPts val="2100"/>
                </a:spcBef>
                <a:defRPr sz="3600">
                  <a:solidFill>
                    <a:srgbClr val="8F9BB3"/>
                  </a:solidFill>
                  <a:latin typeface="Tahoma Negreta"/>
                  <a:ea typeface="Tahoma Negreta"/>
                  <a:cs typeface="Tahoma Negreta"/>
                  <a:sym typeface="Tahoma Negreta"/>
                </a:defRPr>
              </a:lvl1pPr>
            </a:lstStyle>
            <a:p>
              <a:pPr lvl="0">
                <a:defRPr sz="1800">
                  <a:solidFill>
                    <a:srgbClr val="000000"/>
                  </a:solidFill>
                </a:defRPr>
              </a:pPr>
              <a:r>
                <a:rPr sz="3600">
                  <a:solidFill>
                    <a:srgbClr val="8F9BB3"/>
                  </a:solidFill>
                </a:rPr>
                <a:t>getting</a:t>
              </a:r>
            </a:p>
          </p:txBody>
        </p:sp>
        <p:sp>
          <p:nvSpPr>
            <p:cNvPr id="104" name="Shape 104"/>
            <p:cNvSpPr/>
            <p:nvPr/>
          </p:nvSpPr>
          <p:spPr>
            <a:xfrm>
              <a:off x="569912" y="431800"/>
              <a:ext cx="1790701" cy="546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lvl="0" indent="39687">
                <a:spcBef>
                  <a:spcPts val="2100"/>
                </a:spcBef>
              </a:pPr>
              <a:r>
                <a:rPr sz="3600">
                  <a:solidFill>
                    <a:srgbClr val="8F9BB3"/>
                  </a:solidFill>
                  <a:latin typeface="Tahoma Negreta"/>
                  <a:ea typeface="Tahoma Negreta"/>
                  <a:cs typeface="Tahoma Negreta"/>
                  <a:sym typeface="Tahoma Negreta"/>
                </a:rPr>
                <a:t>it</a:t>
              </a:r>
              <a:r>
                <a:rPr sz="3600">
                  <a:solidFill>
                    <a:srgbClr val="000066"/>
                  </a:solidFill>
                  <a:latin typeface="Tahoma Negreta"/>
                  <a:ea typeface="Tahoma Negreta"/>
                  <a:cs typeface="Tahoma Negreta"/>
                  <a:sym typeface="Tahoma Negreta"/>
                </a:rPr>
                <a:t> </a:t>
              </a:r>
              <a:r>
                <a:rPr sz="3600">
                  <a:solidFill>
                    <a:srgbClr val="1C3864"/>
                  </a:solidFill>
                  <a:latin typeface="Tahoma Negreta"/>
                  <a:ea typeface="Tahoma Negreta"/>
                  <a:cs typeface="Tahoma Negreta"/>
                  <a:sym typeface="Tahoma Negreta"/>
                </a:rPr>
                <a:t>right</a:t>
              </a:r>
            </a:p>
          </p:txBody>
        </p:sp>
        <p:sp>
          <p:nvSpPr>
            <p:cNvPr id="105" name="Shape 105"/>
            <p:cNvSpPr/>
            <p:nvPr/>
          </p:nvSpPr>
          <p:spPr>
            <a:xfrm>
              <a:off x="720725" y="1014412"/>
              <a:ext cx="1261940" cy="2032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t">
              <a:spAutoFit/>
            </a:bodyPr>
            <a:lstStyle/>
            <a:p>
              <a:pPr lvl="0" indent="39687"/>
              <a:r>
                <a:rPr i="1" sz="1300">
                  <a:solidFill>
                    <a:srgbClr val="55678B"/>
                  </a:solidFill>
                  <a:latin typeface="Verdana"/>
                  <a:ea typeface="Verdana"/>
                  <a:cs typeface="Verdana"/>
                  <a:sym typeface="Verdana"/>
                </a:rPr>
                <a:t>for </a:t>
              </a:r>
              <a:r>
                <a:rPr i="1" sz="1300">
                  <a:solidFill>
                    <a:srgbClr val="1C3864"/>
                  </a:solidFill>
                  <a:latin typeface="Verdana"/>
                  <a:ea typeface="Verdana"/>
                  <a:cs typeface="Verdana"/>
                  <a:sym typeface="Verdana"/>
                </a:rPr>
                <a:t>e  ery</a:t>
              </a:r>
              <a:r>
                <a:rPr i="1" sz="1300">
                  <a:solidFill>
                    <a:srgbClr val="55678B"/>
                  </a:solidFill>
                  <a:latin typeface="Verdana"/>
                  <a:ea typeface="Verdana"/>
                  <a:cs typeface="Verdana"/>
                  <a:sym typeface="Verdana"/>
                </a:rPr>
                <a:t> child</a:t>
              </a:r>
            </a:p>
          </p:txBody>
        </p:sp>
        <p:sp>
          <p:nvSpPr>
            <p:cNvPr id="106" name="Shape 106"/>
            <p:cNvSpPr/>
            <p:nvPr/>
          </p:nvSpPr>
          <p:spPr>
            <a:xfrm>
              <a:off x="1089025" y="892175"/>
              <a:ext cx="324124" cy="419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t">
              <a:spAutoFit/>
            </a:bodyPr>
            <a:lstStyle>
              <a:lvl1pPr indent="39687">
                <a:defRPr sz="2800">
                  <a:solidFill>
                    <a:srgbClr val="1C3864"/>
                  </a:solidFill>
                  <a:latin typeface="Wingdings 2"/>
                  <a:ea typeface="Wingdings 2"/>
                  <a:cs typeface="Wingdings 2"/>
                  <a:sym typeface="Wingdings 2"/>
                </a:defRPr>
              </a:lvl1pPr>
            </a:lstStyle>
            <a:p>
              <a:pPr lvl="0">
                <a:defRPr sz="1800">
                  <a:solidFill>
                    <a:srgbClr val="000000"/>
                  </a:solidFill>
                </a:defRPr>
              </a:pPr>
              <a:r>
                <a:rPr sz="2800">
                  <a:solidFill>
                    <a:srgbClr val="1C3864"/>
                  </a:solidFill>
                </a:rPr>
                <a:t>✓</a:t>
              </a:r>
            </a:p>
          </p:txBody>
        </p:sp>
      </p:grpSp>
      <p:grpSp>
        <p:nvGrpSpPr>
          <p:cNvPr id="110" name="Group 110"/>
          <p:cNvGrpSpPr/>
          <p:nvPr/>
        </p:nvGrpSpPr>
        <p:grpSpPr>
          <a:xfrm>
            <a:off x="11423" y="6313909"/>
            <a:ext cx="8746020" cy="353844"/>
            <a:chOff x="0" y="122410"/>
            <a:chExt cx="8746018" cy="353842"/>
          </a:xfrm>
        </p:grpSpPr>
        <p:sp>
          <p:nvSpPr>
            <p:cNvPr id="108" name="Shape 108"/>
            <p:cNvSpPr/>
            <p:nvPr/>
          </p:nvSpPr>
          <p:spPr>
            <a:xfrm>
              <a:off x="68325" y="122410"/>
              <a:ext cx="4682495" cy="353843"/>
            </a:xfrm>
            <a:prstGeom prst="rect">
              <a:avLst/>
            </a:prstGeom>
            <a:solidFill>
              <a:srgbClr val="FFFFFF"/>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p>
          </p:txBody>
        </p:sp>
        <p:sp>
          <p:nvSpPr>
            <p:cNvPr id="109" name="Shape 109"/>
            <p:cNvSpPr/>
            <p:nvPr/>
          </p:nvSpPr>
          <p:spPr>
            <a:xfrm>
              <a:off x="0" y="157162"/>
              <a:ext cx="8746019" cy="2921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indent="39687">
                <a:defRPr b="1" sz="2000">
                  <a:solidFill>
                    <a:srgbClr val="1C3864"/>
                  </a:solidFill>
                  <a:latin typeface="Lucida Grande"/>
                  <a:ea typeface="Lucida Grande"/>
                  <a:cs typeface="Lucida Grande"/>
                  <a:sym typeface="Lucida Grande"/>
                </a:defRPr>
              </a:lvl1pPr>
            </a:lstStyle>
            <a:p>
              <a:pPr lvl="0">
                <a:defRPr b="0" sz="1800">
                  <a:solidFill>
                    <a:srgbClr val="000000"/>
                  </a:solidFill>
                </a:defRPr>
              </a:pPr>
              <a:r>
                <a:rPr b="1" sz="2000">
                  <a:solidFill>
                    <a:srgbClr val="1C3864"/>
                  </a:solidFill>
                </a:rPr>
                <a:t>www.scotland.gov.uk/gettingitright</a:t>
              </a:r>
            </a:p>
          </p:txBody>
        </p:sp>
      </p:grpSp>
      <p:pic>
        <p:nvPicPr>
          <p:cNvPr id="111" name="image4.png"/>
          <p:cNvPicPr/>
          <p:nvPr/>
        </p:nvPicPr>
        <p:blipFill>
          <a:blip r:embed="rId2">
            <a:extLst/>
          </a:blip>
          <a:stretch>
            <a:fillRect/>
          </a:stretch>
        </p:blipFill>
        <p:spPr>
          <a:xfrm>
            <a:off x="2016987" y="1135346"/>
            <a:ext cx="5125902" cy="5194766"/>
          </a:xfrm>
          <a:prstGeom prst="rect">
            <a:avLst/>
          </a:prstGeom>
          <a:ln w="12700">
            <a:miter lim="400000"/>
          </a:ln>
        </p:spPr>
      </p:pic>
      <p:sp>
        <p:nvSpPr>
          <p:cNvPr id="112" name="Shape 112"/>
          <p:cNvSpPr/>
          <p:nvPr/>
        </p:nvSpPr>
        <p:spPr>
          <a:xfrm>
            <a:off x="317336" y="1347714"/>
            <a:ext cx="2705101" cy="1092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indent="39687">
              <a:spcBef>
                <a:spcPts val="2100"/>
              </a:spcBef>
              <a:defRPr b="1" sz="3600">
                <a:solidFill>
                  <a:srgbClr val="000066"/>
                </a:solidFill>
                <a:latin typeface="Lucida Grande"/>
                <a:ea typeface="Lucida Grande"/>
                <a:cs typeface="Lucida Grande"/>
                <a:sym typeface="Lucida Grande"/>
              </a:defRPr>
            </a:lvl1pPr>
          </a:lstStyle>
          <a:p>
            <a:pPr lvl="0">
              <a:defRPr b="0" sz="1800">
                <a:solidFill>
                  <a:srgbClr val="000000"/>
                </a:solidFill>
              </a:defRPr>
            </a:pPr>
            <a:r>
              <a:rPr b="1" sz="3600">
                <a:solidFill>
                  <a:srgbClr val="000066"/>
                </a:solidFill>
              </a:rPr>
              <a:t>Wellbeing Wheel</a:t>
            </a:r>
          </a:p>
        </p:txBody>
      </p:sp>
    </p:spTree>
  </p:cSld>
  <p:clrMapOvr>
    <a:masterClrMapping/>
  </p:clrMapOvr>
  <p:transitio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4" name="Shape 114"/>
          <p:cNvSpPr/>
          <p:nvPr>
            <p:ph type="title"/>
          </p:nvPr>
        </p:nvSpPr>
        <p:spPr>
          <a:xfrm>
            <a:off x="280901" y="528894"/>
            <a:ext cx="8229601" cy="1690689"/>
          </a:xfrm>
          <a:prstGeom prst="rect">
            <a:avLst/>
          </a:prstGeom>
        </p:spPr>
        <p:txBody>
          <a:bodyPr/>
          <a:lstStyle>
            <a:lvl1pPr>
              <a:defRPr sz="4000">
                <a:latin typeface="Arial Bold"/>
                <a:ea typeface="Arial Bold"/>
                <a:cs typeface="Arial Bold"/>
                <a:sym typeface="Arial Bold"/>
              </a:defRPr>
            </a:lvl1pPr>
          </a:lstStyle>
          <a:p>
            <a:pPr lvl="0">
              <a:defRPr sz="1800">
                <a:uFillTx/>
              </a:defRPr>
            </a:pPr>
            <a:r>
              <a:rPr sz="4000">
                <a:uFill>
                  <a:solidFill/>
                </a:uFill>
              </a:rPr>
              <a:t>Named Person</a:t>
            </a:r>
          </a:p>
        </p:txBody>
      </p:sp>
      <p:sp>
        <p:nvSpPr>
          <p:cNvPr id="115" name="Shape 115"/>
          <p:cNvSpPr/>
          <p:nvPr>
            <p:ph type="body" idx="1"/>
          </p:nvPr>
        </p:nvSpPr>
        <p:spPr>
          <a:xfrm>
            <a:off x="643070" y="1784482"/>
            <a:ext cx="8043730" cy="5073519"/>
          </a:xfrm>
          <a:prstGeom prst="rect">
            <a:avLst/>
          </a:prstGeom>
        </p:spPr>
        <p:txBody>
          <a:bodyPr/>
          <a:lstStyle/>
          <a:p>
            <a:pPr lvl="0">
              <a:lnSpc>
                <a:spcPct val="90000"/>
              </a:lnSpc>
              <a:spcBef>
                <a:spcPts val="700"/>
              </a:spcBef>
              <a:buFont typeface="Helvetica"/>
              <a:defRPr sz="1800">
                <a:uFillTx/>
              </a:defRPr>
            </a:pPr>
            <a:r>
              <a:rPr sz="3000">
                <a:uFill>
                  <a:solidFill/>
                </a:uFill>
              </a:rPr>
              <a:t>Every child and young person will have a Named Person at least until they leave school </a:t>
            </a:r>
            <a:endParaRPr sz="3000">
              <a:uFill>
                <a:solidFill/>
              </a:uFill>
            </a:endParaRPr>
          </a:p>
          <a:p>
            <a:pPr lvl="0">
              <a:lnSpc>
                <a:spcPct val="90000"/>
              </a:lnSpc>
              <a:spcBef>
                <a:spcPts val="700"/>
              </a:spcBef>
              <a:buFont typeface="Helvetica"/>
              <a:defRPr sz="1800">
                <a:uFillTx/>
              </a:defRPr>
            </a:pPr>
            <a:r>
              <a:rPr sz="3000">
                <a:uFill>
                  <a:solidFill/>
                </a:uFill>
              </a:rPr>
              <a:t>Work within Universal Services</a:t>
            </a:r>
            <a:endParaRPr sz="3000">
              <a:uFill>
                <a:solidFill/>
              </a:uFill>
            </a:endParaRPr>
          </a:p>
          <a:p>
            <a:pPr lvl="0">
              <a:lnSpc>
                <a:spcPct val="90000"/>
              </a:lnSpc>
              <a:spcBef>
                <a:spcPts val="700"/>
              </a:spcBef>
              <a:buFont typeface="Helvetica"/>
              <a:defRPr sz="1800">
                <a:uFillTx/>
              </a:defRPr>
            </a:pPr>
            <a:r>
              <a:rPr sz="3000">
                <a:uFill>
                  <a:solidFill/>
                </a:uFill>
              </a:rPr>
              <a:t>Point of contact for child, parent, professionals &amp; members of the community</a:t>
            </a:r>
            <a:endParaRPr sz="3000">
              <a:uFill>
                <a:solidFill/>
              </a:uFill>
            </a:endParaRPr>
          </a:p>
          <a:p>
            <a:pPr lvl="0">
              <a:lnSpc>
                <a:spcPct val="90000"/>
              </a:lnSpc>
              <a:spcBef>
                <a:spcPts val="700"/>
              </a:spcBef>
              <a:buFont typeface="Helvetica"/>
              <a:defRPr sz="1800">
                <a:uFillTx/>
              </a:defRPr>
            </a:pPr>
            <a:r>
              <a:rPr sz="3000">
                <a:uFill>
                  <a:solidFill/>
                </a:uFill>
              </a:rPr>
              <a:t>Maintain the Child’s Record</a:t>
            </a:r>
            <a:endParaRPr sz="3000">
              <a:uFill>
                <a:solidFill/>
              </a:uFill>
            </a:endParaRPr>
          </a:p>
          <a:p>
            <a:pPr lvl="0">
              <a:lnSpc>
                <a:spcPct val="90000"/>
              </a:lnSpc>
              <a:spcBef>
                <a:spcPts val="700"/>
              </a:spcBef>
              <a:buFont typeface="Helvetica"/>
              <a:defRPr sz="1800">
                <a:uFillTx/>
              </a:defRPr>
            </a:pPr>
            <a:r>
              <a:rPr sz="3000">
                <a:uFill>
                  <a:solidFill/>
                </a:uFill>
              </a:rPr>
              <a:t>Update core information and record any concerns</a:t>
            </a:r>
            <a:endParaRPr sz="3000">
              <a:uFill>
                <a:solidFill/>
              </a:uFill>
            </a:endParaRPr>
          </a:p>
          <a:p>
            <a:pPr lvl="0">
              <a:lnSpc>
                <a:spcPct val="90000"/>
              </a:lnSpc>
              <a:spcBef>
                <a:spcPts val="700"/>
              </a:spcBef>
              <a:buFont typeface="Helvetica"/>
              <a:defRPr sz="1800">
                <a:uFillTx/>
              </a:defRPr>
            </a:pPr>
            <a:r>
              <a:rPr sz="3000">
                <a:uFill>
                  <a:solidFill/>
                </a:uFill>
              </a:rPr>
              <a:t>Take action, involving others as required, to improve well-being</a:t>
            </a:r>
          </a:p>
        </p:txBody>
      </p:sp>
      <p:sp>
        <p:nvSpPr>
          <p:cNvPr id="116" name="Shape 116"/>
          <p:cNvSpPr/>
          <p:nvPr>
            <p:ph type="sldNum" sz="quarter" idx="2"/>
          </p:nvPr>
        </p:nvSpPr>
        <p:spPr>
          <a:xfrm>
            <a:off x="8405291" y="6442075"/>
            <a:ext cx="272505" cy="274415"/>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grpSp>
        <p:nvGrpSpPr>
          <p:cNvPr id="121" name="Group 121"/>
          <p:cNvGrpSpPr/>
          <p:nvPr/>
        </p:nvGrpSpPr>
        <p:grpSpPr>
          <a:xfrm>
            <a:off x="6673850" y="107950"/>
            <a:ext cx="2360613" cy="1311275"/>
            <a:chOff x="0" y="0"/>
            <a:chExt cx="2360612" cy="1311275"/>
          </a:xfrm>
        </p:grpSpPr>
        <p:sp>
          <p:nvSpPr>
            <p:cNvPr id="117" name="Shape 117"/>
            <p:cNvSpPr/>
            <p:nvPr/>
          </p:nvSpPr>
          <p:spPr>
            <a:xfrm>
              <a:off x="0" y="0"/>
              <a:ext cx="1917700" cy="546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indent="39687">
                <a:spcBef>
                  <a:spcPts val="2100"/>
                </a:spcBef>
                <a:defRPr sz="3600">
                  <a:solidFill>
                    <a:srgbClr val="8F9BB3"/>
                  </a:solidFill>
                  <a:latin typeface="Tahoma Negreta"/>
                  <a:ea typeface="Tahoma Negreta"/>
                  <a:cs typeface="Tahoma Negreta"/>
                  <a:sym typeface="Tahoma Negreta"/>
                </a:defRPr>
              </a:lvl1pPr>
            </a:lstStyle>
            <a:p>
              <a:pPr lvl="0">
                <a:defRPr sz="1800">
                  <a:solidFill>
                    <a:srgbClr val="000000"/>
                  </a:solidFill>
                </a:defRPr>
              </a:pPr>
              <a:r>
                <a:rPr sz="3600">
                  <a:solidFill>
                    <a:srgbClr val="8F9BB3"/>
                  </a:solidFill>
                </a:rPr>
                <a:t>getting</a:t>
              </a:r>
            </a:p>
          </p:txBody>
        </p:sp>
        <p:sp>
          <p:nvSpPr>
            <p:cNvPr id="118" name="Shape 118"/>
            <p:cNvSpPr/>
            <p:nvPr/>
          </p:nvSpPr>
          <p:spPr>
            <a:xfrm>
              <a:off x="569912" y="431800"/>
              <a:ext cx="1790701" cy="546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lvl="0" indent="39687">
                <a:spcBef>
                  <a:spcPts val="2100"/>
                </a:spcBef>
              </a:pPr>
              <a:r>
                <a:rPr sz="3600">
                  <a:solidFill>
                    <a:srgbClr val="8F9BB3"/>
                  </a:solidFill>
                  <a:latin typeface="Tahoma Negreta"/>
                  <a:ea typeface="Tahoma Negreta"/>
                  <a:cs typeface="Tahoma Negreta"/>
                  <a:sym typeface="Tahoma Negreta"/>
                </a:rPr>
                <a:t>it</a:t>
              </a:r>
              <a:r>
                <a:rPr sz="3600">
                  <a:solidFill>
                    <a:srgbClr val="000066"/>
                  </a:solidFill>
                  <a:latin typeface="Tahoma Negreta"/>
                  <a:ea typeface="Tahoma Negreta"/>
                  <a:cs typeface="Tahoma Negreta"/>
                  <a:sym typeface="Tahoma Negreta"/>
                </a:rPr>
                <a:t> </a:t>
              </a:r>
              <a:r>
                <a:rPr sz="3600">
                  <a:solidFill>
                    <a:srgbClr val="1C3864"/>
                  </a:solidFill>
                  <a:latin typeface="Tahoma Negreta"/>
                  <a:ea typeface="Tahoma Negreta"/>
                  <a:cs typeface="Tahoma Negreta"/>
                  <a:sym typeface="Tahoma Negreta"/>
                </a:rPr>
                <a:t>right</a:t>
              </a:r>
            </a:p>
          </p:txBody>
        </p:sp>
        <p:sp>
          <p:nvSpPr>
            <p:cNvPr id="119" name="Shape 119"/>
            <p:cNvSpPr/>
            <p:nvPr/>
          </p:nvSpPr>
          <p:spPr>
            <a:xfrm>
              <a:off x="720725" y="1014412"/>
              <a:ext cx="1261940" cy="2032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t">
              <a:spAutoFit/>
            </a:bodyPr>
            <a:lstStyle/>
            <a:p>
              <a:pPr lvl="0" indent="39687"/>
              <a:r>
                <a:rPr i="1" sz="1300">
                  <a:solidFill>
                    <a:srgbClr val="55678B"/>
                  </a:solidFill>
                  <a:latin typeface="Verdana"/>
                  <a:ea typeface="Verdana"/>
                  <a:cs typeface="Verdana"/>
                  <a:sym typeface="Verdana"/>
                </a:rPr>
                <a:t>for </a:t>
              </a:r>
              <a:r>
                <a:rPr i="1" sz="1300">
                  <a:solidFill>
                    <a:srgbClr val="1C3864"/>
                  </a:solidFill>
                  <a:latin typeface="Verdana"/>
                  <a:ea typeface="Verdana"/>
                  <a:cs typeface="Verdana"/>
                  <a:sym typeface="Verdana"/>
                </a:rPr>
                <a:t>e  ery</a:t>
              </a:r>
              <a:r>
                <a:rPr i="1" sz="1300">
                  <a:solidFill>
                    <a:srgbClr val="55678B"/>
                  </a:solidFill>
                  <a:latin typeface="Verdana"/>
                  <a:ea typeface="Verdana"/>
                  <a:cs typeface="Verdana"/>
                  <a:sym typeface="Verdana"/>
                </a:rPr>
                <a:t> child</a:t>
              </a:r>
            </a:p>
          </p:txBody>
        </p:sp>
        <p:sp>
          <p:nvSpPr>
            <p:cNvPr id="120" name="Shape 120"/>
            <p:cNvSpPr/>
            <p:nvPr/>
          </p:nvSpPr>
          <p:spPr>
            <a:xfrm>
              <a:off x="1089025" y="892175"/>
              <a:ext cx="324124" cy="419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t">
              <a:spAutoFit/>
            </a:bodyPr>
            <a:lstStyle>
              <a:lvl1pPr indent="39687">
                <a:defRPr sz="2800">
                  <a:solidFill>
                    <a:srgbClr val="1C3864"/>
                  </a:solidFill>
                  <a:latin typeface="Wingdings 2"/>
                  <a:ea typeface="Wingdings 2"/>
                  <a:cs typeface="Wingdings 2"/>
                  <a:sym typeface="Wingdings 2"/>
                </a:defRPr>
              </a:lvl1pPr>
            </a:lstStyle>
            <a:p>
              <a:pPr lvl="0">
                <a:defRPr sz="1800">
                  <a:solidFill>
                    <a:srgbClr val="000000"/>
                  </a:solidFill>
                </a:defRPr>
              </a:pPr>
              <a:r>
                <a:rPr sz="2800">
                  <a:solidFill>
                    <a:srgbClr val="1C3864"/>
                  </a:solidFill>
                </a:rPr>
                <a:t>✓</a:t>
              </a:r>
            </a:p>
          </p:txBody>
        </p:sp>
      </p:grpSp>
    </p:spTree>
  </p:cSld>
  <p:clrMapOvr>
    <a:masterClrMapping/>
  </p:clrMapOvr>
  <p:transitio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3" name="Shape 123"/>
          <p:cNvSpPr/>
          <p:nvPr>
            <p:ph type="title"/>
          </p:nvPr>
        </p:nvSpPr>
        <p:spPr>
          <a:prstGeom prst="rect">
            <a:avLst/>
          </a:prstGeom>
        </p:spPr>
        <p:txBody>
          <a:bodyPr/>
          <a:lstStyle/>
          <a:p>
            <a:pPr lvl="0"/>
          </a:p>
        </p:txBody>
      </p:sp>
      <p:sp>
        <p:nvSpPr>
          <p:cNvPr id="124" name="Shape 124"/>
          <p:cNvSpPr/>
          <p:nvPr>
            <p:ph type="body" idx="1"/>
          </p:nvPr>
        </p:nvSpPr>
        <p:spPr>
          <a:prstGeom prst="rect">
            <a:avLst/>
          </a:prstGeom>
        </p:spPr>
        <p:txBody>
          <a:bodyPr/>
          <a:lstStyle/>
          <a:p>
            <a:pPr lvl="0"/>
          </a:p>
        </p:txBody>
      </p:sp>
      <p:sp>
        <p:nvSpPr>
          <p:cNvPr id="125" name="Shape 12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126" name="image2.jpeg" descr="slide 24"/>
          <p:cNvPicPr/>
          <p:nvPr/>
        </p:nvPicPr>
        <p:blipFill>
          <a:blip r:embed="rId2">
            <a:extLst/>
          </a:blip>
          <a:stretch>
            <a:fillRect/>
          </a:stretch>
        </p:blipFill>
        <p:spPr>
          <a:xfrm>
            <a:off x="0" y="0"/>
            <a:ext cx="9144000" cy="6856415"/>
          </a:xfrm>
          <a:prstGeom prst="rect">
            <a:avLst/>
          </a:prstGeom>
          <a:ln w="12700">
            <a:miter lim="400000"/>
          </a:ln>
        </p:spPr>
      </p:pic>
      <p:sp>
        <p:nvSpPr>
          <p:cNvPr id="127" name="Shape 127"/>
          <p:cNvSpPr/>
          <p:nvPr/>
        </p:nvSpPr>
        <p:spPr>
          <a:xfrm>
            <a:off x="107950" y="115887"/>
            <a:ext cx="8928100" cy="395247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lgn="ctr">
              <a:spcBef>
                <a:spcPts val="2000"/>
              </a:spcBef>
            </a:pPr>
            <a:r>
              <a:rPr sz="3400">
                <a:latin typeface="Arial Bold"/>
                <a:ea typeface="Arial Bold"/>
                <a:cs typeface="Arial Bold"/>
                <a:sym typeface="Arial Bold"/>
              </a:rPr>
              <a:t>Early Years – Shared Vision</a:t>
            </a:r>
            <a:endParaRPr sz="3400">
              <a:latin typeface="Arial Bold"/>
              <a:ea typeface="Arial Bold"/>
              <a:cs typeface="Arial Bold"/>
              <a:sym typeface="Arial Bold"/>
            </a:endParaRPr>
          </a:p>
          <a:p>
            <a:pPr lvl="0" algn="ctr">
              <a:spcBef>
                <a:spcPts val="1800"/>
              </a:spcBef>
            </a:pPr>
            <a:r>
              <a:rPr sz="3000">
                <a:latin typeface="Arial"/>
                <a:ea typeface="Arial"/>
                <a:cs typeface="Arial"/>
                <a:sym typeface="Arial"/>
              </a:rPr>
              <a:t>To make Scotland the best place in the             world to grow up in by improving outcomes and reducing inequalities for all babies, children, mothers, fathers and families across Scotland, to ensure that all children have the best start in life and are ready to succeed.</a:t>
            </a:r>
            <a:endParaRPr sz="3000">
              <a:latin typeface="Arial"/>
              <a:ea typeface="Arial"/>
              <a:cs typeface="Arial"/>
              <a:sym typeface="Arial"/>
            </a:endParaRPr>
          </a:p>
        </p:txBody>
      </p:sp>
      <p:sp>
        <p:nvSpPr>
          <p:cNvPr id="128" name="Shape 128"/>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0" name="Shape 130"/>
          <p:cNvSpPr/>
          <p:nvPr>
            <p:ph type="title"/>
          </p:nvPr>
        </p:nvSpPr>
        <p:spPr>
          <a:xfrm>
            <a:off x="439570" y="493634"/>
            <a:ext cx="8229601" cy="1690689"/>
          </a:xfrm>
          <a:prstGeom prst="rect">
            <a:avLst/>
          </a:prstGeom>
        </p:spPr>
        <p:txBody>
          <a:bodyPr/>
          <a:lstStyle>
            <a:lvl1pPr>
              <a:defRPr sz="3600"/>
            </a:lvl1pPr>
          </a:lstStyle>
          <a:p>
            <a:pPr lvl="0">
              <a:defRPr sz="1800">
                <a:uFillTx/>
              </a:defRPr>
            </a:pPr>
            <a:r>
              <a:rPr sz="3600">
                <a:uFill>
                  <a:solidFill/>
                </a:uFill>
              </a:rPr>
              <a:t> SCOTLAND</a:t>
            </a:r>
          </a:p>
        </p:txBody>
      </p:sp>
      <p:sp>
        <p:nvSpPr>
          <p:cNvPr id="131" name="Shape 13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grpSp>
        <p:nvGrpSpPr>
          <p:cNvPr id="143" name="Group 143"/>
          <p:cNvGrpSpPr/>
          <p:nvPr/>
        </p:nvGrpSpPr>
        <p:grpSpPr>
          <a:xfrm>
            <a:off x="1662396" y="1739095"/>
            <a:ext cx="6362417" cy="4834744"/>
            <a:chOff x="0" y="0"/>
            <a:chExt cx="6362416" cy="4834742"/>
          </a:xfrm>
        </p:grpSpPr>
        <p:pic>
          <p:nvPicPr>
            <p:cNvPr id="132" name="image2.png" descr="Reallygoodmap"/>
            <p:cNvPicPr/>
            <p:nvPr/>
          </p:nvPicPr>
          <p:blipFill>
            <a:blip r:embed="rId3">
              <a:extLst/>
            </a:blip>
            <a:stretch>
              <a:fillRect/>
            </a:stretch>
          </p:blipFill>
          <p:spPr>
            <a:xfrm>
              <a:off x="0" y="0"/>
              <a:ext cx="6362417" cy="4834743"/>
            </a:xfrm>
            <a:prstGeom prst="rect">
              <a:avLst/>
            </a:prstGeom>
            <a:ln w="12700" cap="flat">
              <a:noFill/>
              <a:miter lim="400000"/>
            </a:ln>
            <a:effectLst/>
          </p:spPr>
        </p:pic>
        <p:sp>
          <p:nvSpPr>
            <p:cNvPr id="133" name="Shape 133"/>
            <p:cNvSpPr/>
            <p:nvPr/>
          </p:nvSpPr>
          <p:spPr>
            <a:xfrm flipV="1">
              <a:off x="3308513" y="1908146"/>
              <a:ext cx="1313571" cy="1440876"/>
            </a:xfrm>
            <a:prstGeom prst="line">
              <a:avLst/>
            </a:prstGeom>
            <a:noFill/>
            <a:ln w="25400" cap="flat">
              <a:solidFill>
                <a:srgbClr val="FF0000"/>
              </a:solidFill>
              <a:prstDash val="solid"/>
              <a:round/>
              <a:tailEnd type="triangle" w="med" len="med"/>
            </a:ln>
            <a:effectLst/>
          </p:spPr>
          <p:txBody>
            <a:bodyPr wrap="square" lIns="0" tIns="0" rIns="0" bIns="0" numCol="1" anchor="t">
              <a:noAutofit/>
            </a:bodyPr>
            <a:lstStyle/>
            <a:p>
              <a:pPr lvl="0" defTabSz="457200">
                <a:defRPr sz="1200">
                  <a:latin typeface="+mj-lt"/>
                  <a:ea typeface="+mj-ea"/>
                  <a:cs typeface="+mj-cs"/>
                  <a:sym typeface="Helvetica"/>
                </a:defRPr>
              </a:pPr>
            </a:p>
          </p:txBody>
        </p:sp>
        <p:sp>
          <p:nvSpPr>
            <p:cNvPr id="134" name="Shape 134"/>
            <p:cNvSpPr/>
            <p:nvPr/>
          </p:nvSpPr>
          <p:spPr>
            <a:xfrm>
              <a:off x="4711775" y="1912486"/>
              <a:ext cx="840059" cy="179873"/>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Autofit/>
            </a:bodyPr>
            <a:lstStyle>
              <a:lvl1pPr>
                <a:defRPr sz="1400">
                  <a:latin typeface="Arial Bold"/>
                  <a:ea typeface="Arial Bold"/>
                  <a:cs typeface="Arial Bold"/>
                  <a:sym typeface="Arial Bold"/>
                </a:defRPr>
              </a:lvl1pPr>
            </a:lstStyle>
            <a:p>
              <a:pPr lvl="0">
                <a:defRPr sz="1800"/>
              </a:pPr>
              <a:r>
                <a:rPr sz="1400"/>
                <a:t>3.25 Hours</a:t>
              </a:r>
            </a:p>
          </p:txBody>
        </p:sp>
        <p:sp>
          <p:nvSpPr>
            <p:cNvPr id="135" name="Shape 135"/>
            <p:cNvSpPr/>
            <p:nvPr/>
          </p:nvSpPr>
          <p:spPr>
            <a:xfrm flipH="1" flipV="1">
              <a:off x="3286813" y="1533461"/>
              <a:ext cx="11576" cy="1805434"/>
            </a:xfrm>
            <a:prstGeom prst="line">
              <a:avLst/>
            </a:prstGeom>
            <a:noFill/>
            <a:ln w="25400" cap="flat">
              <a:solidFill>
                <a:srgbClr val="FF0000"/>
              </a:solidFill>
              <a:prstDash val="solid"/>
              <a:round/>
              <a:tailEnd type="triangle" w="med" len="med"/>
            </a:ln>
            <a:effectLst/>
          </p:spPr>
          <p:txBody>
            <a:bodyPr wrap="square" lIns="0" tIns="0" rIns="0" bIns="0" numCol="1" anchor="t">
              <a:noAutofit/>
            </a:bodyPr>
            <a:lstStyle/>
            <a:p>
              <a:pPr lvl="0" defTabSz="457200">
                <a:defRPr sz="1200">
                  <a:latin typeface="+mj-lt"/>
                  <a:ea typeface="+mj-ea"/>
                  <a:cs typeface="+mj-cs"/>
                  <a:sym typeface="Helvetica"/>
                </a:defRPr>
              </a:pPr>
            </a:p>
          </p:txBody>
        </p:sp>
        <p:sp>
          <p:nvSpPr>
            <p:cNvPr id="136" name="Shape 136"/>
            <p:cNvSpPr/>
            <p:nvPr/>
          </p:nvSpPr>
          <p:spPr>
            <a:xfrm>
              <a:off x="2277045" y="1490061"/>
              <a:ext cx="749947" cy="179873"/>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Autofit/>
            </a:bodyPr>
            <a:lstStyle>
              <a:lvl1pPr>
                <a:defRPr sz="1400">
                  <a:latin typeface="Arial Bold"/>
                  <a:ea typeface="Arial Bold"/>
                  <a:cs typeface="Arial Bold"/>
                  <a:sym typeface="Arial Bold"/>
                </a:defRPr>
              </a:lvl1pPr>
            </a:lstStyle>
            <a:p>
              <a:pPr lvl="0">
                <a:defRPr sz="1800"/>
              </a:pPr>
              <a:r>
                <a:rPr sz="1400"/>
                <a:t>3.5 Hours</a:t>
              </a:r>
            </a:p>
          </p:txBody>
        </p:sp>
        <p:sp>
          <p:nvSpPr>
            <p:cNvPr id="137" name="Shape 137"/>
            <p:cNvSpPr/>
            <p:nvPr/>
          </p:nvSpPr>
          <p:spPr>
            <a:xfrm>
              <a:off x="3292601" y="3443053"/>
              <a:ext cx="434000" cy="850640"/>
            </a:xfrm>
            <a:prstGeom prst="line">
              <a:avLst/>
            </a:prstGeom>
            <a:noFill/>
            <a:ln w="25400" cap="flat">
              <a:solidFill>
                <a:srgbClr val="FF0000"/>
              </a:solidFill>
              <a:prstDash val="solid"/>
              <a:round/>
              <a:tailEnd type="triangle" w="med" len="med"/>
            </a:ln>
            <a:effectLst/>
          </p:spPr>
          <p:txBody>
            <a:bodyPr wrap="square" lIns="0" tIns="0" rIns="0" bIns="0" numCol="1" anchor="t">
              <a:noAutofit/>
            </a:bodyPr>
            <a:lstStyle/>
            <a:p>
              <a:pPr lvl="0" defTabSz="457200">
                <a:defRPr sz="1200">
                  <a:latin typeface="+mj-lt"/>
                  <a:ea typeface="+mj-ea"/>
                  <a:cs typeface="+mj-cs"/>
                  <a:sym typeface="Helvetica"/>
                </a:defRPr>
              </a:pPr>
            </a:p>
          </p:txBody>
        </p:sp>
        <p:sp>
          <p:nvSpPr>
            <p:cNvPr id="138" name="Shape 138"/>
            <p:cNvSpPr/>
            <p:nvPr/>
          </p:nvSpPr>
          <p:spPr>
            <a:xfrm>
              <a:off x="2906342" y="4342878"/>
              <a:ext cx="749948" cy="179873"/>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Autofit/>
            </a:bodyPr>
            <a:lstStyle>
              <a:lvl1pPr>
                <a:defRPr sz="1400">
                  <a:latin typeface="Arial Bold"/>
                  <a:ea typeface="Arial Bold"/>
                  <a:cs typeface="Arial Bold"/>
                  <a:sym typeface="Arial Bold"/>
                </a:defRPr>
              </a:lvl1pPr>
            </a:lstStyle>
            <a:p>
              <a:pPr lvl="0">
                <a:defRPr sz="1800"/>
              </a:pPr>
              <a:r>
                <a:rPr sz="1400"/>
                <a:t>1.5 Hours</a:t>
              </a:r>
            </a:p>
          </p:txBody>
        </p:sp>
        <p:sp>
          <p:nvSpPr>
            <p:cNvPr id="139" name="Shape 139"/>
            <p:cNvSpPr/>
            <p:nvPr/>
          </p:nvSpPr>
          <p:spPr>
            <a:xfrm>
              <a:off x="3343233" y="3401100"/>
              <a:ext cx="1012665" cy="416641"/>
            </a:xfrm>
            <a:prstGeom prst="line">
              <a:avLst/>
            </a:prstGeom>
            <a:noFill/>
            <a:ln w="25400" cap="flat">
              <a:solidFill>
                <a:srgbClr val="FF0000"/>
              </a:solidFill>
              <a:prstDash val="solid"/>
              <a:round/>
              <a:tailEnd type="triangle" w="med" len="med"/>
            </a:ln>
            <a:effectLst/>
          </p:spPr>
          <p:txBody>
            <a:bodyPr wrap="square" lIns="0" tIns="0" rIns="0" bIns="0" numCol="1" anchor="t">
              <a:noAutofit/>
            </a:bodyPr>
            <a:lstStyle/>
            <a:p>
              <a:pPr lvl="0" defTabSz="457200">
                <a:defRPr sz="1200">
                  <a:latin typeface="+mj-lt"/>
                  <a:ea typeface="+mj-ea"/>
                  <a:cs typeface="+mj-cs"/>
                  <a:sym typeface="Helvetica"/>
                </a:defRPr>
              </a:pPr>
            </a:p>
          </p:txBody>
        </p:sp>
        <p:sp>
          <p:nvSpPr>
            <p:cNvPr id="140" name="Shape 140"/>
            <p:cNvSpPr/>
            <p:nvPr/>
          </p:nvSpPr>
          <p:spPr>
            <a:xfrm>
              <a:off x="4428229" y="3764213"/>
              <a:ext cx="749948" cy="179873"/>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Autofit/>
            </a:bodyPr>
            <a:lstStyle>
              <a:lvl1pPr>
                <a:defRPr sz="1400">
                  <a:latin typeface="Arial Bold"/>
                  <a:ea typeface="Arial Bold"/>
                  <a:cs typeface="Arial Bold"/>
                  <a:sym typeface="Arial Bold"/>
                </a:defRPr>
              </a:lvl1pPr>
            </a:lstStyle>
            <a:p>
              <a:pPr lvl="0">
                <a:defRPr sz="1800"/>
              </a:pPr>
              <a:r>
                <a:rPr sz="1400"/>
                <a:t>1.8 Hours</a:t>
              </a:r>
            </a:p>
          </p:txBody>
        </p:sp>
        <p:sp>
          <p:nvSpPr>
            <p:cNvPr id="141" name="Shape 141"/>
            <p:cNvSpPr/>
            <p:nvPr/>
          </p:nvSpPr>
          <p:spPr>
            <a:xfrm flipV="1">
              <a:off x="3321534" y="2708149"/>
              <a:ext cx="775412" cy="665467"/>
            </a:xfrm>
            <a:prstGeom prst="line">
              <a:avLst/>
            </a:prstGeom>
            <a:noFill/>
            <a:ln w="25400" cap="flat">
              <a:solidFill>
                <a:srgbClr val="FF0000"/>
              </a:solidFill>
              <a:prstDash val="solid"/>
              <a:round/>
              <a:tailEnd type="triangle" w="med" len="med"/>
            </a:ln>
            <a:effectLst/>
          </p:spPr>
          <p:txBody>
            <a:bodyPr wrap="square" lIns="0" tIns="0" rIns="0" bIns="0" numCol="1" anchor="t">
              <a:noAutofit/>
            </a:bodyPr>
            <a:lstStyle/>
            <a:p>
              <a:pPr lvl="0" defTabSz="457200">
                <a:defRPr sz="1200">
                  <a:latin typeface="+mj-lt"/>
                  <a:ea typeface="+mj-ea"/>
                  <a:cs typeface="+mj-cs"/>
                  <a:sym typeface="Helvetica"/>
                </a:defRPr>
              </a:pPr>
            </a:p>
          </p:txBody>
        </p:sp>
        <p:sp>
          <p:nvSpPr>
            <p:cNvPr id="142" name="Shape 142"/>
            <p:cNvSpPr/>
            <p:nvPr/>
          </p:nvSpPr>
          <p:spPr>
            <a:xfrm>
              <a:off x="4678502" y="2689343"/>
              <a:ext cx="840059" cy="179873"/>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noAutofit/>
            </a:bodyPr>
            <a:lstStyle>
              <a:lvl1pPr>
                <a:defRPr sz="1400">
                  <a:latin typeface="Arial Bold"/>
                  <a:ea typeface="Arial Bold"/>
                  <a:cs typeface="Arial Bold"/>
                  <a:sym typeface="Arial Bold"/>
                </a:defRPr>
              </a:lvl1pPr>
            </a:lstStyle>
            <a:p>
              <a:pPr lvl="0">
                <a:defRPr sz="1800"/>
              </a:pPr>
              <a:r>
                <a:rPr sz="1400"/>
                <a:t>1.75 Hours</a:t>
              </a:r>
            </a:p>
          </p:txBody>
        </p:sp>
      </p:grpSp>
      <p:sp>
        <p:nvSpPr>
          <p:cNvPr id="144" name="Shape 144"/>
          <p:cNvSpPr/>
          <p:nvPr/>
        </p:nvSpPr>
        <p:spPr>
          <a:xfrm flipV="1">
            <a:off x="4654757" y="1971638"/>
            <a:ext cx="431802" cy="3340101"/>
          </a:xfrm>
          <a:prstGeom prst="line">
            <a:avLst/>
          </a:prstGeom>
          <a:ln w="25400">
            <a:solidFill>
              <a:srgbClr val="FF0000"/>
            </a:solidFill>
            <a:round/>
            <a:tailEnd type="triangle"/>
          </a:ln>
        </p:spPr>
        <p:txBody>
          <a:bodyPr lIns="0" tIns="0" rIns="0" bIns="0"/>
          <a:lstStyle/>
          <a:p>
            <a:pPr lvl="0" defTabSz="457200">
              <a:defRPr sz="1200">
                <a:latin typeface="+mj-lt"/>
                <a:ea typeface="+mj-ea"/>
                <a:cs typeface="+mj-cs"/>
                <a:sym typeface="Helvetica"/>
              </a:defRPr>
            </a:pPr>
          </a:p>
        </p:txBody>
      </p:sp>
      <p:sp>
        <p:nvSpPr>
          <p:cNvPr id="145" name="Shape 145"/>
          <p:cNvSpPr/>
          <p:nvPr/>
        </p:nvSpPr>
        <p:spPr>
          <a:xfrm>
            <a:off x="5219700" y="1929530"/>
            <a:ext cx="921842" cy="197384"/>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z="1400">
                <a:latin typeface="Arial Bold"/>
                <a:ea typeface="Arial Bold"/>
                <a:cs typeface="Arial Bold"/>
                <a:sym typeface="Arial Bold"/>
              </a:defRPr>
            </a:lvl1pPr>
          </a:lstStyle>
          <a:p>
            <a:pPr lvl="0">
              <a:defRPr sz="1800"/>
            </a:pPr>
            <a:r>
              <a:rPr sz="1400"/>
              <a:t>5.45 Hours</a:t>
            </a:r>
          </a:p>
        </p:txBody>
      </p:sp>
      <p:sp>
        <p:nvSpPr>
          <p:cNvPr id="146" name="Shape 146"/>
          <p:cNvSpPr/>
          <p:nvPr/>
        </p:nvSpPr>
        <p:spPr>
          <a:xfrm>
            <a:off x="4716462" y="5013324"/>
            <a:ext cx="1079503" cy="1584327"/>
          </a:xfrm>
          <a:prstGeom prst="line">
            <a:avLst/>
          </a:prstGeom>
          <a:ln w="25400">
            <a:solidFill>
              <a:srgbClr val="FF0000"/>
            </a:solidFill>
            <a:round/>
            <a:tailEnd type="triangle"/>
          </a:ln>
        </p:spPr>
        <p:txBody>
          <a:bodyPr lIns="0" tIns="0" rIns="0" bIns="0"/>
          <a:lstStyle/>
          <a:p>
            <a:pPr lvl="0" defTabSz="457200">
              <a:defRPr sz="1200">
                <a:latin typeface="+mj-lt"/>
                <a:ea typeface="+mj-ea"/>
                <a:cs typeface="+mj-cs"/>
                <a:sym typeface="Helvetica"/>
              </a:defRPr>
            </a:pPr>
          </a:p>
        </p:txBody>
      </p:sp>
      <p:sp>
        <p:nvSpPr>
          <p:cNvPr id="147" name="Shape 147"/>
          <p:cNvSpPr/>
          <p:nvPr/>
        </p:nvSpPr>
        <p:spPr>
          <a:xfrm>
            <a:off x="5867400" y="6453187"/>
            <a:ext cx="941549" cy="197384"/>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z="1400">
                <a:latin typeface="Arial Bold"/>
                <a:ea typeface="Arial Bold"/>
                <a:cs typeface="Arial Bold"/>
                <a:sym typeface="Arial Bold"/>
              </a:defRPr>
            </a:lvl1pPr>
          </a:lstStyle>
          <a:p>
            <a:pPr lvl="0">
              <a:defRPr sz="1800"/>
            </a:pPr>
            <a:r>
              <a:rPr sz="1400"/>
              <a:t>Gloucester</a:t>
            </a:r>
          </a:p>
        </p:txBody>
      </p:sp>
      <p:sp>
        <p:nvSpPr>
          <p:cNvPr id="148" name="Shape 148"/>
          <p:cNvSpPr/>
          <p:nvPr/>
        </p:nvSpPr>
        <p:spPr>
          <a:xfrm flipH="1">
            <a:off x="3419473" y="5143499"/>
            <a:ext cx="1198566" cy="1525591"/>
          </a:xfrm>
          <a:prstGeom prst="line">
            <a:avLst/>
          </a:prstGeom>
          <a:ln w="25400">
            <a:solidFill>
              <a:srgbClr val="FF0000"/>
            </a:solidFill>
            <a:round/>
            <a:tailEnd type="triangle"/>
          </a:ln>
        </p:spPr>
        <p:txBody>
          <a:bodyPr lIns="0" tIns="0" rIns="0" bIns="0"/>
          <a:lstStyle/>
          <a:p>
            <a:pPr lvl="0" defTabSz="457200">
              <a:defRPr sz="1200">
                <a:latin typeface="+mj-lt"/>
                <a:ea typeface="+mj-ea"/>
                <a:cs typeface="+mj-cs"/>
                <a:sym typeface="Helvetica"/>
              </a:defRPr>
            </a:pPr>
          </a:p>
        </p:txBody>
      </p:sp>
      <p:sp>
        <p:nvSpPr>
          <p:cNvPr id="149" name="Shape 149"/>
          <p:cNvSpPr/>
          <p:nvPr/>
        </p:nvSpPr>
        <p:spPr>
          <a:xfrm>
            <a:off x="2627313" y="6453187"/>
            <a:ext cx="565721" cy="197384"/>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z="1400">
                <a:latin typeface="Arial Bold"/>
                <a:ea typeface="Arial Bold"/>
                <a:cs typeface="Arial Bold"/>
                <a:sym typeface="Arial Bold"/>
              </a:defRPr>
            </a:lvl1pPr>
          </a:lstStyle>
          <a:p>
            <a:pPr lvl="0">
              <a:defRPr sz="1800"/>
            </a:pPr>
            <a:r>
              <a:rPr sz="1400"/>
              <a:t>Dublin</a:t>
            </a:r>
          </a:p>
        </p:txBody>
      </p:sp>
      <p:sp>
        <p:nvSpPr>
          <p:cNvPr id="150" name="Shape 150"/>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4" name="Shape 154"/>
          <p:cNvSpPr/>
          <p:nvPr>
            <p:ph type="title"/>
          </p:nvPr>
        </p:nvSpPr>
        <p:spPr>
          <a:xfrm>
            <a:off x="307346" y="493634"/>
            <a:ext cx="8229601" cy="1690689"/>
          </a:xfrm>
          <a:prstGeom prst="rect">
            <a:avLst/>
          </a:prstGeom>
        </p:spPr>
        <p:txBody>
          <a:bodyPr/>
          <a:lstStyle>
            <a:lvl1pPr>
              <a:defRPr sz="3600"/>
            </a:lvl1pPr>
          </a:lstStyle>
          <a:p>
            <a:pPr lvl="0">
              <a:defRPr sz="1800">
                <a:uFillTx/>
              </a:defRPr>
            </a:pPr>
            <a:r>
              <a:rPr sz="3600">
                <a:uFill>
                  <a:solidFill/>
                </a:uFill>
              </a:rPr>
              <a:t> Paediatric Services in Scotland</a:t>
            </a:r>
          </a:p>
        </p:txBody>
      </p:sp>
      <p:sp>
        <p:nvSpPr>
          <p:cNvPr id="155" name="Shape 155"/>
          <p:cNvSpPr/>
          <p:nvPr>
            <p:ph type="body" idx="1"/>
          </p:nvPr>
        </p:nvSpPr>
        <p:spPr>
          <a:prstGeom prst="rect">
            <a:avLst/>
          </a:prstGeom>
        </p:spPr>
        <p:txBody>
          <a:bodyPr/>
          <a:lstStyle/>
          <a:p>
            <a:pPr lvl="0"/>
          </a:p>
        </p:txBody>
      </p:sp>
      <p:sp>
        <p:nvSpPr>
          <p:cNvPr id="156" name="Shape 15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157" name="image3.png" descr="0044907"/>
          <p:cNvPicPr/>
          <p:nvPr/>
        </p:nvPicPr>
        <p:blipFill>
          <a:blip r:embed="rId2">
            <a:extLst/>
          </a:blip>
          <a:stretch>
            <a:fillRect/>
          </a:stretch>
        </p:blipFill>
        <p:spPr>
          <a:xfrm>
            <a:off x="526127" y="1662065"/>
            <a:ext cx="3952876" cy="3876677"/>
          </a:xfrm>
          <a:prstGeom prst="rect">
            <a:avLst/>
          </a:prstGeom>
          <a:ln w="12700">
            <a:miter lim="400000"/>
          </a:ln>
        </p:spPr>
      </p:pic>
      <p:sp>
        <p:nvSpPr>
          <p:cNvPr id="158" name="Shape 158"/>
          <p:cNvSpPr/>
          <p:nvPr/>
        </p:nvSpPr>
        <p:spPr>
          <a:xfrm>
            <a:off x="5148262" y="3789362"/>
            <a:ext cx="3671888" cy="2133154"/>
          </a:xfrm>
          <a:prstGeom prst="rect">
            <a:avLst/>
          </a:prstGeom>
          <a:ln>
            <a:solidFill/>
            <a:miter/>
          </a:ln>
          <a:extLst>
            <a:ext uri="{C572A759-6A51-4108-AA02-DFA0A04FC94B}">
              <ma14:wrappingTextBoxFlag xmlns:ma14="http://schemas.microsoft.com/office/mac/drawingml/2011/main" val="1"/>
            </a:ext>
          </a:extLst>
        </p:spPr>
        <p:txBody>
          <a:bodyPr lIns="0" tIns="0" rIns="0" bIns="0">
            <a:spAutoFit/>
          </a:bodyPr>
          <a:lstStyle/>
          <a:p>
            <a:pPr lvl="0">
              <a:buSzPct val="100000"/>
              <a:buChar char="•"/>
            </a:pPr>
            <a:r>
              <a:rPr sz="2400">
                <a:latin typeface="Arial"/>
                <a:ea typeface="Arial"/>
                <a:cs typeface="Arial"/>
                <a:sym typeface="Arial"/>
              </a:rPr>
              <a:t> Land Area 78,772 Km2</a:t>
            </a:r>
            <a:endParaRPr sz="2400">
              <a:latin typeface="Arial"/>
              <a:ea typeface="Arial"/>
              <a:cs typeface="Arial"/>
              <a:sym typeface="Arial"/>
            </a:endParaRPr>
          </a:p>
          <a:p>
            <a:pPr lvl="0">
              <a:buSzPct val="100000"/>
              <a:buChar char="•"/>
            </a:pPr>
            <a:r>
              <a:rPr sz="2400">
                <a:latin typeface="Arial"/>
                <a:ea typeface="Arial"/>
                <a:cs typeface="Arial"/>
                <a:sym typeface="Arial"/>
              </a:rPr>
              <a:t> Population 5.2 million</a:t>
            </a:r>
            <a:endParaRPr sz="2400">
              <a:latin typeface="Arial"/>
              <a:ea typeface="Arial"/>
              <a:cs typeface="Arial"/>
              <a:sym typeface="Arial"/>
            </a:endParaRPr>
          </a:p>
          <a:p>
            <a:pPr lvl="0">
              <a:buSzPct val="100000"/>
              <a:buChar char="•"/>
            </a:pPr>
            <a:r>
              <a:rPr sz="2400">
                <a:latin typeface="Arial"/>
                <a:ea typeface="Arial"/>
                <a:cs typeface="Arial"/>
                <a:sym typeface="Arial"/>
              </a:rPr>
              <a:t> Popn. Density 64/km2</a:t>
            </a:r>
            <a:endParaRPr sz="2400">
              <a:latin typeface="Arial"/>
              <a:ea typeface="Arial"/>
              <a:cs typeface="Arial"/>
              <a:sym typeface="Arial"/>
            </a:endParaRPr>
          </a:p>
          <a:p>
            <a:pPr lvl="0">
              <a:buSzPct val="100000"/>
              <a:buChar char="•"/>
            </a:pPr>
            <a:r>
              <a:rPr sz="2400">
                <a:latin typeface="Arial"/>
                <a:ea typeface="Arial"/>
                <a:cs typeface="Arial"/>
                <a:sym typeface="Arial"/>
              </a:rPr>
              <a:t> 18% of total population in R&amp;R setting including 265,000 children </a:t>
            </a:r>
          </a:p>
        </p:txBody>
      </p:sp>
      <p:sp>
        <p:nvSpPr>
          <p:cNvPr id="159" name="Shape 159"/>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1" name="Shape 161"/>
          <p:cNvSpPr/>
          <p:nvPr>
            <p:ph type="title"/>
          </p:nvPr>
        </p:nvSpPr>
        <p:spPr>
          <a:prstGeom prst="rect">
            <a:avLst/>
          </a:prstGeom>
        </p:spPr>
        <p:txBody>
          <a:bodyPr/>
          <a:lstStyle>
            <a:lvl1pPr>
              <a:defRPr sz="3600"/>
            </a:lvl1pPr>
          </a:lstStyle>
          <a:p>
            <a:pPr lvl="0">
              <a:defRPr sz="1800">
                <a:uFillTx/>
              </a:defRPr>
            </a:pPr>
            <a:r>
              <a:rPr sz="3600">
                <a:uFill>
                  <a:solidFill/>
                </a:uFill>
              </a:rPr>
              <a:t> Paediatric Services</a:t>
            </a:r>
          </a:p>
        </p:txBody>
      </p:sp>
      <p:sp>
        <p:nvSpPr>
          <p:cNvPr id="162" name="Shape 16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163" name="image3.png" descr="0044907"/>
          <p:cNvPicPr/>
          <p:nvPr/>
        </p:nvPicPr>
        <p:blipFill>
          <a:blip r:embed="rId3">
            <a:extLst/>
          </a:blip>
          <a:stretch>
            <a:fillRect/>
          </a:stretch>
        </p:blipFill>
        <p:spPr>
          <a:xfrm>
            <a:off x="854075" y="2205038"/>
            <a:ext cx="3952875" cy="3876677"/>
          </a:xfrm>
          <a:prstGeom prst="rect">
            <a:avLst/>
          </a:prstGeom>
          <a:ln w="12700">
            <a:miter lim="400000"/>
          </a:ln>
        </p:spPr>
      </p:pic>
      <p:sp>
        <p:nvSpPr>
          <p:cNvPr id="164" name="Shape 164"/>
          <p:cNvSpPr/>
          <p:nvPr/>
        </p:nvSpPr>
        <p:spPr>
          <a:xfrm>
            <a:off x="5148262" y="3789362"/>
            <a:ext cx="3671888" cy="2133154"/>
          </a:xfrm>
          <a:prstGeom prst="rect">
            <a:avLst/>
          </a:prstGeom>
          <a:ln>
            <a:solidFill/>
            <a:miter/>
          </a:ln>
          <a:extLst>
            <a:ext uri="{C572A759-6A51-4108-AA02-DFA0A04FC94B}">
              <ma14:wrappingTextBoxFlag xmlns:ma14="http://schemas.microsoft.com/office/mac/drawingml/2011/main" val="1"/>
            </a:ext>
          </a:extLst>
        </p:spPr>
        <p:txBody>
          <a:bodyPr lIns="0" tIns="0" rIns="0" bIns="0">
            <a:spAutoFit/>
          </a:bodyPr>
          <a:lstStyle/>
          <a:p>
            <a:pPr lvl="0">
              <a:buSzPct val="100000"/>
              <a:buChar char="•"/>
            </a:pPr>
            <a:r>
              <a:rPr sz="2400">
                <a:latin typeface="Arial"/>
                <a:ea typeface="Arial"/>
                <a:cs typeface="Arial"/>
                <a:sym typeface="Arial"/>
              </a:rPr>
              <a:t> 14 Territorial Health Boards</a:t>
            </a:r>
            <a:endParaRPr sz="2400">
              <a:latin typeface="Arial"/>
              <a:ea typeface="Arial"/>
              <a:cs typeface="Arial"/>
              <a:sym typeface="Arial"/>
            </a:endParaRPr>
          </a:p>
          <a:p>
            <a:pPr lvl="0">
              <a:buSzPct val="100000"/>
              <a:buChar char="•"/>
            </a:pPr>
            <a:r>
              <a:rPr sz="2400">
                <a:latin typeface="Arial"/>
                <a:ea typeface="Arial"/>
                <a:cs typeface="Arial"/>
                <a:sym typeface="Arial"/>
              </a:rPr>
              <a:t> 3 Island Health Boards</a:t>
            </a:r>
            <a:endParaRPr sz="2400">
              <a:latin typeface="Arial"/>
              <a:ea typeface="Arial"/>
              <a:cs typeface="Arial"/>
              <a:sym typeface="Arial"/>
            </a:endParaRPr>
          </a:p>
          <a:p>
            <a:pPr lvl="0">
              <a:buSzPct val="100000"/>
              <a:buChar char="•"/>
            </a:pPr>
            <a:r>
              <a:rPr sz="2400">
                <a:latin typeface="Arial"/>
                <a:ea typeface="Arial"/>
                <a:cs typeface="Arial"/>
                <a:sym typeface="Arial"/>
              </a:rPr>
              <a:t> 3 Regional Planning Groups with Child Health sub-groups.</a:t>
            </a:r>
          </a:p>
        </p:txBody>
      </p:sp>
      <p:sp>
        <p:nvSpPr>
          <p:cNvPr id="165" name="Shape 165"/>
          <p:cNvSpPr/>
          <p:nvPr/>
        </p:nvSpPr>
        <p:spPr>
          <a:xfrm>
            <a:off x="3059113" y="1268412"/>
            <a:ext cx="2808289" cy="404292"/>
          </a:xfrm>
          <a:prstGeom prst="rect">
            <a:avLst/>
          </a:prstGeom>
          <a:ln>
            <a:solidFill/>
            <a:miter/>
          </a:ln>
          <a:extLst>
            <a:ext uri="{C572A759-6A51-4108-AA02-DFA0A04FC94B}">
              <ma14:wrappingTextBoxFlag xmlns:ma14="http://schemas.microsoft.com/office/mac/drawingml/2011/main" val="1"/>
            </a:ext>
          </a:extLst>
        </p:spPr>
        <p:txBody>
          <a:bodyPr lIns="0" tIns="0" rIns="0" bIns="0">
            <a:spAutoFit/>
          </a:bodyPr>
          <a:lstStyle>
            <a:lvl1pPr>
              <a:spcBef>
                <a:spcPts val="1600"/>
              </a:spcBef>
              <a:defRPr sz="2800">
                <a:latin typeface="Arial"/>
                <a:ea typeface="Arial"/>
                <a:cs typeface="Arial"/>
                <a:sym typeface="Arial"/>
              </a:defRPr>
            </a:lvl1pPr>
          </a:lstStyle>
          <a:p>
            <a:pPr lvl="0">
              <a:defRPr sz="1800"/>
            </a:pPr>
            <a:r>
              <a:rPr sz="2800"/>
              <a:t>Health Economy</a:t>
            </a:r>
          </a:p>
        </p:txBody>
      </p:sp>
      <p:sp>
        <p:nvSpPr>
          <p:cNvPr id="166" name="Shape 166"/>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 name="Shape 170"/>
          <p:cNvSpPr/>
          <p:nvPr>
            <p:ph type="title"/>
          </p:nvPr>
        </p:nvSpPr>
        <p:spPr>
          <a:xfrm>
            <a:off x="338720" y="1029581"/>
            <a:ext cx="8229601" cy="1690689"/>
          </a:xfrm>
          <a:prstGeom prst="rect">
            <a:avLst/>
          </a:prstGeom>
        </p:spPr>
        <p:txBody>
          <a:bodyPr/>
          <a:lstStyle/>
          <a:p>
            <a:pPr lvl="0" defTabSz="841247">
              <a:defRPr sz="1800">
                <a:uFillTx/>
              </a:defRPr>
            </a:pPr>
            <a:r>
              <a:rPr sz="3500">
                <a:uFill>
                  <a:solidFill/>
                </a:uFill>
              </a:rPr>
              <a:t>Child Health Epidemiology</a:t>
            </a:r>
            <a:br>
              <a:rPr sz="3500">
                <a:uFill>
                  <a:solidFill/>
                </a:uFill>
              </a:rPr>
            </a:br>
          </a:p>
        </p:txBody>
      </p:sp>
      <p:sp>
        <p:nvSpPr>
          <p:cNvPr id="171" name="Shape 171"/>
          <p:cNvSpPr/>
          <p:nvPr>
            <p:ph type="body" idx="1"/>
          </p:nvPr>
        </p:nvSpPr>
        <p:spPr>
          <a:xfrm>
            <a:off x="685799" y="2144711"/>
            <a:ext cx="8229601" cy="5259390"/>
          </a:xfrm>
          <a:prstGeom prst="rect">
            <a:avLst/>
          </a:prstGeom>
        </p:spPr>
        <p:txBody>
          <a:bodyPr/>
          <a:lstStyle/>
          <a:p>
            <a:pPr lvl="0" marL="609600" indent="-609600">
              <a:defRPr sz="1800">
                <a:uFillTx/>
              </a:defRPr>
            </a:pPr>
            <a:r>
              <a:rPr sz="3200">
                <a:uFill>
                  <a:solidFill/>
                </a:uFill>
              </a:rPr>
              <a:t>Patterns of disease </a:t>
            </a:r>
            <a:endParaRPr sz="3200">
              <a:uFill>
                <a:solidFill/>
              </a:uFill>
            </a:endParaRPr>
          </a:p>
          <a:p>
            <a:pPr lvl="0" marL="609600" indent="-609600">
              <a:defRPr sz="1800">
                <a:uFillTx/>
              </a:defRPr>
            </a:pPr>
            <a:r>
              <a:rPr sz="3200">
                <a:uFill>
                  <a:solidFill/>
                </a:uFill>
              </a:rPr>
              <a:t>Social determinants</a:t>
            </a:r>
            <a:endParaRPr sz="3200">
              <a:uFill>
                <a:solidFill/>
              </a:uFill>
            </a:endParaRPr>
          </a:p>
          <a:p>
            <a:pPr lvl="0" marL="609600" indent="-609600">
              <a:defRPr sz="1800">
                <a:uFillTx/>
              </a:defRPr>
            </a:pPr>
            <a:r>
              <a:rPr sz="3200">
                <a:uFill>
                  <a:solidFill/>
                </a:uFill>
              </a:rPr>
              <a:t>Effects of poverty</a:t>
            </a:r>
            <a:endParaRPr sz="3200">
              <a:uFill>
                <a:solidFill/>
              </a:uFill>
            </a:endParaRPr>
          </a:p>
          <a:p>
            <a:pPr lvl="0" marL="609600" indent="-609600">
              <a:defRPr sz="1800">
                <a:uFillTx/>
              </a:defRPr>
            </a:pPr>
            <a:r>
              <a:rPr sz="3200">
                <a:uFill>
                  <a:solidFill/>
                </a:uFill>
              </a:rPr>
              <a:t>Increasing parental expectations and public consultation</a:t>
            </a:r>
            <a:endParaRPr sz="3200">
              <a:uFill>
                <a:solidFill/>
              </a:uFill>
            </a:endParaRPr>
          </a:p>
          <a:p>
            <a:pPr lvl="0" marL="609600" indent="-609600">
              <a:defRPr sz="1800">
                <a:uFillTx/>
              </a:defRPr>
            </a:pPr>
            <a:r>
              <a:rPr sz="3200">
                <a:uFill>
                  <a:solidFill/>
                </a:uFill>
              </a:rPr>
              <a:t>Inter-relationship with other agencies</a:t>
            </a:r>
            <a:endParaRPr sz="3200">
              <a:uFill>
                <a:solidFill/>
              </a:uFill>
            </a:endParaRPr>
          </a:p>
          <a:p>
            <a:pPr lvl="0" marL="609600" indent="-609600">
              <a:defRPr sz="1800">
                <a:uFillTx/>
              </a:defRPr>
            </a:pPr>
            <a:r>
              <a:rPr sz="3200">
                <a:uFill>
                  <a:solidFill/>
                </a:uFill>
              </a:rPr>
              <a:t> Reducing variability in service provision and access </a:t>
            </a:r>
          </a:p>
        </p:txBody>
      </p:sp>
      <p:sp>
        <p:nvSpPr>
          <p:cNvPr id="172" name="Shape 17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173" name="Shape 173"/>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7" name="Shape 177"/>
          <p:cNvSpPr/>
          <p:nvPr>
            <p:ph type="title"/>
          </p:nvPr>
        </p:nvSpPr>
        <p:spPr>
          <a:xfrm>
            <a:off x="355599" y="1054099"/>
            <a:ext cx="8229601" cy="1690689"/>
          </a:xfrm>
          <a:prstGeom prst="rect">
            <a:avLst/>
          </a:prstGeom>
        </p:spPr>
        <p:txBody>
          <a:bodyPr/>
          <a:lstStyle/>
          <a:p>
            <a:pPr lvl="0" defTabSz="548640">
              <a:defRPr sz="1800">
                <a:uFillTx/>
              </a:defRPr>
            </a:pPr>
            <a:br>
              <a:rPr>
                <a:uFill>
                  <a:solidFill/>
                </a:uFill>
              </a:rPr>
            </a:br>
            <a:r>
              <a:rPr sz="2300">
                <a:uFill>
                  <a:solidFill/>
                </a:uFill>
              </a:rPr>
              <a:t>OUTCOME MEASURES -Health</a:t>
            </a:r>
            <a:br>
              <a:rPr sz="2300">
                <a:uFill>
                  <a:solidFill/>
                </a:uFill>
              </a:rPr>
            </a:br>
          </a:p>
        </p:txBody>
      </p:sp>
      <p:sp>
        <p:nvSpPr>
          <p:cNvPr id="178" name="Shape 178"/>
          <p:cNvSpPr/>
          <p:nvPr>
            <p:ph type="body" idx="1"/>
          </p:nvPr>
        </p:nvSpPr>
        <p:spPr>
          <a:xfrm>
            <a:off x="761999" y="2919411"/>
            <a:ext cx="8229601" cy="5259390"/>
          </a:xfrm>
          <a:prstGeom prst="rect">
            <a:avLst/>
          </a:prstGeom>
        </p:spPr>
        <p:txBody>
          <a:bodyPr/>
          <a:lstStyle/>
          <a:p>
            <a:pPr lvl="0" marL="609600" indent="-609600">
              <a:defRPr sz="1800">
                <a:uFillTx/>
              </a:defRPr>
            </a:pPr>
            <a:r>
              <a:rPr sz="3200">
                <a:uFill>
                  <a:solidFill/>
                </a:uFill>
              </a:rPr>
              <a:t>Infant Mortality rates</a:t>
            </a:r>
            <a:endParaRPr sz="3200">
              <a:uFill>
                <a:solidFill/>
              </a:uFill>
            </a:endParaRPr>
          </a:p>
          <a:p>
            <a:pPr lvl="0" marL="609600" indent="-609600">
              <a:defRPr sz="1800">
                <a:uFillTx/>
              </a:defRPr>
            </a:pPr>
            <a:r>
              <a:rPr sz="3200">
                <a:uFill>
                  <a:solidFill/>
                </a:uFill>
              </a:rPr>
              <a:t>Child Death rates</a:t>
            </a:r>
            <a:endParaRPr sz="3200">
              <a:uFill>
                <a:solidFill/>
              </a:uFill>
            </a:endParaRPr>
          </a:p>
          <a:p>
            <a:pPr lvl="0" marL="609600" indent="-609600">
              <a:defRPr sz="1800">
                <a:uFillTx/>
              </a:defRPr>
            </a:pPr>
            <a:r>
              <a:rPr sz="3200">
                <a:uFill>
                  <a:solidFill/>
                </a:uFill>
              </a:rPr>
              <a:t>‘Survival rates ‘</a:t>
            </a:r>
            <a:endParaRPr sz="3200">
              <a:uFill>
                <a:solidFill/>
              </a:uFill>
            </a:endParaRPr>
          </a:p>
          <a:p>
            <a:pPr lvl="0" marL="609600" indent="-609600">
              <a:defRPr sz="1800">
                <a:uFillTx/>
              </a:defRPr>
            </a:pPr>
            <a:r>
              <a:rPr sz="3200">
                <a:uFill>
                  <a:solidFill/>
                </a:uFill>
              </a:rPr>
              <a:t>Hospital admission and discharge numbers</a:t>
            </a:r>
            <a:endParaRPr sz="3200">
              <a:uFill>
                <a:solidFill/>
              </a:uFill>
            </a:endParaRPr>
          </a:p>
          <a:p>
            <a:pPr lvl="0" marL="609600" indent="-609600">
              <a:defRPr sz="1800">
                <a:uFillTx/>
              </a:defRPr>
            </a:pPr>
            <a:r>
              <a:rPr sz="3200">
                <a:uFill>
                  <a:solidFill/>
                </a:uFill>
              </a:rPr>
              <a:t>Attainment</a:t>
            </a:r>
          </a:p>
        </p:txBody>
      </p:sp>
      <p:sp>
        <p:nvSpPr>
          <p:cNvPr id="179" name="Shape 17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180" name="Shape 180"/>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4" name="Shape 184"/>
          <p:cNvSpPr/>
          <p:nvPr>
            <p:ph type="title"/>
          </p:nvPr>
        </p:nvSpPr>
        <p:spPr>
          <a:prstGeom prst="rect">
            <a:avLst/>
          </a:prstGeom>
        </p:spPr>
        <p:txBody>
          <a:bodyPr/>
          <a:lstStyle/>
          <a:p>
            <a:pPr lvl="0"/>
          </a:p>
        </p:txBody>
      </p:sp>
      <p:sp>
        <p:nvSpPr>
          <p:cNvPr id="185" name="Shape 185"/>
          <p:cNvSpPr/>
          <p:nvPr>
            <p:ph type="body" idx="1"/>
          </p:nvPr>
        </p:nvSpPr>
        <p:spPr>
          <a:prstGeom prst="rect">
            <a:avLst/>
          </a:prstGeom>
        </p:spPr>
        <p:txBody>
          <a:bodyPr/>
          <a:lstStyle/>
          <a:p>
            <a:pPr lvl="0"/>
          </a:p>
        </p:txBody>
      </p:sp>
      <p:sp>
        <p:nvSpPr>
          <p:cNvPr id="186" name="Shape 18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187" name="image4.png"/>
          <p:cNvPicPr/>
          <p:nvPr/>
        </p:nvPicPr>
        <p:blipFill>
          <a:blip r:embed="rId2">
            <a:extLst/>
          </a:blip>
          <a:stretch>
            <a:fillRect/>
          </a:stretch>
        </p:blipFill>
        <p:spPr>
          <a:xfrm>
            <a:off x="70993" y="476671"/>
            <a:ext cx="9073007" cy="5113467"/>
          </a:xfrm>
          <a:prstGeom prst="rect">
            <a:avLst/>
          </a:prstGeom>
          <a:ln w="12700">
            <a:miter lim="400000"/>
          </a:ln>
        </p:spPr>
      </p:pic>
      <p:sp>
        <p:nvSpPr>
          <p:cNvPr id="188" name="Shape 188"/>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0" name="Shape 190"/>
          <p:cNvSpPr/>
          <p:nvPr>
            <p:ph type="body" idx="1"/>
          </p:nvPr>
        </p:nvSpPr>
        <p:spPr>
          <a:prstGeom prst="rect">
            <a:avLst/>
          </a:prstGeom>
        </p:spPr>
        <p:txBody>
          <a:bodyPr/>
          <a:lstStyle/>
          <a:p>
            <a:pPr lvl="0"/>
          </a:p>
        </p:txBody>
      </p:sp>
      <p:sp>
        <p:nvSpPr>
          <p:cNvPr id="191" name="Shape 19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192" name="image5.png"/>
          <p:cNvPicPr/>
          <p:nvPr/>
        </p:nvPicPr>
        <p:blipFill>
          <a:blip r:embed="rId2">
            <a:extLst/>
          </a:blip>
          <a:stretch>
            <a:fillRect/>
          </a:stretch>
        </p:blipFill>
        <p:spPr>
          <a:xfrm>
            <a:off x="60152" y="1472739"/>
            <a:ext cx="8997506" cy="4555035"/>
          </a:xfrm>
          <a:prstGeom prst="rect">
            <a:avLst/>
          </a:prstGeom>
          <a:ln w="12700">
            <a:miter lim="400000"/>
          </a:ln>
        </p:spPr>
      </p:pic>
      <p:sp>
        <p:nvSpPr>
          <p:cNvPr id="193" name="Shape 193"/>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7" name="Shape 57"/>
          <p:cNvSpPr/>
          <p:nvPr>
            <p:ph type="title"/>
          </p:nvPr>
        </p:nvSpPr>
        <p:spPr>
          <a:xfrm>
            <a:off x="558799" y="990599"/>
            <a:ext cx="8229601" cy="1690689"/>
          </a:xfrm>
          <a:prstGeom prst="rect">
            <a:avLst/>
          </a:prstGeom>
        </p:spPr>
        <p:txBody>
          <a:bodyPr/>
          <a:lstStyle/>
          <a:p>
            <a:pPr lvl="0" defTabSz="841247">
              <a:defRPr sz="1800">
                <a:uFillTx/>
              </a:defRPr>
            </a:pPr>
            <a:r>
              <a:rPr sz="3500">
                <a:uFill>
                  <a:solidFill/>
                </a:uFill>
              </a:rPr>
              <a:t>Aim of Presentation</a:t>
            </a:r>
            <a:br>
              <a:rPr sz="3500">
                <a:uFill>
                  <a:solidFill/>
                </a:uFill>
              </a:rPr>
            </a:br>
          </a:p>
        </p:txBody>
      </p:sp>
      <p:sp>
        <p:nvSpPr>
          <p:cNvPr id="58" name="Shape 58"/>
          <p:cNvSpPr/>
          <p:nvPr>
            <p:ph type="body" idx="1"/>
          </p:nvPr>
        </p:nvSpPr>
        <p:spPr>
          <a:xfrm>
            <a:off x="304799" y="2601911"/>
            <a:ext cx="8229601" cy="5259390"/>
          </a:xfrm>
          <a:prstGeom prst="rect">
            <a:avLst/>
          </a:prstGeom>
        </p:spPr>
        <p:txBody>
          <a:bodyPr/>
          <a:lstStyle/>
          <a:p>
            <a:pPr lvl="0" marL="552450" indent="-552450">
              <a:spcBef>
                <a:spcPts val="600"/>
              </a:spcBef>
              <a:defRPr sz="1800">
                <a:uFillTx/>
              </a:defRPr>
            </a:pPr>
            <a:r>
              <a:rPr sz="2900">
                <a:uFill>
                  <a:solidFill/>
                </a:uFill>
              </a:rPr>
              <a:t>Context of Child Health Services in Scotland</a:t>
            </a:r>
            <a:endParaRPr sz="2900">
              <a:uFill>
                <a:solidFill/>
              </a:uFill>
            </a:endParaRPr>
          </a:p>
          <a:p>
            <a:pPr lvl="0" marL="0" indent="0">
              <a:spcBef>
                <a:spcPts val="600"/>
              </a:spcBef>
              <a:buSzTx/>
              <a:buNone/>
              <a:defRPr sz="1800">
                <a:uFillTx/>
              </a:defRPr>
            </a:pPr>
            <a:endParaRPr sz="2900">
              <a:uFill>
                <a:solidFill/>
              </a:uFill>
            </a:endParaRPr>
          </a:p>
          <a:p>
            <a:pPr lvl="0" marL="552450" indent="-552450">
              <a:spcBef>
                <a:spcPts val="600"/>
              </a:spcBef>
              <a:defRPr sz="1800">
                <a:uFillTx/>
              </a:defRPr>
            </a:pPr>
            <a:r>
              <a:rPr sz="2900">
                <a:uFill>
                  <a:solidFill/>
                </a:uFill>
              </a:rPr>
              <a:t>Understanding neurodevelopment in children</a:t>
            </a:r>
            <a:endParaRPr sz="2900">
              <a:uFill>
                <a:solidFill/>
              </a:uFill>
            </a:endParaRPr>
          </a:p>
          <a:p>
            <a:pPr lvl="0" marL="342900" indent="-342900">
              <a:spcBef>
                <a:spcPts val="600"/>
              </a:spcBef>
              <a:defRPr sz="1800">
                <a:uFillTx/>
              </a:defRPr>
            </a:pPr>
            <a:endParaRPr sz="2900">
              <a:uFill>
                <a:solidFill/>
              </a:uFill>
            </a:endParaRPr>
          </a:p>
          <a:p>
            <a:pPr lvl="0" marL="552450" indent="-552450">
              <a:spcBef>
                <a:spcPts val="600"/>
              </a:spcBef>
              <a:defRPr sz="1800">
                <a:uFillTx/>
              </a:defRPr>
            </a:pPr>
            <a:r>
              <a:rPr sz="2900">
                <a:uFill>
                  <a:solidFill/>
                </a:uFill>
              </a:rPr>
              <a:t>Policy development in Scotland and Improvement Science</a:t>
            </a:r>
            <a:endParaRPr sz="2900">
              <a:uFill>
                <a:solidFill/>
              </a:uFill>
            </a:endParaRPr>
          </a:p>
          <a:p>
            <a:pPr lvl="0" marL="342900" indent="-342900">
              <a:spcBef>
                <a:spcPts val="600"/>
              </a:spcBef>
              <a:defRPr sz="1800">
                <a:uFillTx/>
              </a:defRPr>
            </a:pPr>
            <a:endParaRPr sz="2900">
              <a:uFill>
                <a:solidFill/>
              </a:uFill>
            </a:endParaRPr>
          </a:p>
          <a:p>
            <a:pPr lvl="0" marL="552450" indent="-552450">
              <a:spcBef>
                <a:spcPts val="600"/>
              </a:spcBef>
              <a:defRPr sz="1800">
                <a:uFillTx/>
              </a:defRPr>
            </a:pPr>
            <a:r>
              <a:rPr sz="2900">
                <a:uFill>
                  <a:solidFill/>
                </a:uFill>
              </a:rPr>
              <a:t>Interventions in Early Years</a:t>
            </a:r>
          </a:p>
        </p:txBody>
      </p:sp>
      <p:sp>
        <p:nvSpPr>
          <p:cNvPr id="59" name="Shape 59"/>
          <p:cNvSpPr/>
          <p:nvPr>
            <p:ph type="sldNum" sz="quarter" idx="2"/>
          </p:nvPr>
        </p:nvSpPr>
        <p:spPr>
          <a:xfrm>
            <a:off x="8442014" y="6442075"/>
            <a:ext cx="199059" cy="274415"/>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60" name="Shape 60"/>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5" name="Shape 195"/>
          <p:cNvSpPr/>
          <p:nvPr>
            <p:ph type="title"/>
          </p:nvPr>
        </p:nvSpPr>
        <p:spPr>
          <a:xfrm>
            <a:off x="419099" y="761999"/>
            <a:ext cx="8229601" cy="1690689"/>
          </a:xfrm>
          <a:prstGeom prst="rect">
            <a:avLst/>
          </a:prstGeom>
        </p:spPr>
        <p:txBody>
          <a:bodyPr/>
          <a:lstStyle>
            <a:lvl1pPr defTabSz="850391">
              <a:defRPr sz="3600"/>
            </a:lvl1pPr>
          </a:lstStyle>
          <a:p>
            <a:pPr lvl="0">
              <a:defRPr sz="1800">
                <a:uFillTx/>
              </a:defRPr>
            </a:pPr>
            <a:r>
              <a:rPr sz="3600">
                <a:uFill>
                  <a:solidFill/>
                </a:uFill>
              </a:rPr>
              <a:t>Child Development –nature and nurture</a:t>
            </a:r>
          </a:p>
        </p:txBody>
      </p:sp>
      <p:sp>
        <p:nvSpPr>
          <p:cNvPr id="196" name="Shape 196"/>
          <p:cNvSpPr/>
          <p:nvPr>
            <p:ph type="body" idx="1"/>
          </p:nvPr>
        </p:nvSpPr>
        <p:spPr>
          <a:xfrm>
            <a:off x="355599" y="2182811"/>
            <a:ext cx="8229601" cy="5259390"/>
          </a:xfrm>
          <a:prstGeom prst="rect">
            <a:avLst/>
          </a:prstGeom>
        </p:spPr>
        <p:txBody>
          <a:bodyPr/>
          <a:lstStyle/>
          <a:p>
            <a:pPr lvl="0" marL="609600" indent="-609600">
              <a:defRPr sz="1800">
                <a:uFillTx/>
              </a:defRPr>
            </a:pPr>
            <a:r>
              <a:rPr sz="3200">
                <a:uFill>
                  <a:solidFill/>
                </a:uFill>
              </a:rPr>
              <a:t>First 1000 days critical – prenatal and postnatal enviroment</a:t>
            </a:r>
            <a:endParaRPr sz="3200">
              <a:uFill>
                <a:solidFill/>
              </a:uFill>
            </a:endParaRPr>
          </a:p>
          <a:p>
            <a:pPr lvl="0" marL="609600" indent="-609600">
              <a:defRPr sz="1800">
                <a:uFillTx/>
              </a:defRPr>
            </a:pPr>
            <a:r>
              <a:rPr sz="3200">
                <a:uFill>
                  <a:solidFill/>
                </a:uFill>
              </a:rPr>
              <a:t>Effects  of maltreatment on development persist across the life course</a:t>
            </a:r>
            <a:endParaRPr sz="3200">
              <a:uFill>
                <a:solidFill/>
              </a:uFill>
            </a:endParaRPr>
          </a:p>
          <a:p>
            <a:pPr lvl="0" marL="609600" indent="-609600">
              <a:defRPr sz="1800">
                <a:uFillTx/>
              </a:defRPr>
            </a:pPr>
            <a:r>
              <a:rPr sz="3200">
                <a:uFill>
                  <a:solidFill/>
                </a:uFill>
              </a:rPr>
              <a:t>New genetics suggest certain genotypes are a risk factor in adversity , but also confer resilience</a:t>
            </a:r>
          </a:p>
        </p:txBody>
      </p:sp>
      <p:sp>
        <p:nvSpPr>
          <p:cNvPr id="197" name="Shape 19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198" name="Shape 198"/>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0" name="Shape 200"/>
          <p:cNvSpPr/>
          <p:nvPr>
            <p:ph type="title"/>
          </p:nvPr>
        </p:nvSpPr>
        <p:spPr>
          <a:prstGeom prst="rect">
            <a:avLst/>
          </a:prstGeom>
        </p:spPr>
        <p:txBody>
          <a:bodyPr/>
          <a:lstStyle/>
          <a:p>
            <a:pPr lvl="0"/>
          </a:p>
        </p:txBody>
      </p:sp>
      <p:sp>
        <p:nvSpPr>
          <p:cNvPr id="201" name="Shape 201"/>
          <p:cNvSpPr/>
          <p:nvPr>
            <p:ph type="body" idx="1"/>
          </p:nvPr>
        </p:nvSpPr>
        <p:spPr>
          <a:xfrm>
            <a:off x="558799" y="2017711"/>
            <a:ext cx="8229601" cy="5259390"/>
          </a:xfrm>
          <a:prstGeom prst="rect">
            <a:avLst/>
          </a:prstGeom>
        </p:spPr>
        <p:txBody>
          <a:bodyPr/>
          <a:lstStyle>
            <a:lvl1pPr marL="609600" indent="-609600">
              <a:defRPr sz="3200"/>
            </a:lvl1pPr>
          </a:lstStyle>
          <a:p>
            <a:pPr lvl="0">
              <a:defRPr sz="1800">
                <a:uFillTx/>
              </a:defRPr>
            </a:pPr>
            <a:r>
              <a:rPr sz="3200">
                <a:uFill>
                  <a:solidFill/>
                </a:uFill>
              </a:rPr>
              <a:t>Relationships that are reciprocal, nurturing, purposeful, and enduring,  are the foundation of a healthy early brain and child development.</a:t>
            </a:r>
          </a:p>
        </p:txBody>
      </p:sp>
      <p:sp>
        <p:nvSpPr>
          <p:cNvPr id="202" name="Shape 20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grpSp>
        <p:nvGrpSpPr>
          <p:cNvPr id="205" name="Group 205"/>
          <p:cNvGrpSpPr/>
          <p:nvPr/>
        </p:nvGrpSpPr>
        <p:grpSpPr>
          <a:xfrm>
            <a:off x="1115615" y="4869159"/>
            <a:ext cx="7056787" cy="1224140"/>
            <a:chOff x="0" y="-1"/>
            <a:chExt cx="7056786" cy="1224139"/>
          </a:xfrm>
        </p:grpSpPr>
        <p:sp>
          <p:nvSpPr>
            <p:cNvPr id="203" name="Shape 203"/>
            <p:cNvSpPr/>
            <p:nvPr/>
          </p:nvSpPr>
          <p:spPr>
            <a:xfrm>
              <a:off x="-1" y="-2"/>
              <a:ext cx="7056787" cy="1224141"/>
            </a:xfrm>
            <a:prstGeom prst="rect">
              <a:avLst/>
            </a:prstGeom>
            <a:solidFill>
              <a:srgbClr val="BBE0E3"/>
            </a:solidFill>
            <a:ln w="25400" cap="flat">
              <a:solidFill>
                <a:srgbClr val="88A3A6"/>
              </a:solidFill>
              <a:prstDash val="solid"/>
              <a:bevel/>
            </a:ln>
            <a:effectLst/>
          </p:spPr>
          <p:txBody>
            <a:bodyPr wrap="square" lIns="0" tIns="0" rIns="0" bIns="0" numCol="1" anchor="ctr">
              <a:noAutofit/>
            </a:bodyPr>
            <a:lstStyle/>
            <a:p>
              <a:pPr lvl="0" algn="ctr">
                <a:defRPr>
                  <a:solidFill>
                    <a:srgbClr val="FFFFFF"/>
                  </a:solidFill>
                  <a:latin typeface="Arial"/>
                  <a:ea typeface="Arial"/>
                  <a:cs typeface="Arial"/>
                  <a:sym typeface="Arial"/>
                </a:defRPr>
              </a:pPr>
            </a:p>
          </p:txBody>
        </p:sp>
        <p:sp>
          <p:nvSpPr>
            <p:cNvPr id="204" name="Shape 204"/>
            <p:cNvSpPr/>
            <p:nvPr/>
          </p:nvSpPr>
          <p:spPr>
            <a:xfrm>
              <a:off x="-1" y="349107"/>
              <a:ext cx="7056787" cy="5259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lvl="0" algn="ctr"/>
              <a:r>
                <a:rPr i="1">
                  <a:solidFill>
                    <a:srgbClr val="FFFFFF"/>
                  </a:solidFill>
                  <a:latin typeface="Arial"/>
                  <a:ea typeface="Arial"/>
                  <a:cs typeface="Arial"/>
                  <a:sym typeface="Arial"/>
                </a:rPr>
                <a:t>Pediatrics Vol. 134 No. 2 August 1, 2014 </a:t>
              </a:r>
              <a:br>
                <a:rPr i="1">
                  <a:solidFill>
                    <a:srgbClr val="FFFFFF"/>
                  </a:solidFill>
                  <a:latin typeface="Arial"/>
                  <a:ea typeface="Arial"/>
                  <a:cs typeface="Arial"/>
                  <a:sym typeface="Arial"/>
                </a:rPr>
              </a:br>
              <a:r>
                <a:rPr i="1">
                  <a:solidFill>
                    <a:srgbClr val="FFFFFF"/>
                  </a:solidFill>
                  <a:latin typeface="Arial"/>
                  <a:ea typeface="Arial"/>
                  <a:cs typeface="Arial"/>
                  <a:sym typeface="Arial"/>
                </a:rPr>
                <a:t>pp. 404 -409 (doi: 10.1542/peds.2014-1384) </a:t>
              </a:r>
            </a:p>
          </p:txBody>
        </p:sp>
      </p:grpSp>
      <p:sp>
        <p:nvSpPr>
          <p:cNvPr id="206" name="Shape 206"/>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0" name="Shape 210"/>
          <p:cNvSpPr/>
          <p:nvPr>
            <p:ph type="title"/>
          </p:nvPr>
        </p:nvSpPr>
        <p:spPr>
          <a:xfrm>
            <a:off x="330199" y="469899"/>
            <a:ext cx="8229601" cy="1690689"/>
          </a:xfrm>
          <a:prstGeom prst="rect">
            <a:avLst/>
          </a:prstGeom>
        </p:spPr>
        <p:txBody>
          <a:bodyPr/>
          <a:lstStyle>
            <a:lvl1pPr>
              <a:defRPr sz="4400"/>
            </a:lvl1pPr>
          </a:lstStyle>
          <a:p>
            <a:pPr lvl="0">
              <a:defRPr sz="1800">
                <a:uFillTx/>
              </a:defRPr>
            </a:pPr>
            <a:r>
              <a:rPr sz="4400">
                <a:uFill>
                  <a:solidFill/>
                </a:uFill>
              </a:rPr>
              <a:t>Triple Risk Model</a:t>
            </a:r>
          </a:p>
        </p:txBody>
      </p:sp>
      <p:sp>
        <p:nvSpPr>
          <p:cNvPr id="211" name="Shape 21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212" name="Shape 212"/>
          <p:cNvSpPr/>
          <p:nvPr/>
        </p:nvSpPr>
        <p:spPr>
          <a:xfrm>
            <a:off x="1221616" y="1597517"/>
            <a:ext cx="3014120" cy="2736235"/>
          </a:xfrm>
          <a:custGeom>
            <a:avLst/>
            <a:gdLst/>
            <a:ahLst/>
            <a:cxnLst>
              <a:cxn ang="0">
                <a:pos x="wd2" y="hd2"/>
              </a:cxn>
              <a:cxn ang="5400000">
                <a:pos x="wd2" y="hd2"/>
              </a:cxn>
              <a:cxn ang="10800000">
                <a:pos x="wd2" y="hd2"/>
              </a:cxn>
              <a:cxn ang="16200000">
                <a:pos x="wd2" y="hd2"/>
              </a:cxn>
            </a:cxnLst>
            <a:rect l="0" t="0" r="r" b="b"/>
            <a:pathLst>
              <a:path w="19679" h="19678"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ln>
        </p:spPr>
        <p:txBody>
          <a:bodyPr lIns="0" tIns="0" rIns="0" bIns="0" anchor="ctr"/>
          <a:lstStyle/>
          <a:p>
            <a:pPr lvl="0" algn="ctr">
              <a:defRPr>
                <a:solidFill>
                  <a:srgbClr val="FF0000"/>
                </a:solidFill>
                <a:latin typeface="Arial"/>
                <a:ea typeface="Arial"/>
                <a:cs typeface="Arial"/>
                <a:sym typeface="Arial"/>
              </a:defRPr>
            </a:pPr>
          </a:p>
        </p:txBody>
      </p:sp>
      <p:sp>
        <p:nvSpPr>
          <p:cNvPr id="213" name="Shape 213"/>
          <p:cNvSpPr/>
          <p:nvPr/>
        </p:nvSpPr>
        <p:spPr>
          <a:xfrm>
            <a:off x="3959893" y="1703375"/>
            <a:ext cx="2952256" cy="2952255"/>
          </a:xfrm>
          <a:custGeom>
            <a:avLst/>
            <a:gdLst/>
            <a:ahLst/>
            <a:cxnLst>
              <a:cxn ang="0">
                <a:pos x="wd2" y="hd2"/>
              </a:cxn>
              <a:cxn ang="5400000">
                <a:pos x="wd2" y="hd2"/>
              </a:cxn>
              <a:cxn ang="10800000">
                <a:pos x="wd2" y="hd2"/>
              </a:cxn>
              <a:cxn ang="16200000">
                <a:pos x="wd2" y="hd2"/>
              </a:cxn>
            </a:cxnLst>
            <a:rect l="0" t="0" r="r" b="b"/>
            <a:pathLst>
              <a:path w="19679" h="19678"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88A3A6"/>
            </a:solidFill>
          </a:ln>
        </p:spPr>
        <p:txBody>
          <a:bodyPr lIns="0" tIns="0" rIns="0" bIns="0" anchor="ctr"/>
          <a:lstStyle/>
          <a:p>
            <a:pPr lvl="0" algn="ctr">
              <a:defRPr>
                <a:latin typeface="Arial"/>
                <a:ea typeface="Arial"/>
                <a:cs typeface="Arial"/>
                <a:sym typeface="Arial"/>
              </a:defRPr>
            </a:pPr>
          </a:p>
        </p:txBody>
      </p:sp>
      <p:sp>
        <p:nvSpPr>
          <p:cNvPr id="214" name="Shape 214"/>
          <p:cNvSpPr/>
          <p:nvPr/>
        </p:nvSpPr>
        <p:spPr>
          <a:xfrm flipH="1">
            <a:off x="2915925" y="3290042"/>
            <a:ext cx="2874289" cy="2731260"/>
          </a:xfrm>
          <a:custGeom>
            <a:avLst/>
            <a:gdLst/>
            <a:ahLst/>
            <a:cxnLst>
              <a:cxn ang="0">
                <a:pos x="wd2" y="hd2"/>
              </a:cxn>
              <a:cxn ang="5400000">
                <a:pos x="wd2" y="hd2"/>
              </a:cxn>
              <a:cxn ang="10800000">
                <a:pos x="wd2" y="hd2"/>
              </a:cxn>
              <a:cxn ang="16200000">
                <a:pos x="wd2" y="hd2"/>
              </a:cxn>
            </a:cxnLst>
            <a:rect l="0" t="0" r="r" b="b"/>
            <a:pathLst>
              <a:path w="19678" h="19679" fill="norm" stroke="1"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88A3A6"/>
            </a:solidFill>
          </a:ln>
        </p:spPr>
        <p:txBody>
          <a:bodyPr lIns="0" tIns="0" rIns="0" bIns="0" anchor="ctr"/>
          <a:lstStyle/>
          <a:p>
            <a:pPr lvl="0" algn="ctr">
              <a:defRPr>
                <a:solidFill>
                  <a:srgbClr val="FFFFFF"/>
                </a:solidFill>
                <a:latin typeface="Arial"/>
                <a:ea typeface="Arial"/>
                <a:cs typeface="Arial"/>
                <a:sym typeface="Arial"/>
              </a:defRPr>
            </a:pPr>
          </a:p>
        </p:txBody>
      </p:sp>
      <p:sp>
        <p:nvSpPr>
          <p:cNvPr id="215" name="Shape 215"/>
          <p:cNvSpPr/>
          <p:nvPr/>
        </p:nvSpPr>
        <p:spPr>
          <a:xfrm>
            <a:off x="1691680" y="2596262"/>
            <a:ext cx="2016226"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ENVIRONMENT</a:t>
            </a:r>
          </a:p>
        </p:txBody>
      </p:sp>
      <p:sp>
        <p:nvSpPr>
          <p:cNvPr id="216" name="Shape 216"/>
          <p:cNvSpPr/>
          <p:nvPr/>
        </p:nvSpPr>
        <p:spPr>
          <a:xfrm>
            <a:off x="4926079" y="2630192"/>
            <a:ext cx="1728194" cy="61736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INFANT FACTORS</a:t>
            </a:r>
          </a:p>
        </p:txBody>
      </p:sp>
      <p:sp>
        <p:nvSpPr>
          <p:cNvPr id="217" name="Shape 217"/>
          <p:cNvSpPr/>
          <p:nvPr/>
        </p:nvSpPr>
        <p:spPr>
          <a:xfrm>
            <a:off x="3519434" y="4752668"/>
            <a:ext cx="1589249" cy="8840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a:latin typeface="Arial"/>
                <a:ea typeface="Arial"/>
                <a:cs typeface="Arial"/>
                <a:sym typeface="Arial"/>
              </a:defRPr>
            </a:lvl1pPr>
          </a:lstStyle>
          <a:p>
            <a:pPr lvl="0"/>
            <a:r>
              <a:t>Critical  period of development</a:t>
            </a:r>
          </a:p>
        </p:txBody>
      </p:sp>
      <p:sp>
        <p:nvSpPr>
          <p:cNvPr id="218" name="Shape 218"/>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2" name="Shape 222"/>
          <p:cNvSpPr/>
          <p:nvPr>
            <p:ph type="title"/>
          </p:nvPr>
        </p:nvSpPr>
        <p:spPr>
          <a:xfrm>
            <a:off x="342899" y="723899"/>
            <a:ext cx="8229601" cy="1690689"/>
          </a:xfrm>
          <a:prstGeom prst="rect">
            <a:avLst/>
          </a:prstGeom>
        </p:spPr>
        <p:txBody>
          <a:bodyPr/>
          <a:lstStyle>
            <a:lvl1pPr>
              <a:defRPr sz="4400"/>
            </a:lvl1pPr>
          </a:lstStyle>
          <a:p>
            <a:pPr lvl="0">
              <a:defRPr sz="1800">
                <a:uFillTx/>
              </a:defRPr>
            </a:pPr>
            <a:r>
              <a:rPr sz="4400">
                <a:uFill>
                  <a:solidFill/>
                </a:uFill>
              </a:rPr>
              <a:t>Interventions</a:t>
            </a:r>
          </a:p>
        </p:txBody>
      </p:sp>
      <p:sp>
        <p:nvSpPr>
          <p:cNvPr id="223" name="Shape 223"/>
          <p:cNvSpPr/>
          <p:nvPr>
            <p:ph type="body" idx="1"/>
          </p:nvPr>
        </p:nvSpPr>
        <p:spPr>
          <a:xfrm>
            <a:off x="380999" y="2792411"/>
            <a:ext cx="8229601" cy="5259390"/>
          </a:xfrm>
          <a:prstGeom prst="rect">
            <a:avLst/>
          </a:prstGeom>
        </p:spPr>
        <p:txBody>
          <a:bodyPr/>
          <a:lstStyle/>
          <a:p>
            <a:pPr lvl="0" marL="609600" indent="-609600">
              <a:defRPr sz="1800">
                <a:uFillTx/>
              </a:defRPr>
            </a:pPr>
            <a:r>
              <a:rPr sz="3200">
                <a:uFill>
                  <a:solidFill/>
                </a:uFill>
              </a:rPr>
              <a:t>Should be matched to genotype ?</a:t>
            </a:r>
            <a:endParaRPr sz="3200">
              <a:uFill>
                <a:solidFill/>
              </a:uFill>
            </a:endParaRPr>
          </a:p>
          <a:p>
            <a:pPr lvl="0" marL="342900" indent="-342900">
              <a:defRPr sz="1800">
                <a:uFillTx/>
              </a:defRPr>
            </a:pPr>
            <a:endParaRPr sz="3200">
              <a:uFill>
                <a:solidFill/>
              </a:uFill>
            </a:endParaRPr>
          </a:p>
          <a:p>
            <a:pPr lvl="0" marL="609600" indent="-609600">
              <a:defRPr sz="1800">
                <a:uFillTx/>
              </a:defRPr>
            </a:pPr>
            <a:r>
              <a:rPr sz="3200">
                <a:uFill>
                  <a:solidFill/>
                </a:uFill>
              </a:rPr>
              <a:t>How do genes affect  intervention at a particular time  to alter developmental process ?</a:t>
            </a:r>
          </a:p>
        </p:txBody>
      </p:sp>
      <p:sp>
        <p:nvSpPr>
          <p:cNvPr id="224" name="Shape 22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225" name="Shape 225"/>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9" name="Shape 229"/>
          <p:cNvSpPr/>
          <p:nvPr>
            <p:ph type="title"/>
          </p:nvPr>
        </p:nvSpPr>
        <p:spPr>
          <a:xfrm>
            <a:off x="228599" y="800099"/>
            <a:ext cx="8229601" cy="1690689"/>
          </a:xfrm>
          <a:prstGeom prst="rect">
            <a:avLst/>
          </a:prstGeom>
        </p:spPr>
        <p:txBody>
          <a:bodyPr/>
          <a:lstStyle>
            <a:lvl1pPr>
              <a:defRPr sz="4400"/>
            </a:lvl1pPr>
          </a:lstStyle>
          <a:p>
            <a:pPr lvl="0">
              <a:defRPr sz="1800">
                <a:uFillTx/>
              </a:defRPr>
            </a:pPr>
            <a:r>
              <a:rPr sz="4400">
                <a:uFill>
                  <a:solidFill/>
                </a:uFill>
              </a:rPr>
              <a:t>Evidence based interventions</a:t>
            </a:r>
          </a:p>
        </p:txBody>
      </p:sp>
      <p:sp>
        <p:nvSpPr>
          <p:cNvPr id="230" name="Shape 230"/>
          <p:cNvSpPr/>
          <p:nvPr>
            <p:ph type="body" idx="1"/>
          </p:nvPr>
        </p:nvSpPr>
        <p:spPr>
          <a:xfrm>
            <a:off x="431799" y="2601911"/>
            <a:ext cx="8229601" cy="5259390"/>
          </a:xfrm>
          <a:prstGeom prst="rect">
            <a:avLst/>
          </a:prstGeom>
        </p:spPr>
        <p:txBody>
          <a:bodyPr/>
          <a:lstStyle/>
          <a:p>
            <a:pPr lvl="0" marL="996715" indent="-996715" defTabSz="896111">
              <a:defRPr sz="1800">
                <a:uFillTx/>
              </a:defRPr>
            </a:pPr>
            <a:r>
              <a:rPr sz="3100">
                <a:uFill>
                  <a:solidFill/>
                </a:uFill>
              </a:rPr>
              <a:t>Family Nurse Partnership</a:t>
            </a:r>
            <a:endParaRPr>
              <a:uFill>
                <a:solidFill/>
              </a:uFill>
            </a:endParaRPr>
          </a:p>
          <a:p>
            <a:pPr lvl="0" marL="996715" indent="-996715" defTabSz="896111">
              <a:defRPr sz="1800">
                <a:uFillTx/>
              </a:defRPr>
            </a:pPr>
            <a:r>
              <a:rPr sz="3100">
                <a:uFill>
                  <a:solidFill/>
                </a:uFill>
              </a:rPr>
              <a:t>‘Before Words ‘</a:t>
            </a:r>
            <a:endParaRPr>
              <a:uFill>
                <a:solidFill/>
              </a:uFill>
            </a:endParaRPr>
          </a:p>
          <a:p>
            <a:pPr lvl="0" marL="996715" indent="-996715" defTabSz="896111">
              <a:defRPr sz="1800">
                <a:uFillTx/>
              </a:defRPr>
            </a:pPr>
            <a:r>
              <a:rPr sz="3100">
                <a:uFill>
                  <a:solidFill/>
                </a:uFill>
              </a:rPr>
              <a:t>Play Talk Read</a:t>
            </a:r>
            <a:endParaRPr sz="3100">
              <a:uFill>
                <a:solidFill/>
              </a:uFill>
            </a:endParaRPr>
          </a:p>
          <a:p>
            <a:pPr lvl="0" marL="996715" indent="-996715" defTabSz="896111">
              <a:defRPr sz="1800">
                <a:uFillTx/>
              </a:defRPr>
            </a:pPr>
            <a:r>
              <a:rPr sz="3100">
                <a:uFill>
                  <a:solidFill/>
                </a:uFill>
              </a:rPr>
              <a:t>Psychology of Parenting</a:t>
            </a:r>
            <a:endParaRPr>
              <a:uFill>
                <a:solidFill/>
              </a:uFill>
            </a:endParaRPr>
          </a:p>
          <a:p>
            <a:pPr lvl="0" marL="996715" indent="-996715" defTabSz="896111">
              <a:defRPr sz="1800">
                <a:uFillTx/>
              </a:defRPr>
            </a:pPr>
            <a:r>
              <a:rPr sz="3100">
                <a:uFill>
                  <a:solidFill/>
                </a:uFill>
              </a:rPr>
              <a:t>Early Years Collaborative</a:t>
            </a:r>
            <a:endParaRPr>
              <a:uFill>
                <a:solidFill/>
              </a:uFill>
            </a:endParaRPr>
          </a:p>
          <a:p>
            <a:pPr lvl="0" marL="996715" indent="-996715" defTabSz="896111">
              <a:defRPr sz="1800">
                <a:uFillTx/>
              </a:defRPr>
            </a:pPr>
            <a:r>
              <a:rPr sz="3100">
                <a:uFill>
                  <a:solidFill/>
                </a:uFill>
              </a:rPr>
              <a:t>Nurture Classes  </a:t>
            </a:r>
          </a:p>
        </p:txBody>
      </p:sp>
      <p:sp>
        <p:nvSpPr>
          <p:cNvPr id="231" name="Shape 23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232" name="Shape 232"/>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4" name="Shape 234"/>
          <p:cNvSpPr/>
          <p:nvPr/>
        </p:nvSpPr>
        <p:spPr>
          <a:xfrm>
            <a:off x="4021137" y="6164262"/>
            <a:ext cx="4840288" cy="504827"/>
          </a:xfrm>
          <a:prstGeom prst="rect">
            <a:avLst/>
          </a:prstGeom>
          <a:solidFill>
            <a:srgbClr val="BBE0E3"/>
          </a:solidFill>
          <a:ln w="12700">
            <a:miter lim="400000"/>
          </a:ln>
        </p:spPr>
        <p:txBody>
          <a:bodyPr lIns="0" tIns="0" rIns="0" bIns="0"/>
          <a:lstStyle/>
          <a:p>
            <a:pPr lvl="0">
              <a:defRPr>
                <a:latin typeface="Arial"/>
                <a:ea typeface="Arial"/>
                <a:cs typeface="Arial"/>
                <a:sym typeface="Arial"/>
              </a:defRPr>
            </a:pPr>
          </a:p>
        </p:txBody>
      </p:sp>
      <p:pic>
        <p:nvPicPr>
          <p:cNvPr id="235" name="image6.png"/>
          <p:cNvPicPr/>
          <p:nvPr/>
        </p:nvPicPr>
        <p:blipFill>
          <a:blip r:embed="rId3">
            <a:extLst/>
          </a:blip>
          <a:stretch>
            <a:fillRect/>
          </a:stretch>
        </p:blipFill>
        <p:spPr>
          <a:xfrm>
            <a:off x="2836863" y="4879975"/>
            <a:ext cx="4413252" cy="1822450"/>
          </a:xfrm>
          <a:prstGeom prst="rect">
            <a:avLst/>
          </a:prstGeom>
          <a:ln w="12700">
            <a:miter lim="400000"/>
          </a:ln>
        </p:spPr>
      </p:pic>
      <p:pic>
        <p:nvPicPr>
          <p:cNvPr id="236" name="image7.png"/>
          <p:cNvPicPr/>
          <p:nvPr/>
        </p:nvPicPr>
        <p:blipFill>
          <a:blip r:embed="rId4">
            <a:extLst/>
          </a:blip>
          <a:stretch>
            <a:fillRect/>
          </a:stretch>
        </p:blipFill>
        <p:spPr>
          <a:xfrm>
            <a:off x="1143000" y="4451350"/>
            <a:ext cx="2843215" cy="2251075"/>
          </a:xfrm>
          <a:prstGeom prst="rect">
            <a:avLst/>
          </a:prstGeom>
          <a:ln w="12700">
            <a:miter lim="400000"/>
          </a:ln>
        </p:spPr>
      </p:pic>
      <p:pic>
        <p:nvPicPr>
          <p:cNvPr id="237" name="image3.jpeg"/>
          <p:cNvPicPr/>
          <p:nvPr/>
        </p:nvPicPr>
        <p:blipFill>
          <a:blip r:embed="rId5">
            <a:extLst/>
          </a:blip>
          <a:stretch>
            <a:fillRect/>
          </a:stretch>
        </p:blipFill>
        <p:spPr>
          <a:xfrm>
            <a:off x="1690688" y="1138237"/>
            <a:ext cx="5802313" cy="1885951"/>
          </a:xfrm>
          <a:prstGeom prst="rect">
            <a:avLst/>
          </a:prstGeom>
          <a:ln w="12700">
            <a:miter lim="400000"/>
          </a:ln>
        </p:spPr>
      </p:pic>
      <p:grpSp>
        <p:nvGrpSpPr>
          <p:cNvPr id="240" name="Group 240"/>
          <p:cNvGrpSpPr/>
          <p:nvPr/>
        </p:nvGrpSpPr>
        <p:grpSpPr>
          <a:xfrm>
            <a:off x="641350" y="3152773"/>
            <a:ext cx="1327150" cy="792168"/>
            <a:chOff x="0" y="0"/>
            <a:chExt cx="1327150" cy="792167"/>
          </a:xfrm>
        </p:grpSpPr>
        <p:sp>
          <p:nvSpPr>
            <p:cNvPr id="238" name="Shape 238"/>
            <p:cNvSpPr/>
            <p:nvPr/>
          </p:nvSpPr>
          <p:spPr>
            <a:xfrm>
              <a:off x="0" y="-1"/>
              <a:ext cx="1327150" cy="792168"/>
            </a:xfrm>
            <a:prstGeom prst="rect">
              <a:avLst/>
            </a:prstGeom>
            <a:gradFill flip="none" rotWithShape="1">
              <a:gsLst>
                <a:gs pos="0">
                  <a:srgbClr val="095BFF"/>
                </a:gs>
                <a:gs pos="50000">
                  <a:srgbClr val="4BB2FF"/>
                </a:gs>
                <a:gs pos="100000">
                  <a:srgbClr val="D1D1EF"/>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39" name="Shape 239"/>
            <p:cNvSpPr/>
            <p:nvPr/>
          </p:nvSpPr>
          <p:spPr>
            <a:xfrm>
              <a:off x="0" y="211931"/>
              <a:ext cx="1327150"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DESIGN</a:t>
              </a:r>
            </a:p>
          </p:txBody>
        </p:sp>
      </p:grpSp>
      <p:grpSp>
        <p:nvGrpSpPr>
          <p:cNvPr id="243" name="Group 243"/>
          <p:cNvGrpSpPr/>
          <p:nvPr/>
        </p:nvGrpSpPr>
        <p:grpSpPr>
          <a:xfrm>
            <a:off x="2232025" y="3152773"/>
            <a:ext cx="1327150" cy="792168"/>
            <a:chOff x="0" y="0"/>
            <a:chExt cx="1327150" cy="792167"/>
          </a:xfrm>
        </p:grpSpPr>
        <p:sp>
          <p:nvSpPr>
            <p:cNvPr id="241" name="Shape 241"/>
            <p:cNvSpPr/>
            <p:nvPr/>
          </p:nvSpPr>
          <p:spPr>
            <a:xfrm>
              <a:off x="0" y="-1"/>
              <a:ext cx="1327150" cy="792168"/>
            </a:xfrm>
            <a:prstGeom prst="rect">
              <a:avLst/>
            </a:prstGeom>
            <a:gradFill flip="none" rotWithShape="1">
              <a:gsLst>
                <a:gs pos="0">
                  <a:srgbClr val="095BFF"/>
                </a:gs>
                <a:gs pos="50000">
                  <a:srgbClr val="4BB2FF"/>
                </a:gs>
                <a:gs pos="100000">
                  <a:srgbClr val="D1D1EF"/>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42" name="Shape 242"/>
            <p:cNvSpPr/>
            <p:nvPr/>
          </p:nvSpPr>
          <p:spPr>
            <a:xfrm>
              <a:off x="0" y="211931"/>
              <a:ext cx="1327150"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DESIGN</a:t>
              </a:r>
            </a:p>
          </p:txBody>
        </p:sp>
      </p:grpSp>
      <p:grpSp>
        <p:nvGrpSpPr>
          <p:cNvPr id="246" name="Group 246"/>
          <p:cNvGrpSpPr/>
          <p:nvPr/>
        </p:nvGrpSpPr>
        <p:grpSpPr>
          <a:xfrm>
            <a:off x="3867150" y="3152773"/>
            <a:ext cx="1327150" cy="792168"/>
            <a:chOff x="0" y="0"/>
            <a:chExt cx="1327150" cy="792167"/>
          </a:xfrm>
        </p:grpSpPr>
        <p:sp>
          <p:nvSpPr>
            <p:cNvPr id="244" name="Shape 244"/>
            <p:cNvSpPr/>
            <p:nvPr/>
          </p:nvSpPr>
          <p:spPr>
            <a:xfrm>
              <a:off x="0" y="-1"/>
              <a:ext cx="1327150" cy="792168"/>
            </a:xfrm>
            <a:prstGeom prst="rect">
              <a:avLst/>
            </a:prstGeom>
            <a:gradFill flip="none" rotWithShape="1">
              <a:gsLst>
                <a:gs pos="0">
                  <a:srgbClr val="095BFF"/>
                </a:gs>
                <a:gs pos="50000">
                  <a:srgbClr val="4BB2FF"/>
                </a:gs>
                <a:gs pos="100000">
                  <a:srgbClr val="D1D1EF"/>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45" name="Shape 245"/>
            <p:cNvSpPr/>
            <p:nvPr/>
          </p:nvSpPr>
          <p:spPr>
            <a:xfrm>
              <a:off x="0" y="211931"/>
              <a:ext cx="1327150"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DESIGN</a:t>
              </a:r>
            </a:p>
          </p:txBody>
        </p:sp>
      </p:grpSp>
      <p:grpSp>
        <p:nvGrpSpPr>
          <p:cNvPr id="249" name="Group 249"/>
          <p:cNvGrpSpPr/>
          <p:nvPr/>
        </p:nvGrpSpPr>
        <p:grpSpPr>
          <a:xfrm>
            <a:off x="5519736" y="3152773"/>
            <a:ext cx="1328741" cy="792168"/>
            <a:chOff x="-1" y="0"/>
            <a:chExt cx="1328740" cy="792167"/>
          </a:xfrm>
        </p:grpSpPr>
        <p:sp>
          <p:nvSpPr>
            <p:cNvPr id="247" name="Shape 247"/>
            <p:cNvSpPr/>
            <p:nvPr/>
          </p:nvSpPr>
          <p:spPr>
            <a:xfrm>
              <a:off x="-2" y="-1"/>
              <a:ext cx="1328741" cy="792168"/>
            </a:xfrm>
            <a:prstGeom prst="rect">
              <a:avLst/>
            </a:prstGeom>
            <a:gradFill flip="none" rotWithShape="1">
              <a:gsLst>
                <a:gs pos="0">
                  <a:srgbClr val="095BFF"/>
                </a:gs>
                <a:gs pos="50000">
                  <a:srgbClr val="4BB2FF"/>
                </a:gs>
                <a:gs pos="100000">
                  <a:srgbClr val="D1D1EF"/>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48" name="Shape 248"/>
            <p:cNvSpPr/>
            <p:nvPr/>
          </p:nvSpPr>
          <p:spPr>
            <a:xfrm>
              <a:off x="-2" y="211931"/>
              <a:ext cx="132874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DESIGN</a:t>
              </a:r>
            </a:p>
          </p:txBody>
        </p:sp>
      </p:grpSp>
      <p:grpSp>
        <p:nvGrpSpPr>
          <p:cNvPr id="252" name="Group 252"/>
          <p:cNvGrpSpPr/>
          <p:nvPr/>
        </p:nvGrpSpPr>
        <p:grpSpPr>
          <a:xfrm>
            <a:off x="7129463" y="2924175"/>
            <a:ext cx="1558927" cy="1020764"/>
            <a:chOff x="0" y="0"/>
            <a:chExt cx="1558925" cy="1020762"/>
          </a:xfrm>
        </p:grpSpPr>
        <p:sp>
          <p:nvSpPr>
            <p:cNvPr id="250" name="Shape 250"/>
            <p:cNvSpPr/>
            <p:nvPr/>
          </p:nvSpPr>
          <p:spPr>
            <a:xfrm>
              <a:off x="0" y="0"/>
              <a:ext cx="1558926" cy="1020764"/>
            </a:xfrm>
            <a:prstGeom prst="rect">
              <a:avLst/>
            </a:prstGeom>
            <a:gradFill flip="none" rotWithShape="1">
              <a:gsLst>
                <a:gs pos="0">
                  <a:srgbClr val="00B050"/>
                </a:gs>
                <a:gs pos="81000">
                  <a:srgbClr val="DDFBF1"/>
                </a:gs>
                <a:gs pos="100000">
                  <a:srgbClr val="DDFBF1"/>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51" name="Shape 251"/>
            <p:cNvSpPr/>
            <p:nvPr/>
          </p:nvSpPr>
          <p:spPr>
            <a:xfrm>
              <a:off x="0" y="326231"/>
              <a:ext cx="1558926"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APPROVE</a:t>
              </a:r>
            </a:p>
          </p:txBody>
        </p:sp>
      </p:grpSp>
      <p:sp>
        <p:nvSpPr>
          <p:cNvPr id="253" name="Shape 253"/>
          <p:cNvSpPr/>
          <p:nvPr/>
        </p:nvSpPr>
        <p:spPr>
          <a:xfrm>
            <a:off x="369888" y="4076700"/>
            <a:ext cx="8443912" cy="0"/>
          </a:xfrm>
          <a:prstGeom prst="line">
            <a:avLst/>
          </a:prstGeom>
          <a:ln w="66675">
            <a:solidFill/>
            <a:round/>
          </a:ln>
          <a:effectLst>
            <a:outerShdw sx="100000" sy="100000" kx="0" ky="0" algn="b" rotWithShape="0" blurRad="38100" dist="19999" dir="5400000">
              <a:srgbClr val="808080">
                <a:alpha val="37999"/>
              </a:srgbClr>
            </a:outerShdw>
          </a:effectLst>
        </p:spPr>
        <p:txBody>
          <a:bodyPr lIns="0" tIns="0" rIns="0" bIns="0"/>
          <a:lstStyle/>
          <a:p>
            <a:pPr lvl="0" defTabSz="457200">
              <a:defRPr sz="1200">
                <a:latin typeface="+mj-lt"/>
                <a:ea typeface="+mj-ea"/>
                <a:cs typeface="+mj-cs"/>
                <a:sym typeface="Helvetica"/>
              </a:defRPr>
            </a:pPr>
          </a:p>
        </p:txBody>
      </p:sp>
      <p:sp>
        <p:nvSpPr>
          <p:cNvPr id="254" name="Shape 254"/>
          <p:cNvSpPr/>
          <p:nvPr/>
        </p:nvSpPr>
        <p:spPr>
          <a:xfrm>
            <a:off x="184150" y="846137"/>
            <a:ext cx="3783211" cy="558801"/>
          </a:xfrm>
          <a:prstGeom prst="rect">
            <a:avLst/>
          </a:prstGeom>
          <a:solidFill>
            <a:srgbClr val="BBE0E3"/>
          </a:solidFill>
          <a:ln w="12700">
            <a:miter lim="400000"/>
          </a:ln>
          <a:effectLst>
            <a:outerShdw sx="100000" sy="100000" kx="0" ky="0" algn="b" rotWithShape="0" blurRad="50800" dist="38099" dir="2700000">
              <a:srgbClr val="808080">
                <a:alpha val="39999"/>
              </a:srgbClr>
            </a:outerShdw>
          </a:effectLst>
          <a:extLst>
            <a:ext uri="{C572A759-6A51-4108-AA02-DFA0A04FC94B}">
              <ma14:wrappingTextBoxFlag xmlns:ma14="http://schemas.microsoft.com/office/mac/drawingml/2011/main" val="1"/>
            </a:ext>
          </a:extLst>
        </p:spPr>
        <p:txBody>
          <a:bodyPr wrap="none" lIns="38100" tIns="38100" rIns="38100" bIns="38100">
            <a:spAutoFit/>
          </a:bodyPr>
          <a:lstStyle>
            <a:lvl1pPr>
              <a:defRPr b="1" sz="3200">
                <a:latin typeface="Lucida Grande"/>
                <a:ea typeface="Lucida Grande"/>
                <a:cs typeface="Lucida Grande"/>
                <a:sym typeface="Lucida Grande"/>
              </a:defRPr>
            </a:lvl1pPr>
          </a:lstStyle>
          <a:p>
            <a:pPr lvl="0">
              <a:defRPr b="0" sz="1800"/>
            </a:pPr>
            <a:r>
              <a:rPr b="1" sz="3200"/>
              <a:t>Conference Room</a:t>
            </a:r>
          </a:p>
        </p:txBody>
      </p:sp>
      <p:sp>
        <p:nvSpPr>
          <p:cNvPr id="255" name="Shape 255"/>
          <p:cNvSpPr/>
          <p:nvPr/>
        </p:nvSpPr>
        <p:spPr>
          <a:xfrm>
            <a:off x="385762" y="4292600"/>
            <a:ext cx="2325491" cy="558800"/>
          </a:xfrm>
          <a:prstGeom prst="rect">
            <a:avLst/>
          </a:prstGeom>
          <a:solidFill>
            <a:srgbClr val="BBE0E3"/>
          </a:solidFill>
          <a:ln w="12700">
            <a:miter lim="400000"/>
          </a:ln>
          <a:effectLst>
            <a:outerShdw sx="100000" sy="100000" kx="0" ky="0" algn="b" rotWithShape="0" blurRad="50800" dist="38099" dir="2700000">
              <a:srgbClr val="808080">
                <a:alpha val="39999"/>
              </a:srgbClr>
            </a:outerShdw>
          </a:effectLst>
          <a:extLst>
            <a:ext uri="{C572A759-6A51-4108-AA02-DFA0A04FC94B}">
              <ma14:wrappingTextBoxFlag xmlns:ma14="http://schemas.microsoft.com/office/mac/drawingml/2011/main" val="1"/>
            </a:ext>
          </a:extLst>
        </p:spPr>
        <p:txBody>
          <a:bodyPr wrap="none" lIns="38100" tIns="38100" rIns="38100" bIns="38100">
            <a:spAutoFit/>
          </a:bodyPr>
          <a:lstStyle>
            <a:lvl1pPr>
              <a:defRPr b="1" sz="3200">
                <a:latin typeface="Lucida Grande"/>
                <a:ea typeface="Lucida Grande"/>
                <a:cs typeface="Lucida Grande"/>
                <a:sym typeface="Lucida Grande"/>
              </a:defRPr>
            </a:lvl1pPr>
          </a:lstStyle>
          <a:p>
            <a:pPr lvl="0">
              <a:defRPr b="0" sz="1800"/>
            </a:pPr>
            <a:r>
              <a:rPr b="1" sz="3200"/>
              <a:t>Real World</a:t>
            </a:r>
          </a:p>
        </p:txBody>
      </p:sp>
      <p:sp>
        <p:nvSpPr>
          <p:cNvPr id="256" name="Shape 256"/>
          <p:cNvSpPr/>
          <p:nvPr/>
        </p:nvSpPr>
        <p:spPr>
          <a:xfrm>
            <a:off x="7786688" y="3927475"/>
            <a:ext cx="2" cy="774700"/>
          </a:xfrm>
          <a:prstGeom prst="line">
            <a:avLst/>
          </a:prstGeom>
          <a:ln w="66675">
            <a:solidFill/>
            <a:round/>
            <a:tailEnd type="stealth"/>
          </a:ln>
        </p:spPr>
        <p:txBody>
          <a:bodyPr lIns="0" tIns="0" rIns="0" bIns="0"/>
          <a:lstStyle/>
          <a:p>
            <a:pPr lvl="0" defTabSz="457200">
              <a:defRPr sz="1200">
                <a:latin typeface="+mj-lt"/>
                <a:ea typeface="+mj-ea"/>
                <a:cs typeface="+mj-cs"/>
                <a:sym typeface="Helvetica"/>
              </a:defRPr>
            </a:pPr>
          </a:p>
        </p:txBody>
      </p:sp>
      <p:sp>
        <p:nvSpPr>
          <p:cNvPr id="257" name="Shape 257"/>
          <p:cNvSpPr/>
          <p:nvPr/>
        </p:nvSpPr>
        <p:spPr>
          <a:xfrm>
            <a:off x="1955800" y="3548061"/>
            <a:ext cx="276225" cy="3"/>
          </a:xfrm>
          <a:prstGeom prst="line">
            <a:avLst/>
          </a:prstGeom>
          <a:ln>
            <a:solidFill/>
            <a:round/>
            <a:tailEnd type="triangle"/>
          </a:ln>
        </p:spPr>
        <p:txBody>
          <a:bodyPr lIns="0" tIns="0" rIns="0" bIns="0"/>
          <a:lstStyle/>
          <a:p>
            <a:pPr lvl="0" defTabSz="457200">
              <a:defRPr sz="1200">
                <a:latin typeface="+mj-lt"/>
                <a:ea typeface="+mj-ea"/>
                <a:cs typeface="+mj-cs"/>
                <a:sym typeface="Helvetica"/>
              </a:defRPr>
            </a:pPr>
          </a:p>
        </p:txBody>
      </p:sp>
      <p:sp>
        <p:nvSpPr>
          <p:cNvPr id="258" name="Shape 258"/>
          <p:cNvSpPr/>
          <p:nvPr/>
        </p:nvSpPr>
        <p:spPr>
          <a:xfrm>
            <a:off x="3546475" y="3548061"/>
            <a:ext cx="320675" cy="3"/>
          </a:xfrm>
          <a:prstGeom prst="line">
            <a:avLst/>
          </a:prstGeom>
          <a:ln>
            <a:solidFill/>
            <a:round/>
            <a:tailEnd type="triangle"/>
          </a:ln>
        </p:spPr>
        <p:txBody>
          <a:bodyPr lIns="0" tIns="0" rIns="0" bIns="0"/>
          <a:lstStyle/>
          <a:p>
            <a:pPr lvl="0" defTabSz="457200">
              <a:defRPr sz="1200">
                <a:latin typeface="+mj-lt"/>
                <a:ea typeface="+mj-ea"/>
                <a:cs typeface="+mj-cs"/>
                <a:sym typeface="Helvetica"/>
              </a:defRPr>
            </a:pPr>
          </a:p>
        </p:txBody>
      </p:sp>
      <p:sp>
        <p:nvSpPr>
          <p:cNvPr id="259" name="Shape 259"/>
          <p:cNvSpPr/>
          <p:nvPr/>
        </p:nvSpPr>
        <p:spPr>
          <a:xfrm>
            <a:off x="5181600" y="3548061"/>
            <a:ext cx="338140" cy="3"/>
          </a:xfrm>
          <a:prstGeom prst="line">
            <a:avLst/>
          </a:prstGeom>
          <a:ln>
            <a:solidFill/>
            <a:round/>
            <a:tailEnd type="triangle"/>
          </a:ln>
        </p:spPr>
        <p:txBody>
          <a:bodyPr lIns="0" tIns="0" rIns="0" bIns="0"/>
          <a:lstStyle/>
          <a:p>
            <a:pPr lvl="0" defTabSz="457200">
              <a:defRPr sz="1200">
                <a:latin typeface="+mj-lt"/>
                <a:ea typeface="+mj-ea"/>
                <a:cs typeface="+mj-cs"/>
                <a:sym typeface="Helvetica"/>
              </a:defRPr>
            </a:pPr>
          </a:p>
        </p:txBody>
      </p:sp>
      <p:sp>
        <p:nvSpPr>
          <p:cNvPr id="260" name="Shape 260"/>
          <p:cNvSpPr/>
          <p:nvPr/>
        </p:nvSpPr>
        <p:spPr>
          <a:xfrm>
            <a:off x="6835775" y="3548061"/>
            <a:ext cx="327025" cy="3"/>
          </a:xfrm>
          <a:prstGeom prst="line">
            <a:avLst/>
          </a:prstGeom>
          <a:ln>
            <a:solidFill/>
            <a:round/>
            <a:tailEnd type="triangle"/>
          </a:ln>
        </p:spPr>
        <p:txBody>
          <a:bodyPr lIns="0" tIns="0" rIns="0" bIns="0"/>
          <a:lstStyle/>
          <a:p>
            <a:pPr lvl="0" defTabSz="457200">
              <a:defRPr sz="1200">
                <a:latin typeface="+mj-lt"/>
                <a:ea typeface="+mj-ea"/>
                <a:cs typeface="+mj-cs"/>
                <a:sym typeface="Helvetica"/>
              </a:defRPr>
            </a:pPr>
          </a:p>
        </p:txBody>
      </p:sp>
      <p:sp>
        <p:nvSpPr>
          <p:cNvPr id="261" name="Shape 261"/>
          <p:cNvSpPr/>
          <p:nvPr>
            <p:ph type="title"/>
          </p:nvPr>
        </p:nvSpPr>
        <p:spPr>
          <a:xfrm>
            <a:off x="431799" y="-457201"/>
            <a:ext cx="8229601" cy="1690689"/>
          </a:xfrm>
          <a:prstGeom prst="rect">
            <a:avLst/>
          </a:prstGeom>
        </p:spPr>
        <p:txBody>
          <a:bodyPr/>
          <a:lstStyle>
            <a:lvl1pPr>
              <a:defRPr sz="4000"/>
            </a:lvl1pPr>
          </a:lstStyle>
          <a:p>
            <a:pPr lvl="0">
              <a:defRPr sz="1800">
                <a:uFillTx/>
              </a:defRPr>
            </a:pPr>
            <a:r>
              <a:rPr sz="4000">
                <a:uFill>
                  <a:solidFill/>
                </a:uFill>
              </a:rPr>
              <a:t>The Typical Approach…</a:t>
            </a:r>
          </a:p>
        </p:txBody>
      </p:sp>
      <p:sp>
        <p:nvSpPr>
          <p:cNvPr id="262" name="Shape 26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grpSp>
        <p:nvGrpSpPr>
          <p:cNvPr id="265" name="Group 265"/>
          <p:cNvGrpSpPr/>
          <p:nvPr/>
        </p:nvGrpSpPr>
        <p:grpSpPr>
          <a:xfrm>
            <a:off x="6869113" y="4670425"/>
            <a:ext cx="1854202" cy="1122364"/>
            <a:chOff x="0" y="0"/>
            <a:chExt cx="1854200" cy="1122363"/>
          </a:xfrm>
        </p:grpSpPr>
        <p:sp>
          <p:nvSpPr>
            <p:cNvPr id="263" name="Shape 263"/>
            <p:cNvSpPr/>
            <p:nvPr/>
          </p:nvSpPr>
          <p:spPr>
            <a:xfrm>
              <a:off x="0" y="0"/>
              <a:ext cx="1854201" cy="1122364"/>
            </a:xfrm>
            <a:prstGeom prst="rect">
              <a:avLst/>
            </a:prstGeom>
            <a:gradFill flip="none" rotWithShape="1">
              <a:gsLst>
                <a:gs pos="0">
                  <a:srgbClr val="F20000"/>
                </a:gs>
                <a:gs pos="56998">
                  <a:srgbClr val="EEA4BB"/>
                </a:gs>
                <a:gs pos="100000">
                  <a:srgbClr val="FBDDE0"/>
                </a:gs>
              </a:gsLst>
              <a:lin ang="2700000" scaled="0"/>
            </a:gradFill>
            <a:ln w="12700" cap="flat">
              <a:noFill/>
              <a:miter lim="400000"/>
            </a:ln>
            <a:effectLst>
              <a:outerShdw sx="100000" sy="100000" kx="0" ky="0" algn="b" rotWithShape="0" blurRad="88900" dist="38099" dir="2700000">
                <a:srgbClr val="FFFF00">
                  <a:alpha val="39999"/>
                </a:srgbClr>
              </a:outerShdw>
            </a:effectLst>
          </p:spPr>
          <p:txBody>
            <a:bodyPr wrap="square" lIns="0" tIns="0" rIns="0" bIns="0" numCol="1" anchor="ctr">
              <a:noAutofit/>
            </a:bodyPr>
            <a:lstStyle/>
            <a:p>
              <a:pPr lvl="0">
                <a:defRPr>
                  <a:latin typeface="Arial"/>
                  <a:ea typeface="Arial"/>
                  <a:cs typeface="Arial"/>
                  <a:sym typeface="Arial"/>
                </a:defRPr>
              </a:pPr>
            </a:p>
          </p:txBody>
        </p:sp>
        <p:sp>
          <p:nvSpPr>
            <p:cNvPr id="264" name="Shape 264"/>
            <p:cNvSpPr/>
            <p:nvPr/>
          </p:nvSpPr>
          <p:spPr>
            <a:xfrm>
              <a:off x="0" y="377031"/>
              <a:ext cx="185420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IMPLEMENT</a:t>
              </a:r>
            </a:p>
          </p:txBody>
        </p:sp>
      </p:grpSp>
      <p:sp>
        <p:nvSpPr>
          <p:cNvPr id="266" name="Shape 266"/>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0" name="Shape 27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271" name="Shape 271"/>
          <p:cNvSpPr/>
          <p:nvPr/>
        </p:nvSpPr>
        <p:spPr>
          <a:xfrm>
            <a:off x="4021137" y="6164262"/>
            <a:ext cx="4840288" cy="504827"/>
          </a:xfrm>
          <a:prstGeom prst="rect">
            <a:avLst/>
          </a:prstGeom>
          <a:solidFill>
            <a:srgbClr val="BBE0E3"/>
          </a:solidFill>
          <a:ln w="12700">
            <a:miter lim="400000"/>
          </a:ln>
        </p:spPr>
        <p:txBody>
          <a:bodyPr lIns="0" tIns="0" rIns="0" bIns="0"/>
          <a:lstStyle/>
          <a:p>
            <a:pPr lvl="0">
              <a:defRPr>
                <a:latin typeface="Arial"/>
                <a:ea typeface="Arial"/>
                <a:cs typeface="Arial"/>
                <a:sym typeface="Arial"/>
              </a:defRPr>
            </a:pPr>
          </a:p>
        </p:txBody>
      </p:sp>
      <p:pic>
        <p:nvPicPr>
          <p:cNvPr id="272" name="image4.jpeg"/>
          <p:cNvPicPr/>
          <p:nvPr/>
        </p:nvPicPr>
        <p:blipFill>
          <a:blip r:embed="rId3">
            <a:extLst/>
          </a:blip>
          <a:stretch>
            <a:fillRect/>
          </a:stretch>
        </p:blipFill>
        <p:spPr>
          <a:xfrm>
            <a:off x="1655428" y="1658937"/>
            <a:ext cx="5802314" cy="1885951"/>
          </a:xfrm>
          <a:prstGeom prst="rect">
            <a:avLst/>
          </a:prstGeom>
          <a:ln w="12700">
            <a:miter lim="400000"/>
          </a:ln>
        </p:spPr>
      </p:pic>
      <p:grpSp>
        <p:nvGrpSpPr>
          <p:cNvPr id="275" name="Group 275"/>
          <p:cNvGrpSpPr/>
          <p:nvPr/>
        </p:nvGrpSpPr>
        <p:grpSpPr>
          <a:xfrm>
            <a:off x="385761" y="3024188"/>
            <a:ext cx="1582742" cy="920752"/>
            <a:chOff x="-1" y="0"/>
            <a:chExt cx="1582740" cy="920750"/>
          </a:xfrm>
        </p:grpSpPr>
        <p:sp>
          <p:nvSpPr>
            <p:cNvPr id="273" name="Shape 273"/>
            <p:cNvSpPr/>
            <p:nvPr/>
          </p:nvSpPr>
          <p:spPr>
            <a:xfrm>
              <a:off x="-2" y="0"/>
              <a:ext cx="1582741" cy="920751"/>
            </a:xfrm>
            <a:prstGeom prst="rect">
              <a:avLst/>
            </a:prstGeom>
            <a:gradFill flip="none" rotWithShape="1">
              <a:gsLst>
                <a:gs pos="0">
                  <a:srgbClr val="095BFF"/>
                </a:gs>
                <a:gs pos="50000">
                  <a:srgbClr val="4BB2FF"/>
                </a:gs>
                <a:gs pos="100000">
                  <a:srgbClr val="D1D1EF"/>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74" name="Shape 274"/>
            <p:cNvSpPr/>
            <p:nvPr/>
          </p:nvSpPr>
          <p:spPr>
            <a:xfrm>
              <a:off x="-2" y="276224"/>
              <a:ext cx="1582741" cy="3683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DESIGN</a:t>
              </a:r>
            </a:p>
          </p:txBody>
        </p:sp>
      </p:grpSp>
      <p:grpSp>
        <p:nvGrpSpPr>
          <p:cNvPr id="278" name="Group 278"/>
          <p:cNvGrpSpPr/>
          <p:nvPr/>
        </p:nvGrpSpPr>
        <p:grpSpPr>
          <a:xfrm>
            <a:off x="2408238" y="4879972"/>
            <a:ext cx="1327152" cy="792168"/>
            <a:chOff x="0" y="0"/>
            <a:chExt cx="1327151" cy="792167"/>
          </a:xfrm>
        </p:grpSpPr>
        <p:sp>
          <p:nvSpPr>
            <p:cNvPr id="276" name="Shape 276"/>
            <p:cNvSpPr/>
            <p:nvPr/>
          </p:nvSpPr>
          <p:spPr>
            <a:xfrm>
              <a:off x="-1" y="-1"/>
              <a:ext cx="1327153" cy="792168"/>
            </a:xfrm>
            <a:prstGeom prst="rect">
              <a:avLst/>
            </a:prstGeom>
            <a:gradFill flip="none" rotWithShape="1">
              <a:gsLst>
                <a:gs pos="0">
                  <a:srgbClr val="095BFF"/>
                </a:gs>
                <a:gs pos="50000">
                  <a:srgbClr val="4BB2FF"/>
                </a:gs>
                <a:gs pos="100000">
                  <a:srgbClr val="D1D1EF"/>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77" name="Shape 277"/>
            <p:cNvSpPr/>
            <p:nvPr/>
          </p:nvSpPr>
          <p:spPr>
            <a:xfrm>
              <a:off x="-1" y="65881"/>
              <a:ext cx="1327153" cy="660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TEST &amp; MODIFY</a:t>
              </a:r>
            </a:p>
          </p:txBody>
        </p:sp>
      </p:grpSp>
      <p:grpSp>
        <p:nvGrpSpPr>
          <p:cNvPr id="281" name="Group 281"/>
          <p:cNvGrpSpPr/>
          <p:nvPr/>
        </p:nvGrpSpPr>
        <p:grpSpPr>
          <a:xfrm>
            <a:off x="3887787" y="4870447"/>
            <a:ext cx="1327152" cy="792168"/>
            <a:chOff x="0" y="0"/>
            <a:chExt cx="1327151" cy="792167"/>
          </a:xfrm>
        </p:grpSpPr>
        <p:sp>
          <p:nvSpPr>
            <p:cNvPr id="279" name="Shape 279"/>
            <p:cNvSpPr/>
            <p:nvPr/>
          </p:nvSpPr>
          <p:spPr>
            <a:xfrm>
              <a:off x="-1" y="-1"/>
              <a:ext cx="1327153" cy="792168"/>
            </a:xfrm>
            <a:prstGeom prst="rect">
              <a:avLst/>
            </a:prstGeom>
            <a:gradFill flip="none" rotWithShape="1">
              <a:gsLst>
                <a:gs pos="0">
                  <a:srgbClr val="095BFF"/>
                </a:gs>
                <a:gs pos="50000">
                  <a:srgbClr val="4BB2FF"/>
                </a:gs>
                <a:gs pos="100000">
                  <a:srgbClr val="D1D1EF"/>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80" name="Shape 280"/>
            <p:cNvSpPr/>
            <p:nvPr/>
          </p:nvSpPr>
          <p:spPr>
            <a:xfrm>
              <a:off x="-1" y="65881"/>
              <a:ext cx="1327153" cy="660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TEST &amp; MODIFY</a:t>
              </a:r>
            </a:p>
          </p:txBody>
        </p:sp>
      </p:grpSp>
      <p:grpSp>
        <p:nvGrpSpPr>
          <p:cNvPr id="284" name="Group 284"/>
          <p:cNvGrpSpPr/>
          <p:nvPr/>
        </p:nvGrpSpPr>
        <p:grpSpPr>
          <a:xfrm>
            <a:off x="7100887" y="3006725"/>
            <a:ext cx="1487491" cy="920750"/>
            <a:chOff x="-1" y="0"/>
            <a:chExt cx="1487490" cy="920750"/>
          </a:xfrm>
        </p:grpSpPr>
        <p:sp>
          <p:nvSpPr>
            <p:cNvPr id="282" name="Shape 282"/>
            <p:cNvSpPr/>
            <p:nvPr/>
          </p:nvSpPr>
          <p:spPr>
            <a:xfrm>
              <a:off x="-2" y="0"/>
              <a:ext cx="1487491" cy="920750"/>
            </a:xfrm>
            <a:prstGeom prst="rect">
              <a:avLst/>
            </a:prstGeom>
            <a:gradFill flip="none" rotWithShape="1">
              <a:gsLst>
                <a:gs pos="0">
                  <a:srgbClr val="1BA181"/>
                </a:gs>
                <a:gs pos="23000">
                  <a:srgbClr val="00B050"/>
                </a:gs>
                <a:gs pos="100000">
                  <a:srgbClr val="DDFBF1"/>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83" name="Shape 283"/>
            <p:cNvSpPr/>
            <p:nvPr/>
          </p:nvSpPr>
          <p:spPr>
            <a:xfrm>
              <a:off x="-2" y="168274"/>
              <a:ext cx="1487491" cy="5842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p>
              <a:pPr lvl="0"/>
              <a:r>
                <a:rPr b="1" sz="2000">
                  <a:solidFill>
                    <a:srgbClr val="224B4F"/>
                  </a:solidFill>
                  <a:latin typeface="Lucida Grande"/>
                  <a:ea typeface="Lucida Grande"/>
                  <a:cs typeface="Lucida Grande"/>
                  <a:sym typeface="Lucida Grande"/>
                </a:rPr>
                <a:t>APPROVE</a:t>
              </a:r>
              <a:endParaRPr>
                <a:solidFill>
                  <a:srgbClr val="FFFFFF"/>
                </a:solidFill>
                <a:latin typeface="Arial"/>
                <a:ea typeface="Arial"/>
                <a:cs typeface="Arial"/>
                <a:sym typeface="Arial"/>
              </a:endParaRPr>
            </a:p>
            <a:p>
              <a:pPr lvl="0"/>
              <a:r>
                <a:rPr b="1" sz="1400">
                  <a:solidFill>
                    <a:srgbClr val="224B4F"/>
                  </a:solidFill>
                  <a:latin typeface="Lucida Grande"/>
                  <a:ea typeface="Lucida Grande"/>
                  <a:cs typeface="Lucida Grande"/>
                  <a:sym typeface="Lucida Grande"/>
                </a:rPr>
                <a:t>IF NECESSARY</a:t>
              </a:r>
            </a:p>
          </p:txBody>
        </p:sp>
      </p:grpSp>
      <p:sp>
        <p:nvSpPr>
          <p:cNvPr id="285" name="Shape 285"/>
          <p:cNvSpPr/>
          <p:nvPr/>
        </p:nvSpPr>
        <p:spPr>
          <a:xfrm>
            <a:off x="369888" y="4076700"/>
            <a:ext cx="8443912" cy="0"/>
          </a:xfrm>
          <a:prstGeom prst="line">
            <a:avLst/>
          </a:prstGeom>
          <a:ln w="66675">
            <a:solidFill/>
            <a:round/>
          </a:ln>
          <a:effectLst>
            <a:outerShdw sx="100000" sy="100000" kx="0" ky="0" algn="b" rotWithShape="0" blurRad="38100" dist="19999" dir="5400000">
              <a:srgbClr val="808080">
                <a:alpha val="37999"/>
              </a:srgbClr>
            </a:outerShdw>
          </a:effectLst>
        </p:spPr>
        <p:txBody>
          <a:bodyPr lIns="0" tIns="0" rIns="0" bIns="0"/>
          <a:lstStyle/>
          <a:p>
            <a:pPr lvl="0" defTabSz="457200">
              <a:defRPr sz="1200">
                <a:latin typeface="+mj-lt"/>
                <a:ea typeface="+mj-ea"/>
                <a:cs typeface="+mj-cs"/>
                <a:sym typeface="Helvetica"/>
              </a:defRPr>
            </a:pPr>
          </a:p>
        </p:txBody>
      </p:sp>
      <p:sp>
        <p:nvSpPr>
          <p:cNvPr id="286" name="Shape 286"/>
          <p:cNvSpPr/>
          <p:nvPr/>
        </p:nvSpPr>
        <p:spPr>
          <a:xfrm>
            <a:off x="512391" y="1152523"/>
            <a:ext cx="3783212" cy="558801"/>
          </a:xfrm>
          <a:prstGeom prst="rect">
            <a:avLst/>
          </a:prstGeom>
          <a:solidFill>
            <a:srgbClr val="BBE0E3"/>
          </a:solidFill>
          <a:ln w="12700">
            <a:miter lim="400000"/>
          </a:ln>
          <a:effectLst>
            <a:outerShdw sx="100000" sy="100000" kx="0" ky="0" algn="b" rotWithShape="0" blurRad="50800" dist="38099" dir="2700000">
              <a:srgbClr val="808080">
                <a:alpha val="39999"/>
              </a:srgbClr>
            </a:outerShdw>
          </a:effectLst>
          <a:extLst>
            <a:ext uri="{C572A759-6A51-4108-AA02-DFA0A04FC94B}">
              <ma14:wrappingTextBoxFlag xmlns:ma14="http://schemas.microsoft.com/office/mac/drawingml/2011/main" val="1"/>
            </a:ext>
          </a:extLst>
        </p:spPr>
        <p:txBody>
          <a:bodyPr wrap="none" lIns="38100" tIns="38100" rIns="38100" bIns="38100">
            <a:spAutoFit/>
          </a:bodyPr>
          <a:lstStyle>
            <a:lvl1pPr>
              <a:defRPr b="1" sz="3200">
                <a:latin typeface="Lucida Grande"/>
                <a:ea typeface="Lucida Grande"/>
                <a:cs typeface="Lucida Grande"/>
                <a:sym typeface="Lucida Grande"/>
              </a:defRPr>
            </a:lvl1pPr>
          </a:lstStyle>
          <a:p>
            <a:pPr lvl="0">
              <a:defRPr b="0" sz="1800"/>
            </a:pPr>
            <a:r>
              <a:rPr b="1" sz="3200"/>
              <a:t>Conference Room</a:t>
            </a:r>
          </a:p>
        </p:txBody>
      </p:sp>
      <p:sp>
        <p:nvSpPr>
          <p:cNvPr id="287" name="Shape 287"/>
          <p:cNvSpPr/>
          <p:nvPr/>
        </p:nvSpPr>
        <p:spPr>
          <a:xfrm>
            <a:off x="282574" y="4292600"/>
            <a:ext cx="2325490" cy="558800"/>
          </a:xfrm>
          <a:prstGeom prst="rect">
            <a:avLst/>
          </a:prstGeom>
          <a:solidFill>
            <a:srgbClr val="BBE0E3"/>
          </a:solidFill>
          <a:ln w="12700">
            <a:miter lim="400000"/>
          </a:ln>
          <a:effectLst>
            <a:outerShdw sx="100000" sy="100000" kx="0" ky="0" algn="b" rotWithShape="0" blurRad="50800" dist="38099" dir="2700000">
              <a:srgbClr val="808080">
                <a:alpha val="39999"/>
              </a:srgbClr>
            </a:outerShdw>
          </a:effectLst>
          <a:extLst>
            <a:ext uri="{C572A759-6A51-4108-AA02-DFA0A04FC94B}">
              <ma14:wrappingTextBoxFlag xmlns:ma14="http://schemas.microsoft.com/office/mac/drawingml/2011/main" val="1"/>
            </a:ext>
          </a:extLst>
        </p:spPr>
        <p:txBody>
          <a:bodyPr wrap="none" lIns="38100" tIns="38100" rIns="38100" bIns="38100">
            <a:spAutoFit/>
          </a:bodyPr>
          <a:lstStyle>
            <a:lvl1pPr>
              <a:defRPr b="1" sz="3200">
                <a:latin typeface="Lucida Grande"/>
                <a:ea typeface="Lucida Grande"/>
                <a:cs typeface="Lucida Grande"/>
                <a:sym typeface="Lucida Grande"/>
              </a:defRPr>
            </a:lvl1pPr>
          </a:lstStyle>
          <a:p>
            <a:pPr lvl="0">
              <a:defRPr b="0" sz="1800"/>
            </a:pPr>
            <a:r>
              <a:rPr b="1" sz="3200"/>
              <a:t>Real World</a:t>
            </a:r>
          </a:p>
        </p:txBody>
      </p:sp>
      <p:sp>
        <p:nvSpPr>
          <p:cNvPr id="288" name="Shape 288"/>
          <p:cNvSpPr/>
          <p:nvPr/>
        </p:nvSpPr>
        <p:spPr>
          <a:xfrm>
            <a:off x="7850407" y="3927475"/>
            <a:ext cx="3256" cy="259292"/>
          </a:xfrm>
          <a:prstGeom prst="line">
            <a:avLst/>
          </a:prstGeom>
          <a:ln w="66675">
            <a:solidFill/>
            <a:round/>
            <a:tailEnd type="stealth"/>
          </a:ln>
        </p:spPr>
        <p:txBody>
          <a:bodyPr lIns="0" tIns="0" rIns="0" bIns="0"/>
          <a:lstStyle/>
          <a:p>
            <a:pPr lvl="0" defTabSz="457200">
              <a:defRPr sz="1200">
                <a:latin typeface="+mj-lt"/>
                <a:ea typeface="+mj-ea"/>
                <a:cs typeface="+mj-cs"/>
                <a:sym typeface="Helvetica"/>
              </a:defRPr>
            </a:pPr>
          </a:p>
        </p:txBody>
      </p:sp>
      <p:grpSp>
        <p:nvGrpSpPr>
          <p:cNvPr id="291" name="Group 291"/>
          <p:cNvGrpSpPr/>
          <p:nvPr/>
        </p:nvGrpSpPr>
        <p:grpSpPr>
          <a:xfrm>
            <a:off x="5351462" y="4870447"/>
            <a:ext cx="1327152" cy="792168"/>
            <a:chOff x="0" y="0"/>
            <a:chExt cx="1327151" cy="792167"/>
          </a:xfrm>
        </p:grpSpPr>
        <p:sp>
          <p:nvSpPr>
            <p:cNvPr id="289" name="Shape 289"/>
            <p:cNvSpPr/>
            <p:nvPr/>
          </p:nvSpPr>
          <p:spPr>
            <a:xfrm>
              <a:off x="-1" y="-1"/>
              <a:ext cx="1327153" cy="792168"/>
            </a:xfrm>
            <a:prstGeom prst="rect">
              <a:avLst/>
            </a:prstGeom>
            <a:gradFill flip="none" rotWithShape="1">
              <a:gsLst>
                <a:gs pos="0">
                  <a:srgbClr val="095BFF"/>
                </a:gs>
                <a:gs pos="50000">
                  <a:srgbClr val="4BB2FF"/>
                </a:gs>
                <a:gs pos="100000">
                  <a:srgbClr val="D1D1EF"/>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90" name="Shape 290"/>
            <p:cNvSpPr/>
            <p:nvPr/>
          </p:nvSpPr>
          <p:spPr>
            <a:xfrm>
              <a:off x="-1" y="65881"/>
              <a:ext cx="1327153" cy="660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TEST &amp; MODIFY</a:t>
              </a:r>
            </a:p>
          </p:txBody>
        </p:sp>
      </p:grpSp>
      <p:sp>
        <p:nvSpPr>
          <p:cNvPr id="292" name="Shape 292"/>
          <p:cNvSpPr/>
          <p:nvPr/>
        </p:nvSpPr>
        <p:spPr>
          <a:xfrm>
            <a:off x="236538" y="64243"/>
            <a:ext cx="8648701" cy="631081"/>
          </a:xfrm>
          <a:prstGeom prst="rect">
            <a:avLst/>
          </a:prstGeom>
          <a:ln w="12700">
            <a:miter lim="400000"/>
          </a:ln>
          <a:extLst>
            <a:ext uri="{C572A759-6A51-4108-AA02-DFA0A04FC94B}">
              <ma14:wrappingTextBoxFlag xmlns:ma14="http://schemas.microsoft.com/office/mac/drawingml/2011/main" val="1"/>
            </a:ext>
          </a:extLst>
        </p:spPr>
        <p:txBody>
          <a:bodyPr lIns="38100" tIns="38100" rIns="38100" bIns="38100" anchor="ctr">
            <a:spAutoFit/>
          </a:bodyPr>
          <a:lstStyle>
            <a:lvl1pPr>
              <a:defRPr sz="4000">
                <a:latin typeface="Arial"/>
                <a:ea typeface="Arial"/>
                <a:cs typeface="Arial"/>
                <a:sym typeface="Arial"/>
              </a:defRPr>
            </a:lvl1pPr>
          </a:lstStyle>
          <a:p>
            <a:pPr lvl="0">
              <a:defRPr sz="1800"/>
            </a:pPr>
            <a:r>
              <a:rPr sz="4000"/>
              <a:t>The Quality Improvement Approach</a:t>
            </a:r>
          </a:p>
        </p:txBody>
      </p:sp>
      <p:grpSp>
        <p:nvGrpSpPr>
          <p:cNvPr id="295" name="Group 295"/>
          <p:cNvGrpSpPr/>
          <p:nvPr/>
        </p:nvGrpSpPr>
        <p:grpSpPr>
          <a:xfrm>
            <a:off x="6926263" y="4705349"/>
            <a:ext cx="1882777" cy="1192215"/>
            <a:chOff x="0" y="0"/>
            <a:chExt cx="1882775" cy="1192214"/>
          </a:xfrm>
        </p:grpSpPr>
        <p:sp>
          <p:nvSpPr>
            <p:cNvPr id="293" name="Shape 293"/>
            <p:cNvSpPr/>
            <p:nvPr/>
          </p:nvSpPr>
          <p:spPr>
            <a:xfrm>
              <a:off x="0" y="-1"/>
              <a:ext cx="1882776" cy="1192215"/>
            </a:xfrm>
            <a:prstGeom prst="rect">
              <a:avLst/>
            </a:prstGeom>
            <a:gradFill flip="none" rotWithShape="1">
              <a:gsLst>
                <a:gs pos="0">
                  <a:srgbClr val="F20000"/>
                </a:gs>
                <a:gs pos="56998">
                  <a:srgbClr val="EEA4BB"/>
                </a:gs>
                <a:gs pos="100000">
                  <a:srgbClr val="FBDDE0"/>
                </a:gs>
              </a:gsLst>
              <a:lin ang="2700000" scaled="0"/>
            </a:gra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294" name="Shape 294"/>
            <p:cNvSpPr/>
            <p:nvPr/>
          </p:nvSpPr>
          <p:spPr>
            <a:xfrm>
              <a:off x="0" y="265906"/>
              <a:ext cx="1882776" cy="660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38100" tIns="38100" rIns="38100" bIns="38100" numCol="1" anchor="ctr">
              <a:spAutoFit/>
            </a:bodyPr>
            <a:lstStyle>
              <a:lvl1pPr>
                <a:defRPr b="1" sz="2000">
                  <a:solidFill>
                    <a:srgbClr val="224B4F"/>
                  </a:solidFill>
                  <a:latin typeface="Lucida Grande"/>
                  <a:ea typeface="Lucida Grande"/>
                  <a:cs typeface="Lucida Grande"/>
                  <a:sym typeface="Lucida Grande"/>
                </a:defRPr>
              </a:lvl1pPr>
            </a:lstStyle>
            <a:p>
              <a:pPr lvl="0">
                <a:defRPr b="0" sz="1800">
                  <a:solidFill>
                    <a:srgbClr val="000000"/>
                  </a:solidFill>
                </a:defRPr>
              </a:pPr>
              <a:r>
                <a:rPr b="1" sz="2000">
                  <a:solidFill>
                    <a:srgbClr val="224B4F"/>
                  </a:solidFill>
                </a:rPr>
                <a:t>START TO IMPLEMENT</a:t>
              </a:r>
            </a:p>
          </p:txBody>
        </p:sp>
      </p:grpSp>
      <p:sp>
        <p:nvSpPr>
          <p:cNvPr id="296" name="Shape 296"/>
          <p:cNvSpPr/>
          <p:nvPr/>
        </p:nvSpPr>
        <p:spPr>
          <a:xfrm>
            <a:off x="1664023" y="3944937"/>
            <a:ext cx="329632" cy="311681"/>
          </a:xfrm>
          <a:prstGeom prst="line">
            <a:avLst/>
          </a:prstGeom>
          <a:ln w="66675">
            <a:solidFill/>
            <a:round/>
            <a:tailEnd type="stealth"/>
          </a:ln>
        </p:spPr>
        <p:txBody>
          <a:bodyPr lIns="0" tIns="0" rIns="0" bIns="0"/>
          <a:lstStyle/>
          <a:p>
            <a:pPr lvl="0" defTabSz="457200">
              <a:defRPr sz="1200">
                <a:latin typeface="+mj-lt"/>
                <a:ea typeface="+mj-ea"/>
                <a:cs typeface="+mj-cs"/>
                <a:sym typeface="Helvetica"/>
              </a:defRPr>
            </a:pPr>
          </a:p>
        </p:txBody>
      </p:sp>
      <p:grpSp>
        <p:nvGrpSpPr>
          <p:cNvPr id="300" name="Group 300"/>
          <p:cNvGrpSpPr/>
          <p:nvPr/>
        </p:nvGrpSpPr>
        <p:grpSpPr>
          <a:xfrm>
            <a:off x="3167062" y="5519737"/>
            <a:ext cx="1362078" cy="514353"/>
            <a:chOff x="-1" y="0"/>
            <a:chExt cx="1362077" cy="514352"/>
          </a:xfrm>
        </p:grpSpPr>
        <p:sp>
          <p:nvSpPr>
            <p:cNvPr id="297" name="Shape 297"/>
            <p:cNvSpPr/>
            <p:nvPr/>
          </p:nvSpPr>
          <p:spPr>
            <a:xfrm rot="10800000">
              <a:off x="-2" y="0"/>
              <a:ext cx="1362079" cy="5143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859" y="21600"/>
                  </a:moveTo>
                  <a:lnTo>
                    <a:pt x="17519" y="16200"/>
                  </a:lnTo>
                  <a:lnTo>
                    <a:pt x="18539" y="16200"/>
                  </a:lnTo>
                  <a:cubicBezTo>
                    <a:pt x="17465" y="6663"/>
                    <a:pt x="13714" y="0"/>
                    <a:pt x="9419" y="0"/>
                  </a:cubicBezTo>
                  <a:lnTo>
                    <a:pt x="11460" y="0"/>
                  </a:lnTo>
                  <a:cubicBezTo>
                    <a:pt x="15755" y="0"/>
                    <a:pt x="19506" y="6663"/>
                    <a:pt x="20580" y="16200"/>
                  </a:cubicBezTo>
                  <a:lnTo>
                    <a:pt x="21600" y="16200"/>
                  </a:lnTo>
                  <a:lnTo>
                    <a:pt x="19859" y="21600"/>
                  </a:lnTo>
                  <a:close/>
                  <a:moveTo>
                    <a:pt x="10439" y="127"/>
                  </a:moveTo>
                  <a:cubicBezTo>
                    <a:pt x="5661" y="1321"/>
                    <a:pt x="2041" y="10576"/>
                    <a:pt x="2041" y="21600"/>
                  </a:cubicBezTo>
                  <a:lnTo>
                    <a:pt x="0" y="21600"/>
                  </a:lnTo>
                  <a:cubicBezTo>
                    <a:pt x="0" y="9671"/>
                    <a:pt x="4217" y="0"/>
                    <a:pt x="9419" y="0"/>
                  </a:cubicBezTo>
                  <a:cubicBezTo>
                    <a:pt x="9760" y="0"/>
                    <a:pt x="10101" y="42"/>
                    <a:pt x="10439" y="127"/>
                  </a:cubicBezTo>
                  <a:close/>
                </a:path>
              </a:pathLst>
            </a:custGeom>
            <a:solidFill>
              <a:srgbClr val="000000"/>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p>
          </p:txBody>
        </p:sp>
        <p:sp>
          <p:nvSpPr>
            <p:cNvPr id="298" name="Shape 298"/>
            <p:cNvSpPr/>
            <p:nvPr/>
          </p:nvSpPr>
          <p:spPr>
            <a:xfrm rot="10800000">
              <a:off x="704083" y="0"/>
              <a:ext cx="657993" cy="5143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7"/>
                  </a:moveTo>
                  <a:cubicBezTo>
                    <a:pt x="11712" y="1321"/>
                    <a:pt x="4222" y="10576"/>
                    <a:pt x="4222" y="21600"/>
                  </a:cubicBezTo>
                  <a:lnTo>
                    <a:pt x="0" y="21600"/>
                  </a:lnTo>
                  <a:cubicBezTo>
                    <a:pt x="0" y="9671"/>
                    <a:pt x="8725" y="0"/>
                    <a:pt x="19489" y="0"/>
                  </a:cubicBezTo>
                  <a:cubicBezTo>
                    <a:pt x="20194" y="0"/>
                    <a:pt x="20899" y="42"/>
                    <a:pt x="21600" y="127"/>
                  </a:cubicBezTo>
                  <a:close/>
                </a:path>
              </a:pathLst>
            </a:custGeom>
            <a:solidFill>
              <a:srgbClr val="000000">
                <a:alpha val="20000"/>
              </a:srgbClr>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p>
          </p:txBody>
        </p:sp>
        <p:sp>
          <p:nvSpPr>
            <p:cNvPr id="299" name="Shape 299"/>
            <p:cNvSpPr/>
            <p:nvPr/>
          </p:nvSpPr>
          <p:spPr>
            <a:xfrm rot="10800000">
              <a:off x="-2" y="0"/>
              <a:ext cx="1362079" cy="5143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439" y="127"/>
                  </a:moveTo>
                  <a:cubicBezTo>
                    <a:pt x="5661" y="1321"/>
                    <a:pt x="2041" y="10576"/>
                    <a:pt x="2041" y="21600"/>
                  </a:cubicBezTo>
                  <a:lnTo>
                    <a:pt x="0" y="21600"/>
                  </a:lnTo>
                  <a:cubicBezTo>
                    <a:pt x="0" y="9671"/>
                    <a:pt x="4217" y="0"/>
                    <a:pt x="9419" y="0"/>
                  </a:cubicBezTo>
                  <a:lnTo>
                    <a:pt x="11460" y="0"/>
                  </a:lnTo>
                  <a:cubicBezTo>
                    <a:pt x="15755" y="0"/>
                    <a:pt x="19506" y="6663"/>
                    <a:pt x="20580" y="16200"/>
                  </a:cubicBezTo>
                  <a:lnTo>
                    <a:pt x="21600" y="16200"/>
                  </a:lnTo>
                  <a:lnTo>
                    <a:pt x="19859" y="21600"/>
                  </a:lnTo>
                  <a:lnTo>
                    <a:pt x="17519" y="16200"/>
                  </a:lnTo>
                  <a:lnTo>
                    <a:pt x="18539" y="16200"/>
                  </a:lnTo>
                  <a:cubicBezTo>
                    <a:pt x="17465" y="6663"/>
                    <a:pt x="13714" y="0"/>
                    <a:pt x="9419" y="0"/>
                  </a:cubicBezTo>
                </a:path>
              </a:pathLst>
            </a:custGeom>
            <a:noFill/>
            <a:ln w="25400" cap="flat">
              <a:solidFill>
                <a:srgbClr val="88A3A5"/>
              </a:solidFill>
              <a:prstDash val="solid"/>
              <a:round/>
            </a:ln>
            <a:effectLst/>
          </p:spPr>
          <p:txBody>
            <a:bodyPr wrap="square" lIns="0" tIns="0" rIns="0" bIns="0" numCol="1" anchor="t">
              <a:noAutofit/>
            </a:bodyPr>
            <a:lstStyle/>
            <a:p>
              <a:pPr lvl="0">
                <a:defRPr>
                  <a:latin typeface="Arial"/>
                  <a:ea typeface="Arial"/>
                  <a:cs typeface="Arial"/>
                  <a:sym typeface="Arial"/>
                </a:defRPr>
              </a:pPr>
            </a:p>
          </p:txBody>
        </p:sp>
      </p:grpSp>
      <p:grpSp>
        <p:nvGrpSpPr>
          <p:cNvPr id="304" name="Group 304"/>
          <p:cNvGrpSpPr/>
          <p:nvPr/>
        </p:nvGrpSpPr>
        <p:grpSpPr>
          <a:xfrm>
            <a:off x="3217862" y="4508500"/>
            <a:ext cx="1355728" cy="514350"/>
            <a:chOff x="-1" y="0"/>
            <a:chExt cx="1355727" cy="514350"/>
          </a:xfrm>
        </p:grpSpPr>
        <p:sp>
          <p:nvSpPr>
            <p:cNvPr id="301" name="Shape 301"/>
            <p:cNvSpPr/>
            <p:nvPr/>
          </p:nvSpPr>
          <p:spPr>
            <a:xfrm>
              <a:off x="-2" y="0"/>
              <a:ext cx="1355729" cy="5143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850" y="21600"/>
                  </a:moveTo>
                  <a:lnTo>
                    <a:pt x="17502" y="16200"/>
                  </a:lnTo>
                  <a:lnTo>
                    <a:pt x="18527" y="16200"/>
                  </a:lnTo>
                  <a:cubicBezTo>
                    <a:pt x="17454" y="6663"/>
                    <a:pt x="13705" y="0"/>
                    <a:pt x="9413" y="0"/>
                  </a:cubicBezTo>
                  <a:lnTo>
                    <a:pt x="11462" y="0"/>
                  </a:lnTo>
                  <a:cubicBezTo>
                    <a:pt x="15754" y="0"/>
                    <a:pt x="19502" y="6663"/>
                    <a:pt x="20576" y="16200"/>
                  </a:cubicBezTo>
                  <a:lnTo>
                    <a:pt x="21600" y="16200"/>
                  </a:lnTo>
                  <a:lnTo>
                    <a:pt x="19850" y="21600"/>
                  </a:lnTo>
                  <a:close/>
                  <a:moveTo>
                    <a:pt x="10437" y="128"/>
                  </a:moveTo>
                  <a:cubicBezTo>
                    <a:pt x="5664" y="1328"/>
                    <a:pt x="2049" y="10581"/>
                    <a:pt x="2049" y="21600"/>
                  </a:cubicBezTo>
                  <a:lnTo>
                    <a:pt x="0" y="21600"/>
                  </a:lnTo>
                  <a:cubicBezTo>
                    <a:pt x="0" y="9671"/>
                    <a:pt x="4214" y="0"/>
                    <a:pt x="9413" y="0"/>
                  </a:cubicBezTo>
                  <a:cubicBezTo>
                    <a:pt x="9755" y="0"/>
                    <a:pt x="10097" y="43"/>
                    <a:pt x="10437" y="128"/>
                  </a:cubicBezTo>
                  <a:close/>
                </a:path>
              </a:pathLst>
            </a:custGeom>
            <a:solidFill>
              <a:srgbClr val="000000"/>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p>
          </p:txBody>
        </p:sp>
        <p:sp>
          <p:nvSpPr>
            <p:cNvPr id="302" name="Shape 302"/>
            <p:cNvSpPr/>
            <p:nvPr/>
          </p:nvSpPr>
          <p:spPr>
            <a:xfrm>
              <a:off x="-2" y="0"/>
              <a:ext cx="654053" cy="5143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8"/>
                  </a:moveTo>
                  <a:cubicBezTo>
                    <a:pt x="11721" y="1328"/>
                    <a:pt x="4240" y="10581"/>
                    <a:pt x="4240" y="21600"/>
                  </a:cubicBezTo>
                  <a:lnTo>
                    <a:pt x="0" y="21600"/>
                  </a:lnTo>
                  <a:cubicBezTo>
                    <a:pt x="0" y="9671"/>
                    <a:pt x="8721" y="0"/>
                    <a:pt x="19480" y="0"/>
                  </a:cubicBezTo>
                  <a:cubicBezTo>
                    <a:pt x="20188" y="0"/>
                    <a:pt x="20896" y="43"/>
                    <a:pt x="21600" y="128"/>
                  </a:cubicBezTo>
                  <a:close/>
                </a:path>
              </a:pathLst>
            </a:custGeom>
            <a:solidFill>
              <a:srgbClr val="000000">
                <a:alpha val="20000"/>
              </a:srgbClr>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p>
          </p:txBody>
        </p:sp>
        <p:sp>
          <p:nvSpPr>
            <p:cNvPr id="303" name="Shape 303"/>
            <p:cNvSpPr/>
            <p:nvPr/>
          </p:nvSpPr>
          <p:spPr>
            <a:xfrm>
              <a:off x="-2" y="0"/>
              <a:ext cx="1355729" cy="5143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437" y="128"/>
                  </a:moveTo>
                  <a:cubicBezTo>
                    <a:pt x="5664" y="1328"/>
                    <a:pt x="2049" y="10581"/>
                    <a:pt x="2049" y="21600"/>
                  </a:cubicBezTo>
                  <a:lnTo>
                    <a:pt x="0" y="21600"/>
                  </a:lnTo>
                  <a:cubicBezTo>
                    <a:pt x="0" y="9671"/>
                    <a:pt x="4214" y="0"/>
                    <a:pt x="9413" y="0"/>
                  </a:cubicBezTo>
                  <a:lnTo>
                    <a:pt x="11462" y="0"/>
                  </a:lnTo>
                  <a:cubicBezTo>
                    <a:pt x="15754" y="0"/>
                    <a:pt x="19502" y="6663"/>
                    <a:pt x="20576" y="16200"/>
                  </a:cubicBezTo>
                  <a:lnTo>
                    <a:pt x="21600" y="16200"/>
                  </a:lnTo>
                  <a:lnTo>
                    <a:pt x="19850" y="21600"/>
                  </a:lnTo>
                  <a:lnTo>
                    <a:pt x="17502" y="16200"/>
                  </a:lnTo>
                  <a:lnTo>
                    <a:pt x="18527" y="16200"/>
                  </a:lnTo>
                  <a:cubicBezTo>
                    <a:pt x="17454" y="6663"/>
                    <a:pt x="13705" y="0"/>
                    <a:pt x="9413" y="0"/>
                  </a:cubicBezTo>
                </a:path>
              </a:pathLst>
            </a:custGeom>
            <a:noFill/>
            <a:ln w="25400" cap="flat">
              <a:solidFill>
                <a:srgbClr val="88A3A5"/>
              </a:solidFill>
              <a:prstDash val="solid"/>
              <a:round/>
            </a:ln>
            <a:effectLst/>
          </p:spPr>
          <p:txBody>
            <a:bodyPr wrap="square" lIns="0" tIns="0" rIns="0" bIns="0" numCol="1" anchor="t">
              <a:noAutofit/>
            </a:bodyPr>
            <a:lstStyle/>
            <a:p>
              <a:pPr lvl="0">
                <a:defRPr>
                  <a:latin typeface="Arial"/>
                  <a:ea typeface="Arial"/>
                  <a:cs typeface="Arial"/>
                  <a:sym typeface="Arial"/>
                </a:defRPr>
              </a:pPr>
            </a:p>
          </p:txBody>
        </p:sp>
      </p:grpSp>
      <p:grpSp>
        <p:nvGrpSpPr>
          <p:cNvPr id="308" name="Group 308"/>
          <p:cNvGrpSpPr/>
          <p:nvPr/>
        </p:nvGrpSpPr>
        <p:grpSpPr>
          <a:xfrm>
            <a:off x="4770436" y="4491037"/>
            <a:ext cx="1355728" cy="514352"/>
            <a:chOff x="-1" y="0"/>
            <a:chExt cx="1355727" cy="514351"/>
          </a:xfrm>
        </p:grpSpPr>
        <p:sp>
          <p:nvSpPr>
            <p:cNvPr id="305" name="Shape 305"/>
            <p:cNvSpPr/>
            <p:nvPr/>
          </p:nvSpPr>
          <p:spPr>
            <a:xfrm>
              <a:off x="-2" y="0"/>
              <a:ext cx="1355729" cy="5143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850" y="21600"/>
                  </a:moveTo>
                  <a:lnTo>
                    <a:pt x="17502" y="16200"/>
                  </a:lnTo>
                  <a:lnTo>
                    <a:pt x="18527" y="16200"/>
                  </a:lnTo>
                  <a:cubicBezTo>
                    <a:pt x="17454" y="6663"/>
                    <a:pt x="13705" y="0"/>
                    <a:pt x="9413" y="0"/>
                  </a:cubicBezTo>
                  <a:lnTo>
                    <a:pt x="11462" y="0"/>
                  </a:lnTo>
                  <a:cubicBezTo>
                    <a:pt x="15754" y="0"/>
                    <a:pt x="19502" y="6663"/>
                    <a:pt x="20576" y="16200"/>
                  </a:cubicBezTo>
                  <a:lnTo>
                    <a:pt x="21600" y="16200"/>
                  </a:lnTo>
                  <a:lnTo>
                    <a:pt x="19850" y="21600"/>
                  </a:lnTo>
                  <a:close/>
                  <a:moveTo>
                    <a:pt x="10437" y="128"/>
                  </a:moveTo>
                  <a:cubicBezTo>
                    <a:pt x="5664" y="1328"/>
                    <a:pt x="2049" y="10581"/>
                    <a:pt x="2049" y="21600"/>
                  </a:cubicBezTo>
                  <a:lnTo>
                    <a:pt x="0" y="21600"/>
                  </a:lnTo>
                  <a:cubicBezTo>
                    <a:pt x="0" y="9671"/>
                    <a:pt x="4214" y="0"/>
                    <a:pt x="9413" y="0"/>
                  </a:cubicBezTo>
                  <a:cubicBezTo>
                    <a:pt x="9755" y="0"/>
                    <a:pt x="10097" y="43"/>
                    <a:pt x="10437" y="128"/>
                  </a:cubicBezTo>
                  <a:close/>
                </a:path>
              </a:pathLst>
            </a:custGeom>
            <a:solidFill>
              <a:srgbClr val="000000"/>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p>
          </p:txBody>
        </p:sp>
        <p:sp>
          <p:nvSpPr>
            <p:cNvPr id="306" name="Shape 306"/>
            <p:cNvSpPr/>
            <p:nvPr/>
          </p:nvSpPr>
          <p:spPr>
            <a:xfrm>
              <a:off x="-2" y="0"/>
              <a:ext cx="654053" cy="5143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8"/>
                  </a:moveTo>
                  <a:cubicBezTo>
                    <a:pt x="11721" y="1328"/>
                    <a:pt x="4240" y="10581"/>
                    <a:pt x="4240" y="21600"/>
                  </a:cubicBezTo>
                  <a:lnTo>
                    <a:pt x="0" y="21600"/>
                  </a:lnTo>
                  <a:cubicBezTo>
                    <a:pt x="0" y="9671"/>
                    <a:pt x="8721" y="0"/>
                    <a:pt x="19480" y="0"/>
                  </a:cubicBezTo>
                  <a:cubicBezTo>
                    <a:pt x="20188" y="0"/>
                    <a:pt x="20896" y="43"/>
                    <a:pt x="21600" y="128"/>
                  </a:cubicBezTo>
                  <a:close/>
                </a:path>
              </a:pathLst>
            </a:custGeom>
            <a:solidFill>
              <a:srgbClr val="000000">
                <a:alpha val="20000"/>
              </a:srgbClr>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p>
          </p:txBody>
        </p:sp>
        <p:sp>
          <p:nvSpPr>
            <p:cNvPr id="307" name="Shape 307"/>
            <p:cNvSpPr/>
            <p:nvPr/>
          </p:nvSpPr>
          <p:spPr>
            <a:xfrm>
              <a:off x="-2" y="0"/>
              <a:ext cx="1355729" cy="5143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437" y="128"/>
                  </a:moveTo>
                  <a:cubicBezTo>
                    <a:pt x="5664" y="1328"/>
                    <a:pt x="2049" y="10581"/>
                    <a:pt x="2049" y="21600"/>
                  </a:cubicBezTo>
                  <a:lnTo>
                    <a:pt x="0" y="21600"/>
                  </a:lnTo>
                  <a:cubicBezTo>
                    <a:pt x="0" y="9671"/>
                    <a:pt x="4214" y="0"/>
                    <a:pt x="9413" y="0"/>
                  </a:cubicBezTo>
                  <a:lnTo>
                    <a:pt x="11462" y="0"/>
                  </a:lnTo>
                  <a:cubicBezTo>
                    <a:pt x="15754" y="0"/>
                    <a:pt x="19502" y="6663"/>
                    <a:pt x="20576" y="16200"/>
                  </a:cubicBezTo>
                  <a:lnTo>
                    <a:pt x="21600" y="16200"/>
                  </a:lnTo>
                  <a:lnTo>
                    <a:pt x="19850" y="21600"/>
                  </a:lnTo>
                  <a:lnTo>
                    <a:pt x="17502" y="16200"/>
                  </a:lnTo>
                  <a:lnTo>
                    <a:pt x="18527" y="16200"/>
                  </a:lnTo>
                  <a:cubicBezTo>
                    <a:pt x="17454" y="6663"/>
                    <a:pt x="13705" y="0"/>
                    <a:pt x="9413" y="0"/>
                  </a:cubicBezTo>
                </a:path>
              </a:pathLst>
            </a:custGeom>
            <a:noFill/>
            <a:ln w="25400" cap="flat">
              <a:solidFill>
                <a:srgbClr val="88A3A5"/>
              </a:solidFill>
              <a:prstDash val="solid"/>
              <a:round/>
            </a:ln>
            <a:effectLst/>
          </p:spPr>
          <p:txBody>
            <a:bodyPr wrap="square" lIns="0" tIns="0" rIns="0" bIns="0" numCol="1" anchor="t">
              <a:noAutofit/>
            </a:bodyPr>
            <a:lstStyle/>
            <a:p>
              <a:pPr lvl="0">
                <a:defRPr>
                  <a:latin typeface="Arial"/>
                  <a:ea typeface="Arial"/>
                  <a:cs typeface="Arial"/>
                  <a:sym typeface="Arial"/>
                </a:defRPr>
              </a:pPr>
            </a:p>
          </p:txBody>
        </p:sp>
      </p:grpSp>
      <p:grpSp>
        <p:nvGrpSpPr>
          <p:cNvPr id="312" name="Group 312"/>
          <p:cNvGrpSpPr/>
          <p:nvPr/>
        </p:nvGrpSpPr>
        <p:grpSpPr>
          <a:xfrm>
            <a:off x="4727572" y="5529262"/>
            <a:ext cx="1362079" cy="515940"/>
            <a:chOff x="0" y="0"/>
            <a:chExt cx="1362078" cy="515939"/>
          </a:xfrm>
        </p:grpSpPr>
        <p:sp>
          <p:nvSpPr>
            <p:cNvPr id="309" name="Shape 309"/>
            <p:cNvSpPr/>
            <p:nvPr/>
          </p:nvSpPr>
          <p:spPr>
            <a:xfrm rot="10800000">
              <a:off x="-1" y="0"/>
              <a:ext cx="1362079" cy="5159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859" y="21600"/>
                  </a:moveTo>
                  <a:lnTo>
                    <a:pt x="17519" y="16200"/>
                  </a:lnTo>
                  <a:lnTo>
                    <a:pt x="18539" y="16200"/>
                  </a:lnTo>
                  <a:cubicBezTo>
                    <a:pt x="17465" y="6663"/>
                    <a:pt x="13714" y="0"/>
                    <a:pt x="9419" y="0"/>
                  </a:cubicBezTo>
                  <a:lnTo>
                    <a:pt x="11460" y="0"/>
                  </a:lnTo>
                  <a:cubicBezTo>
                    <a:pt x="15755" y="0"/>
                    <a:pt x="19506" y="6663"/>
                    <a:pt x="20580" y="16200"/>
                  </a:cubicBezTo>
                  <a:lnTo>
                    <a:pt x="21600" y="16200"/>
                  </a:lnTo>
                  <a:lnTo>
                    <a:pt x="19859" y="21600"/>
                  </a:lnTo>
                  <a:close/>
                  <a:moveTo>
                    <a:pt x="10439" y="127"/>
                  </a:moveTo>
                  <a:cubicBezTo>
                    <a:pt x="5661" y="1321"/>
                    <a:pt x="2041" y="10576"/>
                    <a:pt x="2041" y="21600"/>
                  </a:cubicBezTo>
                  <a:lnTo>
                    <a:pt x="0" y="21600"/>
                  </a:lnTo>
                  <a:cubicBezTo>
                    <a:pt x="0" y="9671"/>
                    <a:pt x="4217" y="0"/>
                    <a:pt x="9419" y="0"/>
                  </a:cubicBezTo>
                  <a:cubicBezTo>
                    <a:pt x="9760" y="0"/>
                    <a:pt x="10101" y="42"/>
                    <a:pt x="10439" y="127"/>
                  </a:cubicBezTo>
                  <a:close/>
                </a:path>
              </a:pathLst>
            </a:custGeom>
            <a:solidFill>
              <a:srgbClr val="000000"/>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p>
          </p:txBody>
        </p:sp>
        <p:sp>
          <p:nvSpPr>
            <p:cNvPr id="310" name="Shape 310"/>
            <p:cNvSpPr/>
            <p:nvPr/>
          </p:nvSpPr>
          <p:spPr>
            <a:xfrm rot="10800000">
              <a:off x="704084" y="0"/>
              <a:ext cx="657993" cy="5159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7"/>
                  </a:moveTo>
                  <a:cubicBezTo>
                    <a:pt x="11712" y="1321"/>
                    <a:pt x="4222" y="10576"/>
                    <a:pt x="4222" y="21600"/>
                  </a:cubicBezTo>
                  <a:lnTo>
                    <a:pt x="0" y="21600"/>
                  </a:lnTo>
                  <a:cubicBezTo>
                    <a:pt x="0" y="9671"/>
                    <a:pt x="8725" y="0"/>
                    <a:pt x="19489" y="0"/>
                  </a:cubicBezTo>
                  <a:cubicBezTo>
                    <a:pt x="20194" y="0"/>
                    <a:pt x="20899" y="42"/>
                    <a:pt x="21600" y="127"/>
                  </a:cubicBezTo>
                  <a:close/>
                </a:path>
              </a:pathLst>
            </a:custGeom>
            <a:solidFill>
              <a:srgbClr val="000000">
                <a:alpha val="20000"/>
              </a:srgbClr>
            </a:solidFill>
            <a:ln w="12700" cap="flat">
              <a:noFill/>
              <a:miter lim="400000"/>
            </a:ln>
            <a:effectLst/>
          </p:spPr>
          <p:txBody>
            <a:bodyPr wrap="square" lIns="0" tIns="0" rIns="0" bIns="0" numCol="1" anchor="t">
              <a:noAutofit/>
            </a:bodyPr>
            <a:lstStyle/>
            <a:p>
              <a:pPr lvl="0">
                <a:defRPr>
                  <a:latin typeface="Arial"/>
                  <a:ea typeface="Arial"/>
                  <a:cs typeface="Arial"/>
                  <a:sym typeface="Arial"/>
                </a:defRPr>
              </a:pPr>
            </a:p>
          </p:txBody>
        </p:sp>
        <p:sp>
          <p:nvSpPr>
            <p:cNvPr id="311" name="Shape 311"/>
            <p:cNvSpPr/>
            <p:nvPr/>
          </p:nvSpPr>
          <p:spPr>
            <a:xfrm rot="10800000">
              <a:off x="-1" y="0"/>
              <a:ext cx="1362079" cy="5159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439" y="127"/>
                  </a:moveTo>
                  <a:cubicBezTo>
                    <a:pt x="5661" y="1321"/>
                    <a:pt x="2041" y="10576"/>
                    <a:pt x="2041" y="21600"/>
                  </a:cubicBezTo>
                  <a:lnTo>
                    <a:pt x="0" y="21600"/>
                  </a:lnTo>
                  <a:cubicBezTo>
                    <a:pt x="0" y="9671"/>
                    <a:pt x="4217" y="0"/>
                    <a:pt x="9419" y="0"/>
                  </a:cubicBezTo>
                  <a:lnTo>
                    <a:pt x="11460" y="0"/>
                  </a:lnTo>
                  <a:cubicBezTo>
                    <a:pt x="15755" y="0"/>
                    <a:pt x="19506" y="6663"/>
                    <a:pt x="20580" y="16200"/>
                  </a:cubicBezTo>
                  <a:lnTo>
                    <a:pt x="21600" y="16200"/>
                  </a:lnTo>
                  <a:lnTo>
                    <a:pt x="19859" y="21600"/>
                  </a:lnTo>
                  <a:lnTo>
                    <a:pt x="17519" y="16200"/>
                  </a:lnTo>
                  <a:lnTo>
                    <a:pt x="18539" y="16200"/>
                  </a:lnTo>
                  <a:cubicBezTo>
                    <a:pt x="17465" y="6663"/>
                    <a:pt x="13714" y="0"/>
                    <a:pt x="9419" y="0"/>
                  </a:cubicBezTo>
                </a:path>
              </a:pathLst>
            </a:custGeom>
            <a:noFill/>
            <a:ln w="25400" cap="flat">
              <a:solidFill>
                <a:srgbClr val="88A3A5"/>
              </a:solidFill>
              <a:prstDash val="solid"/>
              <a:round/>
            </a:ln>
            <a:effectLst/>
          </p:spPr>
          <p:txBody>
            <a:bodyPr wrap="square" lIns="0" tIns="0" rIns="0" bIns="0" numCol="1" anchor="t">
              <a:noAutofit/>
            </a:bodyPr>
            <a:lstStyle/>
            <a:p>
              <a:pPr lvl="0">
                <a:defRPr>
                  <a:latin typeface="Arial"/>
                  <a:ea typeface="Arial"/>
                  <a:cs typeface="Arial"/>
                  <a:sym typeface="Arial"/>
                </a:defRPr>
              </a:pPr>
            </a:p>
          </p:txBody>
        </p:sp>
      </p:grpSp>
      <p:sp>
        <p:nvSpPr>
          <p:cNvPr id="313" name="Shape 313"/>
          <p:cNvSpPr/>
          <p:nvPr/>
        </p:nvSpPr>
        <p:spPr>
          <a:xfrm flipV="1">
            <a:off x="6197598" y="3467100"/>
            <a:ext cx="903289" cy="1412875"/>
          </a:xfrm>
          <a:prstGeom prst="line">
            <a:avLst/>
          </a:prstGeom>
          <a:ln w="66675">
            <a:solidFill/>
            <a:round/>
            <a:tailEnd type="stealth"/>
          </a:ln>
        </p:spPr>
        <p:txBody>
          <a:bodyPr lIns="0" tIns="0" rIns="0" bIns="0"/>
          <a:lstStyle/>
          <a:p>
            <a:pPr lvl="0" defTabSz="457200">
              <a:defRPr sz="1200">
                <a:latin typeface="+mj-lt"/>
                <a:ea typeface="+mj-ea"/>
                <a:cs typeface="+mj-cs"/>
                <a:sym typeface="Helvetica"/>
              </a:defRPr>
            </a:pPr>
          </a:p>
        </p:txBody>
      </p:sp>
      <p:sp>
        <p:nvSpPr>
          <p:cNvPr id="314" name="Shape 314"/>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8" name="Shape 318"/>
          <p:cNvSpPr/>
          <p:nvPr>
            <p:ph type="title"/>
          </p:nvPr>
        </p:nvSpPr>
        <p:spPr>
          <a:xfrm>
            <a:off x="101599" y="647699"/>
            <a:ext cx="8229601" cy="1690689"/>
          </a:xfrm>
          <a:prstGeom prst="rect">
            <a:avLst/>
          </a:prstGeom>
        </p:spPr>
        <p:txBody>
          <a:bodyPr/>
          <a:lstStyle>
            <a:lvl1pPr>
              <a:defRPr sz="4400"/>
            </a:lvl1pPr>
          </a:lstStyle>
          <a:p>
            <a:pPr lvl="0">
              <a:defRPr sz="1800">
                <a:uFillTx/>
              </a:defRPr>
            </a:pPr>
            <a:r>
              <a:rPr sz="4400">
                <a:uFill>
                  <a:solidFill/>
                </a:uFill>
              </a:rPr>
              <a:t>Methodology</a:t>
            </a:r>
          </a:p>
        </p:txBody>
      </p:sp>
      <p:sp>
        <p:nvSpPr>
          <p:cNvPr id="319" name="Shape 319"/>
          <p:cNvSpPr/>
          <p:nvPr>
            <p:ph type="body" idx="1"/>
          </p:nvPr>
        </p:nvSpPr>
        <p:spPr>
          <a:xfrm>
            <a:off x="520699" y="2398711"/>
            <a:ext cx="8229601" cy="5259390"/>
          </a:xfrm>
          <a:prstGeom prst="rect">
            <a:avLst/>
          </a:prstGeom>
        </p:spPr>
        <p:txBody>
          <a:bodyPr/>
          <a:lstStyle/>
          <a:p>
            <a:pPr lvl="0" marL="609600" indent="-609600">
              <a:defRPr sz="1800">
                <a:uFillTx/>
              </a:defRPr>
            </a:pPr>
            <a:r>
              <a:rPr sz="3200">
                <a:uFill>
                  <a:solidFill/>
                </a:uFill>
              </a:rPr>
              <a:t>Evidence based </a:t>
            </a:r>
            <a:endParaRPr sz="3200">
              <a:uFill>
                <a:solidFill/>
              </a:uFill>
            </a:endParaRPr>
          </a:p>
          <a:p>
            <a:pPr lvl="0" marL="342900" indent="-342900">
              <a:defRPr sz="1800">
                <a:uFillTx/>
              </a:defRPr>
            </a:pPr>
            <a:endParaRPr sz="3200">
              <a:uFill>
                <a:solidFill/>
              </a:uFill>
            </a:endParaRPr>
          </a:p>
          <a:p>
            <a:pPr lvl="0" marL="609600" indent="-609600">
              <a:defRPr sz="1800">
                <a:uFillTx/>
              </a:defRPr>
            </a:pPr>
            <a:r>
              <a:rPr sz="3200">
                <a:uFill>
                  <a:solidFill/>
                </a:uFill>
              </a:rPr>
              <a:t>Quality Improvement </a:t>
            </a:r>
            <a:endParaRPr sz="3200">
              <a:uFill>
                <a:solidFill/>
              </a:uFill>
            </a:endParaRPr>
          </a:p>
          <a:p>
            <a:pPr lvl="0" marL="342900" indent="-342900">
              <a:defRPr sz="1800">
                <a:uFillTx/>
              </a:defRPr>
            </a:pPr>
            <a:endParaRPr sz="3200">
              <a:uFill>
                <a:solidFill/>
              </a:uFill>
            </a:endParaRPr>
          </a:p>
          <a:p>
            <a:pPr lvl="0" marL="609600" indent="-609600">
              <a:defRPr sz="1800">
                <a:uFillTx/>
              </a:defRPr>
            </a:pPr>
            <a:r>
              <a:rPr sz="3200">
                <a:uFill>
                  <a:solidFill/>
                </a:uFill>
              </a:rPr>
              <a:t>Small tests of change </a:t>
            </a:r>
            <a:endParaRPr sz="3200">
              <a:uFill>
                <a:solidFill/>
              </a:uFill>
            </a:endParaRPr>
          </a:p>
          <a:p>
            <a:pPr lvl="0" marL="342900" indent="-342900">
              <a:defRPr sz="1800">
                <a:uFillTx/>
              </a:defRPr>
            </a:pPr>
            <a:endParaRPr sz="3200">
              <a:uFill>
                <a:solidFill/>
              </a:uFill>
            </a:endParaRPr>
          </a:p>
          <a:p>
            <a:pPr lvl="0" marL="609600" indent="-609600">
              <a:defRPr sz="1800">
                <a:uFillTx/>
              </a:defRPr>
            </a:pPr>
            <a:r>
              <a:rPr sz="3200">
                <a:uFill>
                  <a:solidFill/>
                </a:uFill>
              </a:rPr>
              <a:t>Data</a:t>
            </a:r>
          </a:p>
        </p:txBody>
      </p:sp>
      <p:sp>
        <p:nvSpPr>
          <p:cNvPr id="320" name="Shape 32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Tree>
  </p:cSld>
  <p:clrMapOvr>
    <a:masterClrMapping/>
  </p:clrMapOvr>
  <p:transition spd="med" advClick="1"/>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2" name="Shape 322"/>
          <p:cNvSpPr/>
          <p:nvPr>
            <p:ph type="title"/>
          </p:nvPr>
        </p:nvSpPr>
        <p:spPr>
          <a:prstGeom prst="rect">
            <a:avLst/>
          </a:prstGeom>
        </p:spPr>
        <p:txBody>
          <a:bodyPr/>
          <a:lstStyle/>
          <a:p>
            <a:pPr lvl="0"/>
          </a:p>
        </p:txBody>
      </p:sp>
      <p:sp>
        <p:nvSpPr>
          <p:cNvPr id="323" name="Shape 323"/>
          <p:cNvSpPr/>
          <p:nvPr>
            <p:ph type="body" idx="1"/>
          </p:nvPr>
        </p:nvSpPr>
        <p:spPr>
          <a:prstGeom prst="rect">
            <a:avLst/>
          </a:prstGeom>
        </p:spPr>
        <p:txBody>
          <a:bodyPr/>
          <a:lstStyle/>
          <a:p>
            <a:pPr lvl="0"/>
          </a:p>
        </p:txBody>
      </p:sp>
      <p:sp>
        <p:nvSpPr>
          <p:cNvPr id="324" name="Shape 32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325" name="image8.png"/>
          <p:cNvPicPr/>
          <p:nvPr/>
        </p:nvPicPr>
        <p:blipFill>
          <a:blip r:embed="rId2">
            <a:extLst/>
          </a:blip>
          <a:stretch>
            <a:fillRect/>
          </a:stretch>
        </p:blipFill>
        <p:spPr>
          <a:xfrm>
            <a:off x="107504" y="375216"/>
            <a:ext cx="8922499" cy="5934103"/>
          </a:xfrm>
          <a:prstGeom prst="rect">
            <a:avLst/>
          </a:prstGeom>
          <a:ln w="12700">
            <a:miter lim="400000"/>
          </a:ln>
        </p:spPr>
      </p:pic>
      <p:sp>
        <p:nvSpPr>
          <p:cNvPr id="326" name="Shape 326"/>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8" name="Shape 328"/>
          <p:cNvSpPr/>
          <p:nvPr>
            <p:ph type="title"/>
          </p:nvPr>
        </p:nvSpPr>
        <p:spPr>
          <a:xfrm>
            <a:off x="393699" y="812799"/>
            <a:ext cx="8229601" cy="1690689"/>
          </a:xfrm>
          <a:prstGeom prst="rect">
            <a:avLst/>
          </a:prstGeom>
        </p:spPr>
        <p:txBody>
          <a:bodyPr/>
          <a:lstStyle>
            <a:lvl1pPr>
              <a:defRPr sz="4400"/>
            </a:lvl1pPr>
          </a:lstStyle>
          <a:p>
            <a:pPr lvl="0">
              <a:defRPr sz="1800">
                <a:uFillTx/>
              </a:defRPr>
            </a:pPr>
            <a:r>
              <a:rPr sz="4400">
                <a:uFill>
                  <a:solidFill/>
                </a:uFill>
              </a:rPr>
              <a:t>Early Years Collaborative</a:t>
            </a:r>
          </a:p>
        </p:txBody>
      </p:sp>
      <p:sp>
        <p:nvSpPr>
          <p:cNvPr id="329" name="Shape 329"/>
          <p:cNvSpPr/>
          <p:nvPr>
            <p:ph type="body" idx="1"/>
          </p:nvPr>
        </p:nvSpPr>
        <p:spPr>
          <a:xfrm>
            <a:off x="203199" y="2576511"/>
            <a:ext cx="8229601" cy="5259390"/>
          </a:xfrm>
          <a:prstGeom prst="rect">
            <a:avLst/>
          </a:prstGeom>
        </p:spPr>
        <p:txBody>
          <a:bodyPr/>
          <a:lstStyle/>
          <a:p>
            <a:pPr lvl="0" marL="609600" indent="-609600">
              <a:defRPr sz="1800">
                <a:uFillTx/>
              </a:defRPr>
            </a:pPr>
            <a:r>
              <a:rPr sz="3200">
                <a:uFill>
                  <a:solidFill/>
                </a:uFill>
              </a:rPr>
              <a:t>Global Aim  :Scotland is the best place to grow up and the best place in the world to bring up children</a:t>
            </a:r>
            <a:endParaRPr sz="3200">
              <a:uFill>
                <a:solidFill/>
              </a:uFill>
            </a:endParaRPr>
          </a:p>
          <a:p>
            <a:pPr lvl="0" marL="609600" indent="-609600">
              <a:defRPr sz="1800">
                <a:uFillTx/>
              </a:defRPr>
            </a:pPr>
            <a:r>
              <a:rPr sz="3200">
                <a:uFill>
                  <a:solidFill/>
                </a:uFill>
              </a:rPr>
              <a:t>First ever national , multi agency Quality Improvement Programme led by Community Planning Partnerships</a:t>
            </a:r>
          </a:p>
        </p:txBody>
      </p:sp>
      <p:sp>
        <p:nvSpPr>
          <p:cNvPr id="330" name="Shape 33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331" name="Shape 331"/>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4" name="Shape 6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lvl1pPr>
              <a:defRPr>
                <a:uFill>
                  <a:solidFill/>
                </a:uFill>
              </a:defRPr>
            </a:lvl1pPr>
          </a:lstStyle>
          <a:p>
            <a:pPr lvl="0">
              <a:defRPr sz="1800">
                <a:uFillTx/>
              </a:defRPr>
            </a:pPr>
            <a:fld id="{86CB4B4D-7CA3-9044-876B-883B54F8677D}" type="slidenum">
              <a:rPr sz="1200">
                <a:uFill>
                  <a:solidFill/>
                </a:uFill>
              </a:rPr>
            </a:fld>
          </a:p>
        </p:txBody>
      </p:sp>
      <p:sp>
        <p:nvSpPr>
          <p:cNvPr id="65" name="Shape 65"/>
          <p:cNvSpPr/>
          <p:nvPr>
            <p:ph type="title"/>
          </p:nvPr>
        </p:nvSpPr>
        <p:spPr>
          <a:xfrm>
            <a:off x="210382" y="762009"/>
            <a:ext cx="8229601" cy="1508126"/>
          </a:xfrm>
          <a:prstGeom prst="rect">
            <a:avLst/>
          </a:prstGeom>
        </p:spPr>
        <p:txBody>
          <a:bodyPr/>
          <a:lstStyle>
            <a:lvl1pPr>
              <a:defRPr>
                <a:uFill>
                  <a:solidFill/>
                </a:uFill>
              </a:defRPr>
            </a:lvl1pPr>
          </a:lstStyle>
          <a:p>
            <a:pPr lvl="0">
              <a:defRPr sz="1800">
                <a:uFillTx/>
              </a:defRPr>
            </a:pPr>
            <a:r>
              <a:rPr sz="4200">
                <a:uFill>
                  <a:solidFill/>
                </a:uFill>
              </a:rPr>
              <a:t>National Outcomes</a:t>
            </a:r>
          </a:p>
        </p:txBody>
      </p:sp>
      <p:sp>
        <p:nvSpPr>
          <p:cNvPr id="66" name="Shape 66"/>
          <p:cNvSpPr/>
          <p:nvPr>
            <p:ph type="body" idx="1"/>
          </p:nvPr>
        </p:nvSpPr>
        <p:spPr>
          <a:prstGeom prst="rect">
            <a:avLst/>
          </a:prstGeom>
        </p:spPr>
        <p:txBody>
          <a:bodyPr/>
          <a:lstStyle/>
          <a:p>
            <a:pPr lvl="0" marL="304799" indent="-304799">
              <a:defRPr sz="1800"/>
            </a:pPr>
            <a:endParaRPr sz="2600"/>
          </a:p>
          <a:p>
            <a:pPr lvl="0" marL="495298" indent="-495298">
              <a:defRPr sz="1800"/>
            </a:pPr>
            <a:r>
              <a:rPr sz="2600">
                <a:uFill>
                  <a:solidFill/>
                </a:uFill>
              </a:rPr>
              <a:t>Our children have the best start in life and are ready to succeed.</a:t>
            </a:r>
            <a:endParaRPr sz="2600"/>
          </a:p>
          <a:p>
            <a:pPr lvl="0" marL="304799" indent="-304799">
              <a:defRPr sz="1800"/>
            </a:pPr>
            <a:endParaRPr sz="2600"/>
          </a:p>
          <a:p>
            <a:pPr lvl="0" marL="495298" indent="-495298">
              <a:defRPr sz="1800"/>
            </a:pPr>
            <a:r>
              <a:rPr sz="2600">
                <a:uFill>
                  <a:solidFill/>
                </a:uFill>
              </a:rPr>
              <a:t>We have improved the life chances for children,</a:t>
            </a:r>
            <a:r>
              <a:rPr sz="2600">
                <a:hlinkClick r:id="rId3" invalidUrl="" action="" tgtFrame="" tooltip="" history="1" highlightClick="0" endSnd="0"/>
              </a:rPr>
              <a:t> </a:t>
            </a:r>
            <a:r>
              <a:rPr sz="2600">
                <a:uFill>
                  <a:solidFill/>
                </a:uFill>
              </a:rPr>
              <a:t>young people and families at risk.</a:t>
            </a:r>
            <a:endParaRPr sz="2600"/>
          </a:p>
          <a:p>
            <a:pPr lvl="0" marL="304799" indent="-304799">
              <a:defRPr sz="1800"/>
            </a:pPr>
            <a:endParaRPr sz="2600"/>
          </a:p>
          <a:p>
            <a:pPr lvl="0" marL="495298" indent="-495298">
              <a:defRPr sz="1800"/>
            </a:pPr>
            <a:r>
              <a:rPr sz="2600">
                <a:uFill>
                  <a:solidFill/>
                </a:uFill>
              </a:rPr>
              <a:t>Our young people are successful learners, confident individuals, effective contributors and responsible citizens.</a:t>
            </a:r>
          </a:p>
        </p:txBody>
      </p:sp>
    </p:spTree>
  </p:cSld>
  <p:clrMapOvr>
    <a:masterClrMapping/>
  </p:clrMapOvr>
  <p:transition spd="med" advClick="1"/>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33" name="Shape 333"/>
          <p:cNvSpPr/>
          <p:nvPr>
            <p:ph type="title"/>
          </p:nvPr>
        </p:nvSpPr>
        <p:spPr>
          <a:prstGeom prst="rect">
            <a:avLst/>
          </a:prstGeom>
        </p:spPr>
        <p:txBody>
          <a:bodyPr/>
          <a:lstStyle/>
          <a:p>
            <a:pPr lvl="0"/>
          </a:p>
        </p:txBody>
      </p:sp>
      <p:sp>
        <p:nvSpPr>
          <p:cNvPr id="334" name="Shape 334"/>
          <p:cNvSpPr/>
          <p:nvPr>
            <p:ph type="body" idx="1"/>
          </p:nvPr>
        </p:nvSpPr>
        <p:spPr>
          <a:prstGeom prst="rect">
            <a:avLst/>
          </a:prstGeom>
        </p:spPr>
        <p:txBody>
          <a:bodyPr/>
          <a:lstStyle/>
          <a:p>
            <a:pPr lvl="0"/>
          </a:p>
        </p:txBody>
      </p:sp>
      <p:sp>
        <p:nvSpPr>
          <p:cNvPr id="335" name="Shape 33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336" name="Shape 336"/>
          <p:cNvSpPr/>
          <p:nvPr/>
        </p:nvSpPr>
        <p:spPr>
          <a:xfrm>
            <a:off x="22225" y="1371599"/>
            <a:ext cx="7981950" cy="1591"/>
          </a:xfrm>
          <a:prstGeom prst="line">
            <a:avLst/>
          </a:prstGeom>
          <a:ln w="50800">
            <a:solidFill>
              <a:srgbClr val="FF00FF"/>
            </a:solidFill>
            <a:round/>
          </a:ln>
        </p:spPr>
        <p:txBody>
          <a:bodyPr lIns="0" tIns="0" rIns="0" bIns="0"/>
          <a:lstStyle/>
          <a:p>
            <a:pPr lvl="0" defTabSz="457200">
              <a:defRPr sz="1200">
                <a:latin typeface="+mj-lt"/>
                <a:ea typeface="+mj-ea"/>
                <a:cs typeface="+mj-cs"/>
                <a:sym typeface="Helvetica"/>
              </a:defRPr>
            </a:pPr>
          </a:p>
        </p:txBody>
      </p:sp>
      <p:sp>
        <p:nvSpPr>
          <p:cNvPr id="337" name="Shape 337"/>
          <p:cNvSpPr/>
          <p:nvPr/>
        </p:nvSpPr>
        <p:spPr>
          <a:xfrm>
            <a:off x="0" y="6523725"/>
            <a:ext cx="8835960" cy="31339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600">
                <a:solidFill>
                  <a:srgbClr val="FFFFFF"/>
                </a:solidFill>
                <a:latin typeface="Arial"/>
                <a:ea typeface="Arial"/>
                <a:cs typeface="Arial"/>
                <a:sym typeface="Arial"/>
              </a:defRPr>
            </a:lvl1pPr>
          </a:lstStyle>
          <a:p>
            <a:pPr lvl="0">
              <a:defRPr sz="1800">
                <a:solidFill>
                  <a:srgbClr val="000000"/>
                </a:solidFill>
              </a:defRPr>
            </a:pPr>
            <a:r>
              <a:rPr sz="1600">
                <a:solidFill>
                  <a:srgbClr val="FFFFFF"/>
                </a:solidFill>
              </a:rPr>
              <a:t>http://www.scotland.gov.uk/Topics/People/Young-People/early-years/early-years-collaborative</a:t>
            </a:r>
          </a:p>
        </p:txBody>
      </p:sp>
      <p:pic>
        <p:nvPicPr>
          <p:cNvPr id="338" name="image9.png"/>
          <p:cNvPicPr/>
          <p:nvPr/>
        </p:nvPicPr>
        <p:blipFill>
          <a:blip r:embed="rId3">
            <a:extLst/>
          </a:blip>
          <a:stretch>
            <a:fillRect/>
          </a:stretch>
        </p:blipFill>
        <p:spPr>
          <a:xfrm>
            <a:off x="847681" y="1706048"/>
            <a:ext cx="7059978" cy="4342843"/>
          </a:xfrm>
          <a:prstGeom prst="rect">
            <a:avLst/>
          </a:prstGeom>
          <a:ln w="12700">
            <a:miter lim="400000"/>
          </a:ln>
        </p:spPr>
      </p:pic>
      <p:sp>
        <p:nvSpPr>
          <p:cNvPr id="339" name="Shape 339"/>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43" name="Shape 343"/>
          <p:cNvSpPr/>
          <p:nvPr>
            <p:ph type="title"/>
          </p:nvPr>
        </p:nvSpPr>
        <p:spPr>
          <a:xfrm>
            <a:off x="279399" y="469899"/>
            <a:ext cx="8229601" cy="1690689"/>
          </a:xfrm>
          <a:prstGeom prst="rect">
            <a:avLst/>
          </a:prstGeom>
        </p:spPr>
        <p:txBody>
          <a:bodyPr/>
          <a:lstStyle>
            <a:lvl1pPr>
              <a:defRPr sz="4400"/>
            </a:lvl1pPr>
          </a:lstStyle>
          <a:p>
            <a:pPr lvl="0">
              <a:defRPr sz="1800">
                <a:uFillTx/>
              </a:defRPr>
            </a:pPr>
            <a:r>
              <a:rPr sz="4400">
                <a:uFill>
                  <a:solidFill/>
                </a:uFill>
              </a:rPr>
              <a:t>Stretch Aims</a:t>
            </a:r>
          </a:p>
        </p:txBody>
      </p:sp>
      <p:sp>
        <p:nvSpPr>
          <p:cNvPr id="344" name="Shape 344"/>
          <p:cNvSpPr/>
          <p:nvPr>
            <p:ph type="body" idx="1"/>
          </p:nvPr>
        </p:nvSpPr>
        <p:spPr>
          <a:xfrm>
            <a:off x="406399" y="2233611"/>
            <a:ext cx="8229601" cy="5259390"/>
          </a:xfrm>
          <a:prstGeom prst="rect">
            <a:avLst/>
          </a:prstGeom>
        </p:spPr>
        <p:txBody>
          <a:bodyPr/>
          <a:lstStyle/>
          <a:p>
            <a:pPr lvl="0" marL="609600" indent="-609600">
              <a:lnSpc>
                <a:spcPct val="90000"/>
              </a:lnSpc>
              <a:defRPr sz="1800">
                <a:uFillTx/>
              </a:defRPr>
            </a:pPr>
            <a:r>
              <a:rPr sz="3200">
                <a:uFill>
                  <a:solidFill/>
                </a:uFill>
              </a:rPr>
              <a:t>To ensure women experience positive pregnancies which result in the birth of more healthy babies as evidenced by a reduction of 15% in the rates of stillbirths(from 4.9 per 1000 births in 2010 to 4.3 per 1000 in 2015)</a:t>
            </a:r>
            <a:endParaRPr sz="3200">
              <a:uFill>
                <a:solidFill/>
              </a:uFill>
            </a:endParaRPr>
          </a:p>
          <a:p>
            <a:pPr lvl="0" marL="609600" indent="-609600">
              <a:lnSpc>
                <a:spcPct val="90000"/>
              </a:lnSpc>
              <a:defRPr sz="1800">
                <a:uFillTx/>
              </a:defRPr>
            </a:pPr>
            <a:r>
              <a:rPr sz="3200">
                <a:uFill>
                  <a:solidFill/>
                </a:uFill>
              </a:rPr>
              <a:t>And reduction of infant mortality from 3.7 per 1000 live births in 2010 to 3.1 per 1000 live births in 2015</a:t>
            </a:r>
          </a:p>
        </p:txBody>
      </p:sp>
      <p:sp>
        <p:nvSpPr>
          <p:cNvPr id="345" name="Shape 34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346" name="Shape 346"/>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48" name="Shape 348"/>
          <p:cNvSpPr/>
          <p:nvPr>
            <p:ph type="title"/>
          </p:nvPr>
        </p:nvSpPr>
        <p:spPr>
          <a:xfrm>
            <a:off x="406399" y="723899"/>
            <a:ext cx="8229601" cy="1690689"/>
          </a:xfrm>
          <a:prstGeom prst="rect">
            <a:avLst/>
          </a:prstGeom>
        </p:spPr>
        <p:txBody>
          <a:bodyPr/>
          <a:lstStyle>
            <a:lvl1pPr defTabSz="868680">
              <a:defRPr sz="4100"/>
            </a:lvl1pPr>
          </a:lstStyle>
          <a:p>
            <a:pPr lvl="0">
              <a:defRPr sz="1800">
                <a:uFillTx/>
              </a:defRPr>
            </a:pPr>
            <a:r>
              <a:rPr sz="4100">
                <a:uFill>
                  <a:solidFill/>
                </a:uFill>
              </a:rPr>
              <a:t>Quality Improvement Methodology</a:t>
            </a:r>
          </a:p>
        </p:txBody>
      </p:sp>
      <p:sp>
        <p:nvSpPr>
          <p:cNvPr id="349" name="Shape 349"/>
          <p:cNvSpPr/>
          <p:nvPr>
            <p:ph type="body" idx="1"/>
          </p:nvPr>
        </p:nvSpPr>
        <p:spPr>
          <a:xfrm>
            <a:off x="317499" y="2576511"/>
            <a:ext cx="8229601" cy="5259390"/>
          </a:xfrm>
          <a:prstGeom prst="rect">
            <a:avLst/>
          </a:prstGeom>
        </p:spPr>
        <p:txBody>
          <a:bodyPr/>
          <a:lstStyle/>
          <a:p>
            <a:pPr lvl="0" marL="572833" indent="-572833" defTabSz="886967">
              <a:defRPr sz="1800">
                <a:uFillTx/>
              </a:defRPr>
            </a:pPr>
            <a:r>
              <a:rPr sz="3100">
                <a:uFill>
                  <a:solidFill/>
                </a:uFill>
              </a:rPr>
              <a:t>Support ,inspirational  leadership  ,non-hierarchal  ,sharing, confidence to broach QI</a:t>
            </a:r>
            <a:endParaRPr sz="3100">
              <a:uFill>
                <a:solidFill/>
              </a:uFill>
            </a:endParaRPr>
          </a:p>
          <a:p>
            <a:pPr lvl="0" marL="572833" indent="-572833" defTabSz="886967">
              <a:defRPr sz="1800">
                <a:uFillTx/>
              </a:defRPr>
            </a:pPr>
            <a:r>
              <a:rPr sz="3100">
                <a:uFill>
                  <a:solidFill/>
                </a:uFill>
              </a:rPr>
              <a:t>Enriching and empowering , learning reliance and success but from support networks locally and wider ..Plan and prepare ..strategies for clinician engagement - what was in it for them and for patients and families   to get a shared ownership . </a:t>
            </a:r>
          </a:p>
        </p:txBody>
      </p:sp>
      <p:sp>
        <p:nvSpPr>
          <p:cNvPr id="350" name="Shape 35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351" name="Shape 351"/>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53" name="Shape 353"/>
          <p:cNvSpPr/>
          <p:nvPr>
            <p:ph type="title"/>
          </p:nvPr>
        </p:nvSpPr>
        <p:spPr>
          <a:xfrm>
            <a:off x="419099" y="863599"/>
            <a:ext cx="8229601" cy="1690689"/>
          </a:xfrm>
          <a:prstGeom prst="rect">
            <a:avLst/>
          </a:prstGeom>
        </p:spPr>
        <p:txBody>
          <a:bodyPr/>
          <a:lstStyle>
            <a:lvl1pPr defTabSz="841247">
              <a:defRPr sz="3500"/>
            </a:lvl1pPr>
          </a:lstStyle>
          <a:p>
            <a:pPr lvl="0">
              <a:defRPr sz="1800">
                <a:uFillTx/>
              </a:defRPr>
            </a:pPr>
            <a:r>
              <a:rPr sz="3500">
                <a:uFill>
                  <a:solidFill/>
                </a:uFill>
              </a:rPr>
              <a:t>EVIDENCE BASED IMPLEMENTATION</a:t>
            </a:r>
          </a:p>
        </p:txBody>
      </p:sp>
      <p:sp>
        <p:nvSpPr>
          <p:cNvPr id="354" name="Shape 354"/>
          <p:cNvSpPr/>
          <p:nvPr>
            <p:ph type="body" idx="1"/>
          </p:nvPr>
        </p:nvSpPr>
        <p:spPr>
          <a:xfrm>
            <a:off x="355599" y="2767011"/>
            <a:ext cx="8229601" cy="5259390"/>
          </a:xfrm>
          <a:prstGeom prst="rect">
            <a:avLst/>
          </a:prstGeom>
        </p:spPr>
        <p:txBody>
          <a:bodyPr/>
          <a:lstStyle/>
          <a:p>
            <a:pPr lvl="0" marL="380998" indent="-380998">
              <a:lnSpc>
                <a:spcPct val="200000"/>
              </a:lnSpc>
              <a:defRPr sz="1800">
                <a:uFillTx/>
              </a:defRPr>
            </a:pPr>
            <a:r>
              <a:rPr sz="2000">
                <a:uFill>
                  <a:solidFill/>
                </a:uFill>
                <a:latin typeface="Arial Bold"/>
                <a:ea typeface="Arial Bold"/>
                <a:cs typeface="Arial Bold"/>
                <a:sym typeface="Arial Bold"/>
              </a:rPr>
              <a:t>STAFF CAPACITY</a:t>
            </a:r>
            <a:endParaRPr sz="2000">
              <a:uFill>
                <a:solidFill/>
              </a:uFill>
              <a:latin typeface="Arial Bold"/>
              <a:ea typeface="Arial Bold"/>
              <a:cs typeface="Arial Bold"/>
              <a:sym typeface="Arial Bold"/>
            </a:endParaRPr>
          </a:p>
          <a:p>
            <a:pPr lvl="0" marL="380998" indent="-380998">
              <a:lnSpc>
                <a:spcPct val="200000"/>
              </a:lnSpc>
              <a:defRPr sz="1800">
                <a:uFillTx/>
              </a:defRPr>
            </a:pPr>
            <a:r>
              <a:rPr sz="2000">
                <a:uFill>
                  <a:solidFill/>
                </a:uFill>
                <a:latin typeface="Arial Bold"/>
                <a:ea typeface="Arial Bold"/>
                <a:cs typeface="Arial Bold"/>
                <a:sym typeface="Arial Bold"/>
              </a:rPr>
              <a:t>COMPETENCY</a:t>
            </a:r>
            <a:endParaRPr sz="2000">
              <a:uFill>
                <a:solidFill/>
              </a:uFill>
              <a:latin typeface="Arial Bold"/>
              <a:ea typeface="Arial Bold"/>
              <a:cs typeface="Arial Bold"/>
              <a:sym typeface="Arial Bold"/>
            </a:endParaRPr>
          </a:p>
          <a:p>
            <a:pPr lvl="0" marL="380998" indent="-380998">
              <a:lnSpc>
                <a:spcPct val="200000"/>
              </a:lnSpc>
              <a:defRPr sz="1800">
                <a:uFillTx/>
              </a:defRPr>
            </a:pPr>
            <a:r>
              <a:rPr sz="2000">
                <a:uFill>
                  <a:solidFill/>
                </a:uFill>
                <a:latin typeface="Arial Bold"/>
                <a:ea typeface="Arial Bold"/>
                <a:cs typeface="Arial Bold"/>
                <a:sym typeface="Arial Bold"/>
              </a:rPr>
              <a:t>FIDELITY TO PROGRAMMES</a:t>
            </a:r>
            <a:endParaRPr sz="2000">
              <a:uFill>
                <a:solidFill/>
              </a:uFill>
              <a:latin typeface="Arial Bold"/>
              <a:ea typeface="Arial Bold"/>
              <a:cs typeface="Arial Bold"/>
              <a:sym typeface="Arial Bold"/>
            </a:endParaRPr>
          </a:p>
          <a:p>
            <a:pPr lvl="0" marL="380998" indent="-380998">
              <a:lnSpc>
                <a:spcPct val="200000"/>
              </a:lnSpc>
              <a:defRPr sz="1800">
                <a:uFillTx/>
              </a:defRPr>
            </a:pPr>
            <a:r>
              <a:rPr sz="2000">
                <a:uFill>
                  <a:solidFill/>
                </a:uFill>
                <a:latin typeface="Arial Bold"/>
                <a:ea typeface="Arial Bold"/>
                <a:cs typeface="Arial Bold"/>
                <a:sym typeface="Arial Bold"/>
              </a:rPr>
              <a:t>DATA COLLECTION</a:t>
            </a:r>
            <a:endParaRPr sz="2000">
              <a:uFill>
                <a:solidFill/>
              </a:uFill>
              <a:latin typeface="Arial Bold"/>
              <a:ea typeface="Arial Bold"/>
              <a:cs typeface="Arial Bold"/>
              <a:sym typeface="Arial Bold"/>
            </a:endParaRPr>
          </a:p>
          <a:p>
            <a:pPr lvl="0" marL="380998" indent="-380998">
              <a:lnSpc>
                <a:spcPct val="200000"/>
              </a:lnSpc>
              <a:defRPr sz="1800">
                <a:uFillTx/>
              </a:defRPr>
            </a:pPr>
            <a:r>
              <a:rPr sz="2000">
                <a:uFill>
                  <a:solidFill/>
                </a:uFill>
                <a:latin typeface="Arial Bold"/>
                <a:ea typeface="Arial Bold"/>
                <a:cs typeface="Arial Bold"/>
                <a:sym typeface="Arial Bold"/>
              </a:rPr>
              <a:t>MANAGERIAL BUY IN AND SUPPORT</a:t>
            </a:r>
          </a:p>
        </p:txBody>
      </p:sp>
      <p:sp>
        <p:nvSpPr>
          <p:cNvPr id="355" name="Shape 355"/>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356" name="Shape 356"/>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58" name="Shape 358"/>
          <p:cNvSpPr/>
          <p:nvPr>
            <p:ph type="title"/>
          </p:nvPr>
        </p:nvSpPr>
        <p:spPr>
          <a:xfrm>
            <a:off x="253999" y="1689100"/>
            <a:ext cx="8229601" cy="1690689"/>
          </a:xfrm>
          <a:prstGeom prst="rect">
            <a:avLst/>
          </a:prstGeom>
        </p:spPr>
        <p:txBody>
          <a:bodyPr/>
          <a:lstStyle>
            <a:lvl1pPr>
              <a:defRPr sz="4400"/>
            </a:lvl1pPr>
          </a:lstStyle>
          <a:p>
            <a:pPr lvl="0">
              <a:defRPr sz="1800">
                <a:uFillTx/>
              </a:defRPr>
            </a:pPr>
            <a:r>
              <a:rPr sz="4400">
                <a:uFill>
                  <a:solidFill/>
                </a:uFill>
              </a:rPr>
              <a:t>Staffing  Example</a:t>
            </a:r>
          </a:p>
        </p:txBody>
      </p:sp>
      <p:sp>
        <p:nvSpPr>
          <p:cNvPr id="359" name="Shape 359"/>
          <p:cNvSpPr/>
          <p:nvPr>
            <p:ph type="body" idx="1"/>
          </p:nvPr>
        </p:nvSpPr>
        <p:spPr>
          <a:xfrm>
            <a:off x="342899" y="3617911"/>
            <a:ext cx="8229601" cy="5259389"/>
          </a:xfrm>
          <a:prstGeom prst="rect">
            <a:avLst/>
          </a:prstGeom>
        </p:spPr>
        <p:txBody>
          <a:bodyPr/>
          <a:lstStyle/>
          <a:p>
            <a:pPr lvl="0"/>
          </a:p>
        </p:txBody>
      </p:sp>
      <p:sp>
        <p:nvSpPr>
          <p:cNvPr id="360" name="Shape 36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Tree>
  </p:cSld>
  <p:clrMapOvr>
    <a:masterClrMapping/>
  </p:clrMapOvr>
  <p:transition spd="med" advClick="1"/>
</p:sld>
</file>

<file path=ppt/slides/slide3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2" name="Shape 362"/>
          <p:cNvSpPr/>
          <p:nvPr>
            <p:ph type="title"/>
          </p:nvPr>
        </p:nvSpPr>
        <p:spPr>
          <a:prstGeom prst="rect">
            <a:avLst/>
          </a:prstGeom>
        </p:spPr>
        <p:txBody>
          <a:bodyPr/>
          <a:lstStyle/>
          <a:p>
            <a:pPr lvl="0"/>
          </a:p>
        </p:txBody>
      </p:sp>
      <p:sp>
        <p:nvSpPr>
          <p:cNvPr id="363" name="Shape 363"/>
          <p:cNvSpPr/>
          <p:nvPr>
            <p:ph type="body" idx="1"/>
          </p:nvPr>
        </p:nvSpPr>
        <p:spPr>
          <a:prstGeom prst="rect">
            <a:avLst/>
          </a:prstGeom>
        </p:spPr>
        <p:txBody>
          <a:bodyPr/>
          <a:lstStyle/>
          <a:p>
            <a:pPr lvl="0"/>
          </a:p>
        </p:txBody>
      </p:sp>
      <p:sp>
        <p:nvSpPr>
          <p:cNvPr id="364" name="Shape 36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365" name="image10.png"/>
          <p:cNvPicPr/>
          <p:nvPr/>
        </p:nvPicPr>
        <p:blipFill>
          <a:blip r:embed="rId2">
            <a:extLst/>
          </a:blip>
          <a:stretch>
            <a:fillRect/>
          </a:stretch>
        </p:blipFill>
        <p:spPr>
          <a:xfrm>
            <a:off x="0" y="0"/>
            <a:ext cx="9144000" cy="6858000"/>
          </a:xfrm>
          <a:prstGeom prst="rect">
            <a:avLst/>
          </a:prstGeom>
          <a:ln w="12700">
            <a:miter lim="400000"/>
          </a:ln>
        </p:spPr>
      </p:pic>
    </p:spTree>
  </p:cSld>
  <p:clrMapOvr>
    <a:masterClrMapping/>
  </p:clrMapOvr>
  <p:transition spd="med" advClick="1"/>
</p:sld>
</file>

<file path=ppt/slides/slide3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7" name="Shape 367"/>
          <p:cNvSpPr/>
          <p:nvPr>
            <p:ph type="title"/>
          </p:nvPr>
        </p:nvSpPr>
        <p:spPr>
          <a:prstGeom prst="rect">
            <a:avLst/>
          </a:prstGeom>
        </p:spPr>
        <p:txBody>
          <a:bodyPr/>
          <a:lstStyle/>
          <a:p>
            <a:pPr lvl="0"/>
          </a:p>
        </p:txBody>
      </p:sp>
      <p:sp>
        <p:nvSpPr>
          <p:cNvPr id="368" name="Shape 368"/>
          <p:cNvSpPr/>
          <p:nvPr>
            <p:ph type="body" idx="1"/>
          </p:nvPr>
        </p:nvSpPr>
        <p:spPr>
          <a:prstGeom prst="rect">
            <a:avLst/>
          </a:prstGeom>
        </p:spPr>
        <p:txBody>
          <a:bodyPr/>
          <a:lstStyle/>
          <a:p>
            <a:pPr lvl="0"/>
          </a:p>
        </p:txBody>
      </p:sp>
      <p:sp>
        <p:nvSpPr>
          <p:cNvPr id="369" name="Shape 36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370" name="image11.png"/>
          <p:cNvPicPr/>
          <p:nvPr/>
        </p:nvPicPr>
        <p:blipFill>
          <a:blip r:embed="rId2">
            <a:extLst/>
          </a:blip>
          <a:stretch>
            <a:fillRect/>
          </a:stretch>
        </p:blipFill>
        <p:spPr>
          <a:xfrm>
            <a:off x="509392" y="228600"/>
            <a:ext cx="8310565" cy="5809056"/>
          </a:xfrm>
          <a:prstGeom prst="rect">
            <a:avLst/>
          </a:prstGeom>
          <a:ln w="12700">
            <a:miter lim="400000"/>
          </a:ln>
        </p:spPr>
      </p:pic>
    </p:spTree>
  </p:cSld>
  <p:clrMapOvr>
    <a:masterClrMapping/>
  </p:clrMapOvr>
  <p:transition spd="med" advClick="1"/>
</p:sld>
</file>

<file path=ppt/slides/slide3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2" name="Shape 372"/>
          <p:cNvSpPr/>
          <p:nvPr>
            <p:ph type="title"/>
          </p:nvPr>
        </p:nvSpPr>
        <p:spPr>
          <a:prstGeom prst="rect">
            <a:avLst/>
          </a:prstGeom>
        </p:spPr>
        <p:txBody>
          <a:bodyPr/>
          <a:lstStyle/>
          <a:p>
            <a:pPr lvl="0"/>
          </a:p>
        </p:txBody>
      </p:sp>
      <p:sp>
        <p:nvSpPr>
          <p:cNvPr id="373" name="Shape 373"/>
          <p:cNvSpPr/>
          <p:nvPr>
            <p:ph type="body" idx="1"/>
          </p:nvPr>
        </p:nvSpPr>
        <p:spPr>
          <a:prstGeom prst="rect">
            <a:avLst/>
          </a:prstGeom>
        </p:spPr>
        <p:txBody>
          <a:bodyPr/>
          <a:lstStyle/>
          <a:p>
            <a:pPr lvl="0"/>
          </a:p>
        </p:txBody>
      </p:sp>
      <p:sp>
        <p:nvSpPr>
          <p:cNvPr id="374" name="Shape 37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375" name="image12.png"/>
          <p:cNvPicPr/>
          <p:nvPr/>
        </p:nvPicPr>
        <p:blipFill>
          <a:blip r:embed="rId2">
            <a:extLst/>
          </a:blip>
          <a:stretch>
            <a:fillRect/>
          </a:stretch>
        </p:blipFill>
        <p:spPr>
          <a:xfrm>
            <a:off x="242170" y="585592"/>
            <a:ext cx="8648701" cy="5286377"/>
          </a:xfrm>
          <a:prstGeom prst="rect">
            <a:avLst/>
          </a:prstGeom>
          <a:ln w="12700">
            <a:miter lim="400000"/>
          </a:ln>
        </p:spPr>
      </p:pic>
    </p:spTree>
  </p:cSld>
  <p:clrMapOvr>
    <a:masterClrMapping/>
  </p:clrMapOvr>
  <p:transition spd="med" advClick="1"/>
</p:sld>
</file>

<file path=ppt/slides/slide3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7" name="Shape 377"/>
          <p:cNvSpPr/>
          <p:nvPr>
            <p:ph type="title"/>
          </p:nvPr>
        </p:nvSpPr>
        <p:spPr>
          <a:prstGeom prst="rect">
            <a:avLst/>
          </a:prstGeom>
        </p:spPr>
        <p:txBody>
          <a:bodyPr/>
          <a:lstStyle/>
          <a:p>
            <a:pPr lvl="0"/>
          </a:p>
        </p:txBody>
      </p:sp>
      <p:sp>
        <p:nvSpPr>
          <p:cNvPr id="378" name="Shape 378"/>
          <p:cNvSpPr/>
          <p:nvPr>
            <p:ph type="body" idx="1"/>
          </p:nvPr>
        </p:nvSpPr>
        <p:spPr>
          <a:prstGeom prst="rect">
            <a:avLst/>
          </a:prstGeom>
        </p:spPr>
        <p:txBody>
          <a:bodyPr/>
          <a:lstStyle/>
          <a:p>
            <a:pPr lvl="0"/>
          </a:p>
        </p:txBody>
      </p:sp>
      <p:sp>
        <p:nvSpPr>
          <p:cNvPr id="379" name="Shape 37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380" name="image13.png"/>
          <p:cNvPicPr/>
          <p:nvPr/>
        </p:nvPicPr>
        <p:blipFill>
          <a:blip r:embed="rId2">
            <a:extLst/>
          </a:blip>
          <a:stretch>
            <a:fillRect/>
          </a:stretch>
        </p:blipFill>
        <p:spPr>
          <a:xfrm>
            <a:off x="152400" y="533400"/>
            <a:ext cx="8791686" cy="5019675"/>
          </a:xfrm>
          <a:prstGeom prst="rect">
            <a:avLst/>
          </a:prstGeom>
          <a:ln w="12700">
            <a:miter lim="400000"/>
          </a:ln>
        </p:spPr>
      </p:pic>
    </p:spTree>
  </p:cSld>
  <p:clrMapOvr>
    <a:masterClrMapping/>
  </p:clrMapOvr>
  <p:transition spd="med" advClick="1"/>
</p:sld>
</file>

<file path=ppt/slides/slide3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2" name="Shape 382"/>
          <p:cNvSpPr/>
          <p:nvPr>
            <p:ph type="title"/>
          </p:nvPr>
        </p:nvSpPr>
        <p:spPr>
          <a:prstGeom prst="rect">
            <a:avLst/>
          </a:prstGeom>
        </p:spPr>
        <p:txBody>
          <a:bodyPr/>
          <a:lstStyle/>
          <a:p>
            <a:pPr lvl="0"/>
          </a:p>
        </p:txBody>
      </p:sp>
      <p:sp>
        <p:nvSpPr>
          <p:cNvPr id="383" name="Shape 383"/>
          <p:cNvSpPr/>
          <p:nvPr>
            <p:ph type="body" idx="1"/>
          </p:nvPr>
        </p:nvSpPr>
        <p:spPr>
          <a:prstGeom prst="rect">
            <a:avLst/>
          </a:prstGeom>
        </p:spPr>
        <p:txBody>
          <a:bodyPr/>
          <a:lstStyle/>
          <a:p>
            <a:pPr lvl="0"/>
          </a:p>
        </p:txBody>
      </p:sp>
      <p:sp>
        <p:nvSpPr>
          <p:cNvPr id="384" name="Shape 38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385" name="image14.png"/>
          <p:cNvPicPr/>
          <p:nvPr/>
        </p:nvPicPr>
        <p:blipFill>
          <a:blip r:embed="rId2">
            <a:extLst/>
          </a:blip>
          <a:stretch>
            <a:fillRect/>
          </a:stretch>
        </p:blipFill>
        <p:spPr>
          <a:xfrm>
            <a:off x="166687" y="315500"/>
            <a:ext cx="8810626" cy="5600702"/>
          </a:xfrm>
          <a:prstGeom prst="rect">
            <a:avLst/>
          </a:prstGeom>
          <a:ln w="12700">
            <a:miter lim="400000"/>
          </a:ln>
        </p:spPr>
      </p:pic>
    </p:spTree>
  </p:cSld>
  <p:clrMapOvr>
    <a:masterClrMapping/>
  </p:clrMapOvr>
  <p:transitio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0" name="Shape 70"/>
          <p:cNvSpPr/>
          <p:nvPr>
            <p:ph type="title"/>
          </p:nvPr>
        </p:nvSpPr>
        <p:spPr>
          <a:xfrm>
            <a:off x="406399" y="977899"/>
            <a:ext cx="8229601" cy="1690689"/>
          </a:xfrm>
          <a:prstGeom prst="rect">
            <a:avLst/>
          </a:prstGeom>
        </p:spPr>
        <p:txBody>
          <a:bodyPr/>
          <a:lstStyle>
            <a:lvl1pPr>
              <a:defRPr sz="3200"/>
            </a:lvl1pPr>
          </a:lstStyle>
          <a:p>
            <a:pPr lvl="0">
              <a:defRPr sz="1800">
                <a:uFillTx/>
              </a:defRPr>
            </a:pPr>
            <a:r>
              <a:rPr sz="3200">
                <a:uFill>
                  <a:solidFill/>
                </a:uFill>
              </a:rPr>
              <a:t>Policy framework for Maternal and Child Health</a:t>
            </a:r>
          </a:p>
        </p:txBody>
      </p:sp>
      <p:sp>
        <p:nvSpPr>
          <p:cNvPr id="71" name="Shape 71"/>
          <p:cNvSpPr/>
          <p:nvPr>
            <p:ph type="body" idx="1"/>
          </p:nvPr>
        </p:nvSpPr>
        <p:spPr>
          <a:xfrm>
            <a:off x="457200" y="2741413"/>
            <a:ext cx="8229601" cy="4116587"/>
          </a:xfrm>
          <a:prstGeom prst="rect">
            <a:avLst/>
          </a:prstGeom>
        </p:spPr>
        <p:txBody>
          <a:bodyPr/>
          <a:lstStyle/>
          <a:p>
            <a:pPr lvl="0" marL="571500" indent="-571500">
              <a:defRPr sz="1800">
                <a:uFillTx/>
              </a:defRPr>
            </a:pPr>
            <a:r>
              <a:rPr sz="3000">
                <a:uFill>
                  <a:solidFill/>
                </a:uFill>
              </a:rPr>
              <a:t>Early Years</a:t>
            </a:r>
            <a:endParaRPr sz="3000">
              <a:uFill>
                <a:solidFill/>
              </a:uFill>
            </a:endParaRPr>
          </a:p>
          <a:p>
            <a:pPr lvl="0" marL="571500" indent="-571500">
              <a:defRPr sz="1800">
                <a:uFillTx/>
              </a:defRPr>
            </a:pPr>
            <a:r>
              <a:rPr sz="3000">
                <a:uFill>
                  <a:solidFill/>
                </a:uFill>
              </a:rPr>
              <a:t>GIRFEC</a:t>
            </a:r>
            <a:endParaRPr sz="3000">
              <a:uFill>
                <a:solidFill/>
              </a:uFill>
            </a:endParaRPr>
          </a:p>
          <a:p>
            <a:pPr lvl="0" marL="571500" indent="-571500">
              <a:defRPr sz="1800">
                <a:uFillTx/>
              </a:defRPr>
            </a:pPr>
            <a:r>
              <a:rPr sz="3000">
                <a:uFill>
                  <a:solidFill/>
                </a:uFill>
              </a:rPr>
              <a:t>Children and Young People’s Act</a:t>
            </a:r>
            <a:endParaRPr sz="3000">
              <a:uFill>
                <a:solidFill/>
              </a:uFill>
            </a:endParaRPr>
          </a:p>
          <a:p>
            <a:pPr lvl="0" marL="571500" indent="-571500">
              <a:defRPr sz="1800">
                <a:uFillTx/>
              </a:defRPr>
            </a:pPr>
            <a:r>
              <a:rPr sz="3000">
                <a:uFill>
                  <a:solidFill/>
                </a:uFill>
              </a:rPr>
              <a:t>Health and Social Care Integration Act</a:t>
            </a:r>
            <a:endParaRPr sz="3000">
              <a:uFill>
                <a:solidFill/>
              </a:uFill>
            </a:endParaRPr>
          </a:p>
          <a:p>
            <a:pPr lvl="0" marL="571500" indent="-571500">
              <a:defRPr sz="1800">
                <a:uFillTx/>
              </a:defRPr>
            </a:pPr>
            <a:r>
              <a:rPr sz="3000">
                <a:uFill>
                  <a:solidFill/>
                </a:uFill>
              </a:rPr>
              <a:t>Health Visiting Review</a:t>
            </a:r>
            <a:endParaRPr sz="3000">
              <a:uFill>
                <a:solidFill/>
              </a:uFill>
            </a:endParaRPr>
          </a:p>
          <a:p>
            <a:pPr lvl="0" marL="571500" indent="-571500">
              <a:defRPr sz="1800">
                <a:uFillTx/>
              </a:defRPr>
            </a:pPr>
            <a:r>
              <a:rPr sz="3000">
                <a:uFill>
                  <a:solidFill/>
                </a:uFill>
              </a:rPr>
              <a:t>Quality strategy and 20:20 route map</a:t>
            </a:r>
          </a:p>
        </p:txBody>
      </p:sp>
      <p:sp>
        <p:nvSpPr>
          <p:cNvPr id="72" name="Shape 72"/>
          <p:cNvSpPr/>
          <p:nvPr>
            <p:ph type="sldNum" sz="quarter" idx="2"/>
          </p:nvPr>
        </p:nvSpPr>
        <p:spPr>
          <a:xfrm>
            <a:off x="8442014" y="6442075"/>
            <a:ext cx="199059" cy="274415"/>
          </a:xfrm>
          <a:prstGeom prst="rect">
            <a:avLst/>
          </a:prstGeom>
          <a:extLst>
            <a:ext uri="{C572A759-6A51-4108-AA02-DFA0A04FC94B}">
              <ma14:wrappingTextBoxFlag xmlns:ma14="http://schemas.microsoft.com/office/mac/drawingml/2011/main" val="1"/>
            </a:ext>
          </a:extLst>
        </p:spPr>
        <p:txBody>
          <a:bodyPr/>
          <a:lstStyle>
            <a:lvl1pPr defTabSz="1300480"/>
          </a:lstStyle>
          <a:p>
            <a:pPr lvl="0">
              <a:defRPr sz="1800">
                <a:uFillTx/>
              </a:defRPr>
            </a:pPr>
            <a:fld id="{86CB4B4D-7CA3-9044-876B-883B54F8677D}" type="slidenum">
              <a:rPr sz="1200">
                <a:uFill>
                  <a:solidFill/>
                </a:uFill>
              </a:rPr>
            </a:fld>
          </a:p>
        </p:txBody>
      </p:sp>
    </p:spTree>
  </p:cSld>
  <p:clrMapOvr>
    <a:masterClrMapping/>
  </p:clrMapOvr>
  <p:transition spd="med" advClick="1"/>
</p:sld>
</file>

<file path=ppt/slides/slide4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7" name="Shape 387"/>
          <p:cNvSpPr/>
          <p:nvPr>
            <p:ph type="title"/>
          </p:nvPr>
        </p:nvSpPr>
        <p:spPr>
          <a:prstGeom prst="rect">
            <a:avLst/>
          </a:prstGeom>
        </p:spPr>
        <p:txBody>
          <a:bodyPr/>
          <a:lstStyle/>
          <a:p>
            <a:pPr lvl="0"/>
          </a:p>
        </p:txBody>
      </p:sp>
      <p:sp>
        <p:nvSpPr>
          <p:cNvPr id="388" name="Shape 388"/>
          <p:cNvSpPr/>
          <p:nvPr>
            <p:ph type="body" idx="1"/>
          </p:nvPr>
        </p:nvSpPr>
        <p:spPr>
          <a:prstGeom prst="rect">
            <a:avLst/>
          </a:prstGeom>
        </p:spPr>
        <p:txBody>
          <a:bodyPr/>
          <a:lstStyle/>
          <a:p>
            <a:pPr lvl="0"/>
          </a:p>
        </p:txBody>
      </p:sp>
      <p:sp>
        <p:nvSpPr>
          <p:cNvPr id="389" name="Shape 38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390" name="image15.png"/>
          <p:cNvPicPr/>
          <p:nvPr/>
        </p:nvPicPr>
        <p:blipFill>
          <a:blip r:embed="rId2">
            <a:extLst/>
          </a:blip>
          <a:stretch>
            <a:fillRect/>
          </a:stretch>
        </p:blipFill>
        <p:spPr>
          <a:xfrm>
            <a:off x="304800" y="457200"/>
            <a:ext cx="8553450" cy="5629275"/>
          </a:xfrm>
          <a:prstGeom prst="rect">
            <a:avLst/>
          </a:prstGeom>
          <a:ln w="12700">
            <a:miter lim="400000"/>
          </a:ln>
        </p:spPr>
      </p:pic>
    </p:spTree>
  </p:cSld>
  <p:clrMapOvr>
    <a:masterClrMapping/>
  </p:clrMapOvr>
  <p:transition spd="med" advClick="1"/>
</p:sld>
</file>

<file path=ppt/slides/slide4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2" name="Shape 392"/>
          <p:cNvSpPr/>
          <p:nvPr>
            <p:ph type="title"/>
          </p:nvPr>
        </p:nvSpPr>
        <p:spPr>
          <a:xfrm>
            <a:off x="368299" y="533399"/>
            <a:ext cx="8229601" cy="1690689"/>
          </a:xfrm>
          <a:prstGeom prst="rect">
            <a:avLst/>
          </a:prstGeom>
        </p:spPr>
        <p:txBody>
          <a:bodyPr/>
          <a:lstStyle>
            <a:lvl1pPr defTabSz="768094">
              <a:defRPr i="1" sz="2600">
                <a:solidFill>
                  <a:srgbClr val="FF0000"/>
                </a:solidFill>
              </a:defRPr>
            </a:lvl1pPr>
          </a:lstStyle>
          <a:p>
            <a:pPr lvl="0">
              <a:defRPr i="0" sz="1800">
                <a:solidFill>
                  <a:srgbClr val="000000"/>
                </a:solidFill>
                <a:uFillTx/>
              </a:defRPr>
            </a:pPr>
            <a:r>
              <a:rPr i="1" sz="2600">
                <a:solidFill>
                  <a:srgbClr val="FF0000"/>
                </a:solidFill>
                <a:uFill>
                  <a:solidFill/>
                </a:uFill>
              </a:rPr>
              <a:t>Some of key actions key actions…</a:t>
            </a:r>
          </a:p>
        </p:txBody>
      </p:sp>
      <p:sp>
        <p:nvSpPr>
          <p:cNvPr id="393" name="Shape 393"/>
          <p:cNvSpPr/>
          <p:nvPr>
            <p:ph type="body" idx="1"/>
          </p:nvPr>
        </p:nvSpPr>
        <p:spPr>
          <a:xfrm>
            <a:off x="393699" y="1865311"/>
            <a:ext cx="8229601" cy="5259390"/>
          </a:xfrm>
          <a:prstGeom prst="rect">
            <a:avLst/>
          </a:prstGeom>
          <a:gradFill>
            <a:gsLst>
              <a:gs pos="0">
                <a:srgbClr val="D7F0F2"/>
              </a:gs>
              <a:gs pos="100000">
                <a:srgbClr val="E6FDFF"/>
              </a:gs>
            </a:gsLst>
            <a:lin ang="16200000"/>
          </a:gradFill>
          <a:ln w="9525">
            <a:solidFill>
              <a:srgbClr val="D4E8EA"/>
            </a:solidFill>
            <a:bevel/>
          </a:ln>
          <a:effectLst>
            <a:outerShdw sx="100000" sy="100000" kx="0" ky="0" algn="b" rotWithShape="0" blurRad="38100" dist="23000" dir="5400000">
              <a:srgbClr val="000000">
                <a:alpha val="35000"/>
              </a:srgbClr>
            </a:outerShdw>
          </a:effectLst>
        </p:spPr>
        <p:txBody>
          <a:bodyPr/>
          <a:lstStyle/>
          <a:p>
            <a:pPr lvl="0" marL="0" indent="0">
              <a:spcBef>
                <a:spcPts val="0"/>
              </a:spcBef>
              <a:buClrTx/>
              <a:buSzTx/>
              <a:buFontTx/>
              <a:buNone/>
              <a:defRPr sz="1800">
                <a:uFillTx/>
              </a:defRPr>
            </a:pPr>
            <a:r>
              <a:rPr sz="2400">
                <a:solidFill>
                  <a:srgbClr val="7030A0"/>
                </a:solidFill>
                <a:latin typeface="+mn-lt"/>
                <a:ea typeface="+mn-ea"/>
                <a:cs typeface="+mn-cs"/>
                <a:sym typeface="Avenir Roman"/>
              </a:rPr>
              <a:t>Finance – extra funding for 500 HVs by April 2018</a:t>
            </a:r>
            <a:endParaRPr sz="2400">
              <a:solidFill>
                <a:srgbClr val="7030A0"/>
              </a:solidFill>
              <a:latin typeface="+mn-lt"/>
              <a:ea typeface="+mn-ea"/>
              <a:cs typeface="+mn-cs"/>
              <a:sym typeface="Avenir Roman"/>
            </a:endParaRPr>
          </a:p>
          <a:p>
            <a:pPr lvl="0" marL="0" indent="0">
              <a:spcBef>
                <a:spcPts val="0"/>
              </a:spcBef>
              <a:buClrTx/>
              <a:buSzTx/>
              <a:buFontTx/>
              <a:buNone/>
              <a:defRPr sz="1800">
                <a:uFillTx/>
              </a:defRPr>
            </a:pPr>
            <a:r>
              <a:rPr sz="2400">
                <a:solidFill>
                  <a:srgbClr val="7030A0"/>
                </a:solidFill>
                <a:latin typeface="+mn-lt"/>
                <a:ea typeface="+mn-ea"/>
                <a:cs typeface="+mn-cs"/>
                <a:sym typeface="Avenir Roman"/>
              </a:rPr>
              <a:t>Communication on new HV service to key stakeholders and wider public</a:t>
            </a:r>
            <a:endParaRPr sz="2400">
              <a:solidFill>
                <a:srgbClr val="7030A0"/>
              </a:solidFill>
              <a:latin typeface="+mn-lt"/>
              <a:ea typeface="+mn-ea"/>
              <a:cs typeface="+mn-cs"/>
              <a:sym typeface="Avenir Roman"/>
            </a:endParaRPr>
          </a:p>
          <a:p>
            <a:pPr lvl="0" marL="0" indent="0">
              <a:spcBef>
                <a:spcPts val="0"/>
              </a:spcBef>
              <a:buClrTx/>
              <a:buSzTx/>
              <a:buFontTx/>
              <a:buNone/>
              <a:defRPr sz="1800">
                <a:uFillTx/>
              </a:defRPr>
            </a:pPr>
            <a:r>
              <a:rPr sz="2400">
                <a:solidFill>
                  <a:srgbClr val="7030A0"/>
                </a:solidFill>
                <a:latin typeface="+mn-lt"/>
                <a:ea typeface="+mn-ea"/>
                <a:cs typeface="+mn-cs"/>
                <a:sym typeface="Avenir Roman"/>
              </a:rPr>
              <a:t>Development and publication of Implementation Guide/Plan to Health Boards</a:t>
            </a:r>
            <a:endParaRPr sz="2400">
              <a:solidFill>
                <a:srgbClr val="7030A0"/>
              </a:solidFill>
              <a:latin typeface="+mn-lt"/>
              <a:ea typeface="+mn-ea"/>
              <a:cs typeface="+mn-cs"/>
              <a:sym typeface="Avenir Roman"/>
            </a:endParaRPr>
          </a:p>
          <a:p>
            <a:pPr lvl="0" marL="0" indent="0">
              <a:spcBef>
                <a:spcPts val="0"/>
              </a:spcBef>
              <a:buClrTx/>
              <a:buSzTx/>
              <a:buFontTx/>
              <a:buNone/>
              <a:defRPr sz="1800">
                <a:uFillTx/>
              </a:defRPr>
            </a:pPr>
            <a:r>
              <a:rPr sz="2400">
                <a:solidFill>
                  <a:srgbClr val="7030A0"/>
                </a:solidFill>
                <a:latin typeface="+mn-lt"/>
                <a:ea typeface="+mn-ea"/>
                <a:cs typeface="+mn-cs"/>
                <a:sym typeface="Avenir Roman"/>
              </a:rPr>
              <a:t>Development of guidance for additional child health reviews at 13-15 months and pre-school</a:t>
            </a:r>
            <a:endParaRPr sz="2400">
              <a:solidFill>
                <a:srgbClr val="7030A0"/>
              </a:solidFill>
              <a:latin typeface="+mn-lt"/>
              <a:ea typeface="+mn-ea"/>
              <a:cs typeface="+mn-cs"/>
              <a:sym typeface="Avenir Roman"/>
            </a:endParaRPr>
          </a:p>
          <a:p>
            <a:pPr lvl="0" marL="0" indent="0">
              <a:spcBef>
                <a:spcPts val="0"/>
              </a:spcBef>
              <a:buClrTx/>
              <a:buSzTx/>
              <a:buFontTx/>
              <a:buNone/>
              <a:defRPr sz="1800">
                <a:uFillTx/>
              </a:defRPr>
            </a:pPr>
            <a:r>
              <a:rPr sz="2400">
                <a:solidFill>
                  <a:srgbClr val="7030A0"/>
                </a:solidFill>
                <a:latin typeface="+mn-lt"/>
                <a:ea typeface="+mn-ea"/>
                <a:cs typeface="+mn-cs"/>
                <a:sym typeface="Avenir Roman"/>
              </a:rPr>
              <a:t>Detailed guidance on, associated visiting patterns, HPI definition and outcomes</a:t>
            </a:r>
            <a:endParaRPr sz="2400">
              <a:solidFill>
                <a:srgbClr val="7030A0"/>
              </a:solidFill>
              <a:latin typeface="+mn-lt"/>
              <a:ea typeface="+mn-ea"/>
              <a:cs typeface="+mn-cs"/>
              <a:sym typeface="Avenir Roman"/>
            </a:endParaRPr>
          </a:p>
          <a:p>
            <a:pPr lvl="0" marL="0" indent="0">
              <a:spcBef>
                <a:spcPts val="0"/>
              </a:spcBef>
              <a:buClrTx/>
              <a:buSzTx/>
              <a:buFontTx/>
              <a:buNone/>
              <a:defRPr sz="1800">
                <a:uFillTx/>
              </a:defRPr>
            </a:pPr>
            <a:r>
              <a:rPr sz="2400">
                <a:solidFill>
                  <a:srgbClr val="7030A0"/>
                </a:solidFill>
                <a:latin typeface="+mn-lt"/>
                <a:ea typeface="+mn-ea"/>
                <a:cs typeface="+mn-cs"/>
                <a:sym typeface="Avenir Roman"/>
              </a:rPr>
              <a:t>HV Education – new programmes and formation and implementation plan for CPD</a:t>
            </a:r>
          </a:p>
        </p:txBody>
      </p:sp>
      <p:sp>
        <p:nvSpPr>
          <p:cNvPr id="394" name="Shape 39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Tree>
  </p:cSld>
  <p:clrMapOvr>
    <a:masterClrMapping/>
  </p:clrMapOvr>
  <p:transition spd="med" advClick="1"/>
</p:sld>
</file>

<file path=ppt/slides/slide4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6" name="Shape 396"/>
          <p:cNvSpPr/>
          <p:nvPr>
            <p:ph type="title"/>
          </p:nvPr>
        </p:nvSpPr>
        <p:spPr>
          <a:prstGeom prst="rect">
            <a:avLst/>
          </a:prstGeom>
        </p:spPr>
        <p:txBody>
          <a:bodyPr/>
          <a:lstStyle/>
          <a:p>
            <a:pPr lvl="0"/>
          </a:p>
        </p:txBody>
      </p:sp>
      <p:sp>
        <p:nvSpPr>
          <p:cNvPr id="397" name="Shape 397"/>
          <p:cNvSpPr/>
          <p:nvPr>
            <p:ph type="body" idx="1"/>
          </p:nvPr>
        </p:nvSpPr>
        <p:spPr>
          <a:prstGeom prst="rect">
            <a:avLst/>
          </a:prstGeom>
        </p:spPr>
        <p:txBody>
          <a:bodyPr/>
          <a:lstStyle/>
          <a:p>
            <a:pPr lvl="0"/>
          </a:p>
        </p:txBody>
      </p:sp>
      <p:sp>
        <p:nvSpPr>
          <p:cNvPr id="398" name="Shape 39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Tree>
  </p:cSld>
  <p:clrMapOvr>
    <a:masterClrMapping/>
  </p:clrMapOvr>
  <p:transition spd="med" advClick="1"/>
</p:sld>
</file>

<file path=ppt/slides/slide4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0" name="Shape 400"/>
          <p:cNvSpPr/>
          <p:nvPr>
            <p:ph type="title"/>
          </p:nvPr>
        </p:nvSpPr>
        <p:spPr>
          <a:prstGeom prst="rect">
            <a:avLst/>
          </a:prstGeom>
        </p:spPr>
        <p:txBody>
          <a:bodyPr/>
          <a:lstStyle/>
          <a:p>
            <a:pPr lvl="0"/>
          </a:p>
        </p:txBody>
      </p:sp>
      <p:sp>
        <p:nvSpPr>
          <p:cNvPr id="401" name="Shape 401"/>
          <p:cNvSpPr/>
          <p:nvPr>
            <p:ph type="body" idx="1"/>
          </p:nvPr>
        </p:nvSpPr>
        <p:spPr>
          <a:prstGeom prst="rect">
            <a:avLst/>
          </a:prstGeom>
        </p:spPr>
        <p:txBody>
          <a:bodyPr/>
          <a:lstStyle/>
          <a:p>
            <a:pPr lvl="0"/>
          </a:p>
        </p:txBody>
      </p:sp>
      <p:sp>
        <p:nvSpPr>
          <p:cNvPr id="402" name="Shape 40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403" name="image5.jpeg" descr="PoPP logo_rev.jpg"/>
          <p:cNvPicPr/>
          <p:nvPr/>
        </p:nvPicPr>
        <p:blipFill>
          <a:blip r:embed="rId2">
            <a:extLst/>
          </a:blip>
          <a:stretch>
            <a:fillRect/>
          </a:stretch>
        </p:blipFill>
        <p:spPr>
          <a:xfrm>
            <a:off x="1053746" y="2593512"/>
            <a:ext cx="6263494" cy="3579758"/>
          </a:xfrm>
          <a:prstGeom prst="rect">
            <a:avLst/>
          </a:prstGeom>
          <a:ln w="25400">
            <a:solidFill>
              <a:srgbClr val="DDDDDD"/>
            </a:solidFill>
            <a:miter lim="400000"/>
          </a:ln>
        </p:spPr>
      </p:pic>
    </p:spTree>
  </p:cSld>
  <p:clrMapOvr>
    <a:masterClrMapping/>
  </p:clrMapOvr>
  <p:transition spd="med" advClick="1"/>
</p:sld>
</file>

<file path=ppt/slides/slide4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5" name="Shape 405"/>
          <p:cNvSpPr/>
          <p:nvPr>
            <p:ph type="title"/>
          </p:nvPr>
        </p:nvSpPr>
        <p:spPr>
          <a:xfrm>
            <a:off x="368299" y="660399"/>
            <a:ext cx="8229601" cy="1690689"/>
          </a:xfrm>
          <a:prstGeom prst="rect">
            <a:avLst/>
          </a:prstGeom>
        </p:spPr>
        <p:txBody>
          <a:bodyPr/>
          <a:lstStyle/>
          <a:p>
            <a:pPr lvl="0">
              <a:defRPr sz="1800">
                <a:uFillTx/>
              </a:defRPr>
            </a:pPr>
            <a:r>
              <a:rPr sz="2000">
                <a:uFill>
                  <a:solidFill/>
                </a:uFill>
              </a:rPr>
              <a:t> </a:t>
            </a:r>
            <a:r>
              <a:rPr sz="3200">
                <a:uFill>
                  <a:solidFill/>
                </a:uFill>
              </a:rPr>
              <a:t>PoPP aims</a:t>
            </a:r>
          </a:p>
        </p:txBody>
      </p:sp>
      <p:sp>
        <p:nvSpPr>
          <p:cNvPr id="406" name="Shape 406"/>
          <p:cNvSpPr/>
          <p:nvPr>
            <p:ph type="body" idx="1"/>
          </p:nvPr>
        </p:nvSpPr>
        <p:spPr>
          <a:xfrm>
            <a:off x="596899" y="1992311"/>
            <a:ext cx="8229601" cy="5259390"/>
          </a:xfrm>
          <a:prstGeom prst="rect">
            <a:avLst/>
          </a:prstGeom>
        </p:spPr>
        <p:txBody>
          <a:bodyPr/>
          <a:lstStyle/>
          <a:p>
            <a:pPr lvl="0" marL="0" indent="0">
              <a:spcBef>
                <a:spcPts val="300"/>
              </a:spcBef>
              <a:defRPr sz="1800">
                <a:uFillTx/>
              </a:defRPr>
            </a:pPr>
            <a:r>
              <a:rPr sz="1600">
                <a:uFill>
                  <a:solidFill/>
                </a:uFill>
              </a:rPr>
              <a:t> To improve outcomes for children with significant levels of early-onset disruptive behaviour problems</a:t>
            </a:r>
            <a:endParaRPr sz="1600">
              <a:uFill>
                <a:solidFill/>
              </a:uFill>
            </a:endParaRPr>
          </a:p>
          <a:p>
            <a:pPr lvl="0" marL="0" indent="0">
              <a:defRPr sz="1800">
                <a:uFillTx/>
              </a:defRPr>
            </a:pPr>
            <a:endParaRPr sz="1600">
              <a:uFill>
                <a:solidFill/>
              </a:uFill>
            </a:endParaRPr>
          </a:p>
          <a:p>
            <a:pPr lvl="0" marL="0" indent="0">
              <a:spcBef>
                <a:spcPts val="300"/>
              </a:spcBef>
              <a:defRPr sz="1800">
                <a:uFillTx/>
              </a:defRPr>
            </a:pPr>
            <a:r>
              <a:rPr sz="1600">
                <a:uFill>
                  <a:solidFill/>
                </a:uFill>
              </a:rPr>
              <a:t> To increase workforce capacity around evidence-based parenting interventions for such children and their families</a:t>
            </a:r>
            <a:endParaRPr sz="1600">
              <a:uFill>
                <a:solidFill/>
              </a:uFill>
            </a:endParaRPr>
          </a:p>
          <a:p>
            <a:pPr lvl="0" marL="0" indent="0">
              <a:defRPr sz="1800">
                <a:uFillTx/>
              </a:defRPr>
            </a:pPr>
            <a:endParaRPr sz="1600">
              <a:uFill>
                <a:solidFill/>
              </a:uFill>
            </a:endParaRPr>
          </a:p>
          <a:p>
            <a:pPr lvl="0" marL="0" indent="0">
              <a:spcBef>
                <a:spcPts val="300"/>
              </a:spcBef>
              <a:defRPr sz="1800">
                <a:uFillTx/>
              </a:defRPr>
            </a:pPr>
            <a:r>
              <a:rPr sz="1600">
                <a:uFill>
                  <a:solidFill/>
                </a:uFill>
              </a:rPr>
              <a:t> To assist services shift towards preventive early years spending</a:t>
            </a:r>
            <a:endParaRPr sz="1600">
              <a:uFill>
                <a:solidFill/>
              </a:uFill>
            </a:endParaRPr>
          </a:p>
          <a:p>
            <a:pPr lvl="0" marL="0" indent="0">
              <a:defRPr sz="1800">
                <a:uFillTx/>
              </a:defRPr>
            </a:pPr>
            <a:endParaRPr sz="1600">
              <a:uFill>
                <a:solidFill/>
              </a:uFill>
            </a:endParaRPr>
          </a:p>
          <a:p>
            <a:pPr lvl="0" marL="0" indent="0">
              <a:spcBef>
                <a:spcPts val="300"/>
              </a:spcBef>
              <a:defRPr sz="1800">
                <a:uFillTx/>
              </a:defRPr>
            </a:pPr>
            <a:r>
              <a:rPr sz="1600">
                <a:uFill>
                  <a:solidFill/>
                </a:uFill>
              </a:rPr>
              <a:t> To promote effective early years partnership working </a:t>
            </a:r>
          </a:p>
        </p:txBody>
      </p:sp>
      <p:sp>
        <p:nvSpPr>
          <p:cNvPr id="407" name="Shape 40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408" name="image6.jpeg" descr="angry"/>
          <p:cNvPicPr/>
          <p:nvPr/>
        </p:nvPicPr>
        <p:blipFill>
          <a:blip r:embed="rId2">
            <a:extLst/>
          </a:blip>
          <a:stretch>
            <a:fillRect/>
          </a:stretch>
        </p:blipFill>
        <p:spPr>
          <a:xfrm>
            <a:off x="107950" y="146050"/>
            <a:ext cx="2079625" cy="1652590"/>
          </a:xfrm>
          <a:prstGeom prst="rect">
            <a:avLst/>
          </a:prstGeom>
          <a:ln w="12700">
            <a:miter lim="400000"/>
          </a:ln>
        </p:spPr>
      </p:pic>
      <p:pic>
        <p:nvPicPr>
          <p:cNvPr id="409" name="image7.jpeg" descr="defiant baby"/>
          <p:cNvPicPr/>
          <p:nvPr/>
        </p:nvPicPr>
        <p:blipFill>
          <a:blip r:embed="rId3">
            <a:extLst/>
          </a:blip>
          <a:stretch>
            <a:fillRect/>
          </a:stretch>
        </p:blipFill>
        <p:spPr>
          <a:xfrm>
            <a:off x="5848350" y="4275138"/>
            <a:ext cx="2520950" cy="2233613"/>
          </a:xfrm>
          <a:prstGeom prst="rect">
            <a:avLst/>
          </a:prstGeom>
          <a:ln w="12700">
            <a:miter lim="400000"/>
          </a:ln>
        </p:spPr>
      </p:pic>
      <p:pic>
        <p:nvPicPr>
          <p:cNvPr id="410" name="image8.jpeg" descr="ANd9GcRLsiFPZzOvYjbLpIVBAOLa2IdQ2U2_WPBLsYNip6Irx3lG0MDEVg"/>
          <p:cNvPicPr/>
          <p:nvPr/>
        </p:nvPicPr>
        <p:blipFill>
          <a:blip r:embed="rId4">
            <a:extLst/>
          </a:blip>
          <a:stretch>
            <a:fillRect/>
          </a:stretch>
        </p:blipFill>
        <p:spPr>
          <a:xfrm>
            <a:off x="684212" y="4797425"/>
            <a:ext cx="2286001" cy="1524000"/>
          </a:xfrm>
          <a:prstGeom prst="rect">
            <a:avLst/>
          </a:prstGeom>
          <a:ln w="12700">
            <a:miter lim="400000"/>
          </a:ln>
        </p:spPr>
      </p:pic>
      <p:sp>
        <p:nvSpPr>
          <p:cNvPr id="411" name="Shape 411"/>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4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413" name="image16.png"/>
          <p:cNvPicPr/>
          <p:nvPr/>
        </p:nvPicPr>
        <p:blipFill>
          <a:blip r:embed="rId2">
            <a:extLst/>
          </a:blip>
          <a:stretch>
            <a:fillRect/>
          </a:stretch>
        </p:blipFill>
        <p:spPr>
          <a:xfrm>
            <a:off x="400452" y="4075908"/>
            <a:ext cx="8568953" cy="1368160"/>
          </a:xfrm>
          <a:prstGeom prst="rect">
            <a:avLst/>
          </a:prstGeom>
          <a:ln w="12700">
            <a:miter lim="400000"/>
          </a:ln>
        </p:spPr>
      </p:pic>
      <p:sp>
        <p:nvSpPr>
          <p:cNvPr id="414" name="Shape 414"/>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
        <p:nvSpPr>
          <p:cNvPr id="415" name="Shape 415"/>
          <p:cNvSpPr/>
          <p:nvPr>
            <p:ph type="title"/>
          </p:nvPr>
        </p:nvSpPr>
        <p:spPr>
          <a:prstGeom prst="rect">
            <a:avLst/>
          </a:prstGeom>
        </p:spPr>
        <p:txBody>
          <a:bodyPr/>
          <a:lstStyle/>
          <a:p>
            <a:pPr lvl="0"/>
          </a:p>
        </p:txBody>
      </p:sp>
      <p:sp>
        <p:nvSpPr>
          <p:cNvPr id="416" name="Shape 416"/>
          <p:cNvSpPr/>
          <p:nvPr>
            <p:ph type="body" idx="1"/>
          </p:nvPr>
        </p:nvSpPr>
        <p:spPr>
          <a:xfrm>
            <a:off x="253999" y="1890711"/>
            <a:ext cx="8229601" cy="5259390"/>
          </a:xfrm>
          <a:prstGeom prst="rect">
            <a:avLst/>
          </a:prstGeom>
        </p:spPr>
        <p:txBody>
          <a:bodyPr/>
          <a:lstStyle/>
          <a:p>
            <a:pPr lvl="0"/>
          </a:p>
        </p:txBody>
      </p:sp>
      <p:sp>
        <p:nvSpPr>
          <p:cNvPr id="417" name="Shape 41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418" name="image5.jpeg" descr="PoPP logo_rev.jpg"/>
          <p:cNvPicPr/>
          <p:nvPr/>
        </p:nvPicPr>
        <p:blipFill>
          <a:blip r:embed="rId3">
            <a:extLst/>
          </a:blip>
          <a:stretch>
            <a:fillRect/>
          </a:stretch>
        </p:blipFill>
        <p:spPr>
          <a:xfrm>
            <a:off x="2313233" y="327753"/>
            <a:ext cx="4193829" cy="2396889"/>
          </a:xfrm>
          <a:prstGeom prst="rect">
            <a:avLst/>
          </a:prstGeom>
          <a:ln w="12700">
            <a:miter lim="400000"/>
          </a:ln>
        </p:spPr>
      </p:pic>
    </p:spTree>
  </p:cSld>
  <p:clrMapOvr>
    <a:masterClrMapping/>
  </p:clrMapOvr>
  <p:transition spd="med" advClick="1"/>
</p:sld>
</file>

<file path=ppt/slides/slide4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0" name="Shape 420"/>
          <p:cNvSpPr/>
          <p:nvPr>
            <p:ph type="title"/>
          </p:nvPr>
        </p:nvSpPr>
        <p:spPr>
          <a:prstGeom prst="rect">
            <a:avLst/>
          </a:prstGeom>
        </p:spPr>
        <p:txBody>
          <a:bodyPr/>
          <a:lstStyle/>
          <a:p>
            <a:pPr lvl="0"/>
          </a:p>
        </p:txBody>
      </p:sp>
      <p:sp>
        <p:nvSpPr>
          <p:cNvPr id="421" name="Shape 421"/>
          <p:cNvSpPr/>
          <p:nvPr>
            <p:ph type="body" idx="1"/>
          </p:nvPr>
        </p:nvSpPr>
        <p:spPr>
          <a:prstGeom prst="rect">
            <a:avLst/>
          </a:prstGeom>
        </p:spPr>
        <p:txBody>
          <a:bodyPr/>
          <a:lstStyle/>
          <a:p>
            <a:pPr lvl="0"/>
          </a:p>
        </p:txBody>
      </p:sp>
      <p:sp>
        <p:nvSpPr>
          <p:cNvPr id="422" name="Shape 422"/>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423" name="image17.png"/>
          <p:cNvPicPr/>
          <p:nvPr/>
        </p:nvPicPr>
        <p:blipFill>
          <a:blip r:embed="rId2">
            <a:extLst/>
          </a:blip>
          <a:stretch>
            <a:fillRect/>
          </a:stretch>
        </p:blipFill>
        <p:spPr>
          <a:xfrm>
            <a:off x="1200150" y="1176337"/>
            <a:ext cx="6743700" cy="4505327"/>
          </a:xfrm>
          <a:prstGeom prst="rect">
            <a:avLst/>
          </a:prstGeom>
          <a:ln w="12700">
            <a:miter lim="400000"/>
          </a:ln>
        </p:spPr>
      </p:pic>
      <p:pic>
        <p:nvPicPr>
          <p:cNvPr id="424" name="image18.png"/>
          <p:cNvPicPr/>
          <p:nvPr/>
        </p:nvPicPr>
        <p:blipFill>
          <a:blip r:embed="rId3">
            <a:extLst/>
          </a:blip>
          <a:stretch>
            <a:fillRect/>
          </a:stretch>
        </p:blipFill>
        <p:spPr>
          <a:xfrm>
            <a:off x="1200150" y="1123949"/>
            <a:ext cx="7116266" cy="5065108"/>
          </a:xfrm>
          <a:prstGeom prst="rect">
            <a:avLst/>
          </a:prstGeom>
          <a:ln w="12700">
            <a:miter lim="400000"/>
          </a:ln>
        </p:spPr>
      </p:pic>
      <p:sp>
        <p:nvSpPr>
          <p:cNvPr id="425" name="Shape 425"/>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4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7" name="Shape 427"/>
          <p:cNvSpPr/>
          <p:nvPr>
            <p:ph type="title"/>
          </p:nvPr>
        </p:nvSpPr>
        <p:spPr>
          <a:prstGeom prst="rect">
            <a:avLst/>
          </a:prstGeom>
        </p:spPr>
        <p:txBody>
          <a:bodyPr/>
          <a:lstStyle/>
          <a:p>
            <a:pPr lvl="0"/>
          </a:p>
        </p:txBody>
      </p:sp>
      <p:sp>
        <p:nvSpPr>
          <p:cNvPr id="428" name="Shape 428"/>
          <p:cNvSpPr/>
          <p:nvPr>
            <p:ph type="body" idx="1"/>
          </p:nvPr>
        </p:nvSpPr>
        <p:spPr>
          <a:prstGeom prst="rect">
            <a:avLst/>
          </a:prstGeom>
        </p:spPr>
        <p:txBody>
          <a:bodyPr/>
          <a:lstStyle/>
          <a:p>
            <a:pPr lvl="0"/>
          </a:p>
        </p:txBody>
      </p:sp>
      <p:sp>
        <p:nvSpPr>
          <p:cNvPr id="429" name="Shape 429"/>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430" name="image19.png"/>
          <p:cNvPicPr/>
          <p:nvPr/>
        </p:nvPicPr>
        <p:blipFill>
          <a:blip r:embed="rId2">
            <a:extLst/>
          </a:blip>
          <a:stretch>
            <a:fillRect/>
          </a:stretch>
        </p:blipFill>
        <p:spPr>
          <a:xfrm>
            <a:off x="1023937" y="652462"/>
            <a:ext cx="7096126" cy="5553077"/>
          </a:xfrm>
          <a:prstGeom prst="rect">
            <a:avLst/>
          </a:prstGeom>
          <a:ln w="12700">
            <a:miter lim="400000"/>
          </a:ln>
        </p:spPr>
      </p:pic>
      <p:pic>
        <p:nvPicPr>
          <p:cNvPr id="431" name="image19.png"/>
          <p:cNvPicPr/>
          <p:nvPr/>
        </p:nvPicPr>
        <p:blipFill>
          <a:blip r:embed="rId2">
            <a:extLst/>
          </a:blip>
          <a:stretch>
            <a:fillRect/>
          </a:stretch>
        </p:blipFill>
        <p:spPr>
          <a:xfrm>
            <a:off x="611560" y="260647"/>
            <a:ext cx="8136905" cy="6539259"/>
          </a:xfrm>
          <a:prstGeom prst="rect">
            <a:avLst/>
          </a:prstGeom>
          <a:ln w="12700">
            <a:miter lim="400000"/>
          </a:ln>
        </p:spPr>
      </p:pic>
      <p:sp>
        <p:nvSpPr>
          <p:cNvPr id="432" name="Shape 432"/>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4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4" name="Shape 434"/>
          <p:cNvSpPr/>
          <p:nvPr>
            <p:ph type="title"/>
          </p:nvPr>
        </p:nvSpPr>
        <p:spPr>
          <a:prstGeom prst="rect">
            <a:avLst/>
          </a:prstGeom>
        </p:spPr>
        <p:txBody>
          <a:bodyPr/>
          <a:lstStyle/>
          <a:p>
            <a:pPr lvl="0"/>
          </a:p>
        </p:txBody>
      </p:sp>
      <p:sp>
        <p:nvSpPr>
          <p:cNvPr id="435" name="Shape 435"/>
          <p:cNvSpPr/>
          <p:nvPr>
            <p:ph type="body" idx="1"/>
          </p:nvPr>
        </p:nvSpPr>
        <p:spPr>
          <a:prstGeom prst="rect">
            <a:avLst/>
          </a:prstGeom>
        </p:spPr>
        <p:txBody>
          <a:bodyPr/>
          <a:lstStyle/>
          <a:p>
            <a:pPr lvl="0"/>
          </a:p>
        </p:txBody>
      </p:sp>
      <p:sp>
        <p:nvSpPr>
          <p:cNvPr id="436" name="Shape 43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437" name="Shape 437"/>
          <p:cNvSpPr/>
          <p:nvPr/>
        </p:nvSpPr>
        <p:spPr>
          <a:xfrm>
            <a:off x="2170363" y="2278063"/>
            <a:ext cx="4605340" cy="3886201"/>
          </a:xfrm>
          <a:prstGeom prst="triangle">
            <a:avLst/>
          </a:prstGeom>
          <a:solidFill>
            <a:srgbClr val="BBE0E3"/>
          </a:solidFill>
          <a:ln>
            <a:solidFill/>
            <a:miter/>
          </a:ln>
          <a:effectLst>
            <a:outerShdw sx="100000" sy="100000" kx="0" ky="0" algn="b" rotWithShape="0" blurRad="12700" dist="23000" dir="5400000">
              <a:srgbClr val="808080">
                <a:alpha val="34998"/>
              </a:srgbClr>
            </a:outerShdw>
          </a:effectLst>
        </p:spPr>
        <p:txBody>
          <a:bodyPr lIns="0" tIns="0" rIns="0" bIns="0"/>
          <a:lstStyle/>
          <a:p>
            <a:pPr lvl="0" algn="ctr">
              <a:defRPr sz="2000">
                <a:solidFill>
                  <a:srgbClr val="FFFFFF"/>
                </a:solidFill>
                <a:latin typeface="Arial Bold"/>
                <a:ea typeface="Arial Bold"/>
                <a:cs typeface="Arial Bold"/>
                <a:sym typeface="Arial Bold"/>
              </a:defRPr>
            </a:pPr>
          </a:p>
        </p:txBody>
      </p:sp>
      <p:grpSp>
        <p:nvGrpSpPr>
          <p:cNvPr id="440" name="Group 440"/>
          <p:cNvGrpSpPr/>
          <p:nvPr/>
        </p:nvGrpSpPr>
        <p:grpSpPr>
          <a:xfrm>
            <a:off x="2170362" y="2692794"/>
            <a:ext cx="2460585" cy="3369505"/>
            <a:chOff x="0" y="0"/>
            <a:chExt cx="2460583" cy="3369503"/>
          </a:xfrm>
        </p:grpSpPr>
        <p:sp>
          <p:nvSpPr>
            <p:cNvPr id="438" name="Shape 438"/>
            <p:cNvSpPr/>
            <p:nvPr/>
          </p:nvSpPr>
          <p:spPr>
            <a:xfrm rot="18143624">
              <a:off x="-561993" y="1364869"/>
              <a:ext cx="3584569" cy="639765"/>
            </a:xfrm>
            <a:prstGeom prst="leftRightArrow">
              <a:avLst>
                <a:gd name="adj1" fmla="val 47565"/>
                <a:gd name="adj2" fmla="val 50008"/>
              </a:avLst>
            </a:prstGeom>
            <a:solidFill>
              <a:srgbClr val="D60093"/>
            </a:solidFill>
            <a:ln w="9525" cap="flat">
              <a:solidFill>
                <a:srgbClr val="000000"/>
              </a:solidFill>
              <a:prstDash val="solid"/>
              <a:miter lim="800000"/>
            </a:ln>
            <a:effectLst>
              <a:outerShdw sx="100000" sy="100000" kx="0" ky="0" algn="b" rotWithShape="0" blurRad="12700" dist="23000" dir="5400000">
                <a:srgbClr val="808080">
                  <a:alpha val="34998"/>
                </a:srgbClr>
              </a:outerShdw>
            </a:effectLst>
          </p:spPr>
          <p:txBody>
            <a:bodyPr wrap="square" lIns="0" tIns="0" rIns="0" bIns="0" numCol="1" anchor="ctr">
              <a:noAutofit/>
            </a:bodyPr>
            <a:lstStyle/>
            <a:p>
              <a:pPr lvl="0" algn="ctr">
                <a:defRPr>
                  <a:latin typeface="Arial"/>
                  <a:ea typeface="Arial"/>
                  <a:cs typeface="Arial"/>
                  <a:sym typeface="Arial"/>
                </a:defRPr>
              </a:pPr>
            </a:p>
          </p:txBody>
        </p:sp>
        <p:sp>
          <p:nvSpPr>
            <p:cNvPr id="439" name="Shape 439"/>
            <p:cNvSpPr/>
            <p:nvPr/>
          </p:nvSpPr>
          <p:spPr>
            <a:xfrm rot="18143624">
              <a:off x="-409817" y="1555140"/>
              <a:ext cx="3280216" cy="25922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a:defRPr>
                  <a:latin typeface="Arial Bold"/>
                  <a:ea typeface="Arial Bold"/>
                  <a:cs typeface="Arial Bold"/>
                  <a:sym typeface="Arial Bold"/>
                </a:defRPr>
              </a:lvl1pPr>
            </a:lstStyle>
            <a:p>
              <a:pPr lvl="0"/>
              <a:r>
                <a:t>Competency Drivers</a:t>
              </a:r>
            </a:p>
          </p:txBody>
        </p:sp>
      </p:grpSp>
      <p:grpSp>
        <p:nvGrpSpPr>
          <p:cNvPr id="443" name="Group 443"/>
          <p:cNvGrpSpPr/>
          <p:nvPr/>
        </p:nvGrpSpPr>
        <p:grpSpPr>
          <a:xfrm>
            <a:off x="4333591" y="2662972"/>
            <a:ext cx="2254535" cy="3286979"/>
            <a:chOff x="0" y="0"/>
            <a:chExt cx="2254534" cy="3286978"/>
          </a:xfrm>
        </p:grpSpPr>
        <p:sp>
          <p:nvSpPr>
            <p:cNvPr id="441" name="Shape 441"/>
            <p:cNvSpPr/>
            <p:nvPr/>
          </p:nvSpPr>
          <p:spPr>
            <a:xfrm rot="3613052">
              <a:off x="-583266" y="1323606"/>
              <a:ext cx="3421065" cy="639765"/>
            </a:xfrm>
            <a:prstGeom prst="leftRightArrow">
              <a:avLst>
                <a:gd name="adj1" fmla="val 47565"/>
                <a:gd name="adj2" fmla="val 50008"/>
              </a:avLst>
            </a:prstGeom>
            <a:solidFill>
              <a:srgbClr val="D60093"/>
            </a:solidFill>
            <a:ln w="9525" cap="flat">
              <a:solidFill>
                <a:srgbClr val="000000"/>
              </a:solidFill>
              <a:prstDash val="solid"/>
              <a:miter lim="800000"/>
            </a:ln>
            <a:effectLst>
              <a:outerShdw sx="100000" sy="100000" kx="0" ky="0" algn="b" rotWithShape="0" blurRad="12700" dist="23000" dir="5400000">
                <a:srgbClr val="808080">
                  <a:alpha val="34998"/>
                </a:srgbClr>
              </a:outerShdw>
            </a:effectLst>
          </p:spPr>
          <p:txBody>
            <a:bodyPr wrap="square" lIns="0" tIns="0" rIns="0" bIns="0" numCol="1" anchor="ctr">
              <a:noAutofit/>
            </a:bodyPr>
            <a:lstStyle/>
            <a:p>
              <a:pPr lvl="0" algn="ctr">
                <a:defRPr>
                  <a:latin typeface="Arial"/>
                  <a:ea typeface="Arial"/>
                  <a:cs typeface="Arial"/>
                  <a:sym typeface="Arial"/>
                </a:defRPr>
              </a:pPr>
            </a:p>
          </p:txBody>
        </p:sp>
        <p:sp>
          <p:nvSpPr>
            <p:cNvPr id="442" name="Shape 442"/>
            <p:cNvSpPr/>
            <p:nvPr/>
          </p:nvSpPr>
          <p:spPr>
            <a:xfrm rot="3613052">
              <a:off x="-431089" y="1513877"/>
              <a:ext cx="3116712" cy="2592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a:defRPr>
                  <a:latin typeface="Arial Bold"/>
                  <a:ea typeface="Arial Bold"/>
                  <a:cs typeface="Arial Bold"/>
                  <a:sym typeface="Arial Bold"/>
                </a:defRPr>
              </a:lvl1pPr>
            </a:lstStyle>
            <a:p>
              <a:pPr lvl="0"/>
              <a:r>
                <a:t>Organization Drivers</a:t>
              </a:r>
            </a:p>
          </p:txBody>
        </p:sp>
      </p:grpSp>
      <p:grpSp>
        <p:nvGrpSpPr>
          <p:cNvPr id="446" name="Group 446"/>
          <p:cNvGrpSpPr/>
          <p:nvPr/>
        </p:nvGrpSpPr>
        <p:grpSpPr>
          <a:xfrm>
            <a:off x="2700338" y="5742413"/>
            <a:ext cx="3421065" cy="639766"/>
            <a:chOff x="0" y="0"/>
            <a:chExt cx="3421064" cy="639765"/>
          </a:xfrm>
        </p:grpSpPr>
        <p:sp>
          <p:nvSpPr>
            <p:cNvPr id="444" name="Shape 444"/>
            <p:cNvSpPr/>
            <p:nvPr/>
          </p:nvSpPr>
          <p:spPr>
            <a:xfrm>
              <a:off x="-1" y="-1"/>
              <a:ext cx="3421065" cy="639767"/>
            </a:xfrm>
            <a:prstGeom prst="leftRightArrow">
              <a:avLst>
                <a:gd name="adj1" fmla="val 47565"/>
                <a:gd name="adj2" fmla="val 50008"/>
              </a:avLst>
            </a:prstGeom>
            <a:solidFill>
              <a:srgbClr val="D60093"/>
            </a:solidFill>
            <a:ln w="9525" cap="flat">
              <a:solidFill>
                <a:srgbClr val="000000"/>
              </a:solidFill>
              <a:prstDash val="solid"/>
              <a:miter lim="800000"/>
            </a:ln>
            <a:effectLst>
              <a:outerShdw sx="100000" sy="100000" kx="0" ky="0" algn="b" rotWithShape="0" blurRad="12700" dist="23000" dir="5400000">
                <a:srgbClr val="808080">
                  <a:alpha val="34998"/>
                </a:srgbClr>
              </a:outerShdw>
            </a:effectLst>
          </p:spPr>
          <p:txBody>
            <a:bodyPr wrap="square" lIns="0" tIns="0" rIns="0" bIns="0" numCol="1" anchor="ctr">
              <a:noAutofit/>
            </a:bodyPr>
            <a:lstStyle/>
            <a:p>
              <a:pPr lvl="0" algn="ctr">
                <a:defRPr>
                  <a:latin typeface="Arial"/>
                  <a:ea typeface="Arial"/>
                  <a:cs typeface="Arial"/>
                  <a:sym typeface="Arial"/>
                </a:defRPr>
              </a:pPr>
            </a:p>
          </p:txBody>
        </p:sp>
        <p:sp>
          <p:nvSpPr>
            <p:cNvPr id="445" name="Shape 445"/>
            <p:cNvSpPr/>
            <p:nvPr/>
          </p:nvSpPr>
          <p:spPr>
            <a:xfrm>
              <a:off x="152175" y="190271"/>
              <a:ext cx="3116713" cy="2592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a:defRPr>
                  <a:latin typeface="Arial Bold"/>
                  <a:ea typeface="Arial Bold"/>
                  <a:cs typeface="Arial Bold"/>
                  <a:sym typeface="Arial Bold"/>
                </a:defRPr>
              </a:lvl1pPr>
            </a:lstStyle>
            <a:p>
              <a:pPr lvl="0"/>
              <a:r>
                <a:t>Leadership</a:t>
              </a:r>
            </a:p>
          </p:txBody>
        </p:sp>
      </p:grpSp>
      <p:sp>
        <p:nvSpPr>
          <p:cNvPr id="447" name="Shape 447"/>
          <p:cNvSpPr/>
          <p:nvPr/>
        </p:nvSpPr>
        <p:spPr>
          <a:xfrm rot="1862957">
            <a:off x="3649662" y="-57151"/>
            <a:ext cx="1873252" cy="16557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462" y="4342"/>
                </a:moveTo>
                <a:lnTo>
                  <a:pt x="14790" y="0"/>
                </a:lnTo>
                <a:lnTo>
                  <a:pt x="14525" y="5777"/>
                </a:lnTo>
                <a:lnTo>
                  <a:pt x="18007" y="3172"/>
                </a:lnTo>
                <a:lnTo>
                  <a:pt x="16380" y="6532"/>
                </a:lnTo>
                <a:lnTo>
                  <a:pt x="21600" y="6645"/>
                </a:lnTo>
                <a:lnTo>
                  <a:pt x="16985" y="9402"/>
                </a:lnTo>
                <a:lnTo>
                  <a:pt x="18270" y="11290"/>
                </a:lnTo>
                <a:lnTo>
                  <a:pt x="16380" y="12310"/>
                </a:lnTo>
                <a:lnTo>
                  <a:pt x="18877" y="15632"/>
                </a:lnTo>
                <a:lnTo>
                  <a:pt x="14640" y="14350"/>
                </a:lnTo>
                <a:lnTo>
                  <a:pt x="14942" y="17370"/>
                </a:lnTo>
                <a:lnTo>
                  <a:pt x="12180" y="15935"/>
                </a:lnTo>
                <a:lnTo>
                  <a:pt x="11612" y="18842"/>
                </a:lnTo>
                <a:lnTo>
                  <a:pt x="9872" y="17370"/>
                </a:lnTo>
                <a:lnTo>
                  <a:pt x="8700" y="19712"/>
                </a:lnTo>
                <a:lnTo>
                  <a:pt x="7527" y="18125"/>
                </a:lnTo>
                <a:lnTo>
                  <a:pt x="4917" y="21600"/>
                </a:lnTo>
                <a:lnTo>
                  <a:pt x="4805" y="18240"/>
                </a:lnTo>
                <a:lnTo>
                  <a:pt x="1285" y="17825"/>
                </a:lnTo>
                <a:lnTo>
                  <a:pt x="3330" y="15370"/>
                </a:lnTo>
                <a:lnTo>
                  <a:pt x="0" y="12877"/>
                </a:lnTo>
                <a:lnTo>
                  <a:pt x="3935" y="11592"/>
                </a:lnTo>
                <a:lnTo>
                  <a:pt x="1172" y="8270"/>
                </a:lnTo>
                <a:lnTo>
                  <a:pt x="5372" y="7817"/>
                </a:lnTo>
                <a:lnTo>
                  <a:pt x="4502" y="3625"/>
                </a:lnTo>
                <a:lnTo>
                  <a:pt x="8550" y="6382"/>
                </a:lnTo>
                <a:lnTo>
                  <a:pt x="9722" y="1887"/>
                </a:lnTo>
                <a:close/>
              </a:path>
            </a:pathLst>
          </a:custGeom>
          <a:solidFill>
            <a:srgbClr val="FFFF00"/>
          </a:solidFill>
          <a:ln>
            <a:solidFill/>
            <a:miter/>
          </a:ln>
        </p:spPr>
        <p:txBody>
          <a:bodyPr lIns="0" tIns="0" rIns="0" bIns="0" anchor="ctr"/>
          <a:lstStyle/>
          <a:p>
            <a:pPr lvl="0">
              <a:defRPr>
                <a:latin typeface="Arial"/>
                <a:ea typeface="Arial"/>
                <a:cs typeface="Arial"/>
                <a:sym typeface="Arial"/>
              </a:defRPr>
            </a:pPr>
          </a:p>
        </p:txBody>
      </p:sp>
      <p:sp>
        <p:nvSpPr>
          <p:cNvPr id="448" name="Shape 448"/>
          <p:cNvSpPr/>
          <p:nvPr/>
        </p:nvSpPr>
        <p:spPr>
          <a:xfrm>
            <a:off x="3851275" y="476250"/>
            <a:ext cx="1584325" cy="6173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spcBef>
                <a:spcPts val="1000"/>
              </a:spcBef>
              <a:defRPr>
                <a:latin typeface="Arial"/>
                <a:ea typeface="Arial"/>
                <a:cs typeface="Arial"/>
                <a:sym typeface="Arial"/>
              </a:defRPr>
            </a:lvl1pPr>
          </a:lstStyle>
          <a:p>
            <a:pPr lvl="0"/>
            <a:r>
              <a:t>Improved Outcomes</a:t>
            </a:r>
          </a:p>
        </p:txBody>
      </p:sp>
      <p:sp>
        <p:nvSpPr>
          <p:cNvPr id="449" name="Shape 449"/>
          <p:cNvSpPr/>
          <p:nvPr/>
        </p:nvSpPr>
        <p:spPr>
          <a:xfrm>
            <a:off x="2916238" y="4221162"/>
            <a:ext cx="3241677" cy="15317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spcBef>
                <a:spcPts val="1000"/>
              </a:spcBef>
            </a:pPr>
            <a:r>
              <a:rPr>
                <a:latin typeface="Arial"/>
                <a:ea typeface="Arial"/>
                <a:cs typeface="Arial"/>
                <a:sym typeface="Arial"/>
              </a:rPr>
              <a:t>             Sustainable</a:t>
            </a:r>
            <a:endParaRPr>
              <a:latin typeface="Arial"/>
              <a:ea typeface="Arial"/>
              <a:cs typeface="Arial"/>
              <a:sym typeface="Arial"/>
            </a:endParaRPr>
          </a:p>
          <a:p>
            <a:pPr lvl="0">
              <a:spcBef>
                <a:spcPts val="1000"/>
              </a:spcBef>
            </a:pPr>
            <a:r>
              <a:rPr>
                <a:latin typeface="Arial"/>
                <a:ea typeface="Arial"/>
                <a:cs typeface="Arial"/>
                <a:sym typeface="Arial"/>
              </a:rPr>
              <a:t>          evidence-based</a:t>
            </a:r>
            <a:endParaRPr>
              <a:latin typeface="Arial"/>
              <a:ea typeface="Arial"/>
              <a:cs typeface="Arial"/>
              <a:sym typeface="Arial"/>
            </a:endParaRPr>
          </a:p>
          <a:p>
            <a:pPr lvl="0">
              <a:spcBef>
                <a:spcPts val="1000"/>
              </a:spcBef>
            </a:pPr>
            <a:r>
              <a:rPr>
                <a:latin typeface="Arial"/>
                <a:ea typeface="Arial"/>
                <a:cs typeface="Arial"/>
                <a:sym typeface="Arial"/>
              </a:rPr>
              <a:t>    parenting programmes</a:t>
            </a:r>
            <a:endParaRPr>
              <a:latin typeface="Arial"/>
              <a:ea typeface="Arial"/>
              <a:cs typeface="Arial"/>
              <a:sym typeface="Arial"/>
            </a:endParaRPr>
          </a:p>
        </p:txBody>
      </p:sp>
      <p:sp>
        <p:nvSpPr>
          <p:cNvPr id="450" name="Shape 450"/>
          <p:cNvSpPr/>
          <p:nvPr/>
        </p:nvSpPr>
        <p:spPr>
          <a:xfrm>
            <a:off x="3779837" y="1196975"/>
            <a:ext cx="1368427" cy="12954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5400"/>
                </a:moveTo>
                <a:lnTo>
                  <a:pt x="10800" y="0"/>
                </a:lnTo>
                <a:lnTo>
                  <a:pt x="21600" y="5400"/>
                </a:lnTo>
                <a:lnTo>
                  <a:pt x="16200" y="5400"/>
                </a:lnTo>
                <a:lnTo>
                  <a:pt x="16200" y="21600"/>
                </a:lnTo>
                <a:lnTo>
                  <a:pt x="5400" y="21600"/>
                </a:lnTo>
                <a:lnTo>
                  <a:pt x="5400" y="5400"/>
                </a:lnTo>
                <a:close/>
              </a:path>
            </a:pathLst>
          </a:custGeom>
          <a:solidFill>
            <a:srgbClr val="BBE0E3"/>
          </a:solidFill>
          <a:ln>
            <a:solidFill/>
            <a:miter/>
          </a:ln>
        </p:spPr>
        <p:txBody>
          <a:bodyPr lIns="0" tIns="0" rIns="0" bIns="0" anchor="ctr"/>
          <a:lstStyle/>
          <a:p>
            <a:pPr lvl="0">
              <a:defRPr>
                <a:latin typeface="Arial"/>
                <a:ea typeface="Arial"/>
                <a:cs typeface="Arial"/>
                <a:sym typeface="Arial"/>
              </a:defRPr>
            </a:pPr>
          </a:p>
        </p:txBody>
      </p:sp>
      <p:sp>
        <p:nvSpPr>
          <p:cNvPr id="451" name="Shape 451"/>
          <p:cNvSpPr/>
          <p:nvPr/>
        </p:nvSpPr>
        <p:spPr>
          <a:xfrm>
            <a:off x="4068762" y="1641475"/>
            <a:ext cx="863602" cy="7443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spcBef>
                <a:spcPts val="1000"/>
              </a:spcBef>
            </a:pPr>
            <a:r>
              <a:rPr>
                <a:latin typeface="Arial"/>
                <a:ea typeface="Arial"/>
                <a:cs typeface="Arial"/>
                <a:sym typeface="Arial"/>
              </a:rPr>
              <a:t>High</a:t>
            </a:r>
            <a:endParaRPr>
              <a:latin typeface="Arial"/>
              <a:ea typeface="Arial"/>
              <a:cs typeface="Arial"/>
              <a:sym typeface="Arial"/>
            </a:endParaRPr>
          </a:p>
          <a:p>
            <a:pPr lvl="0">
              <a:spcBef>
                <a:spcPts val="1000"/>
              </a:spcBef>
            </a:pPr>
            <a:r>
              <a:rPr>
                <a:latin typeface="Arial"/>
                <a:ea typeface="Arial"/>
                <a:cs typeface="Arial"/>
                <a:sym typeface="Arial"/>
              </a:rPr>
              <a:t>fidelity</a:t>
            </a:r>
          </a:p>
        </p:txBody>
      </p:sp>
      <p:grpSp>
        <p:nvGrpSpPr>
          <p:cNvPr id="455" name="Group 455"/>
          <p:cNvGrpSpPr/>
          <p:nvPr/>
        </p:nvGrpSpPr>
        <p:grpSpPr>
          <a:xfrm>
            <a:off x="6373809" y="1484311"/>
            <a:ext cx="2770193" cy="4465642"/>
            <a:chOff x="0" y="0"/>
            <a:chExt cx="2770191" cy="4465641"/>
          </a:xfrm>
        </p:grpSpPr>
        <p:sp>
          <p:nvSpPr>
            <p:cNvPr id="452" name="Shape 452"/>
            <p:cNvSpPr/>
            <p:nvPr/>
          </p:nvSpPr>
          <p:spPr>
            <a:xfrm>
              <a:off x="0" y="-1"/>
              <a:ext cx="2770191" cy="44656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21600"/>
                  </a:moveTo>
                  <a:cubicBezTo>
                    <a:pt x="604" y="21600"/>
                    <a:pt x="0" y="21225"/>
                    <a:pt x="0" y="20763"/>
                  </a:cubicBezTo>
                  <a:cubicBezTo>
                    <a:pt x="0" y="20300"/>
                    <a:pt x="604" y="19925"/>
                    <a:pt x="1350" y="19925"/>
                  </a:cubicBezTo>
                  <a:lnTo>
                    <a:pt x="2700" y="19925"/>
                  </a:lnTo>
                  <a:lnTo>
                    <a:pt x="2700" y="837"/>
                  </a:lnTo>
                  <a:cubicBezTo>
                    <a:pt x="2700" y="375"/>
                    <a:pt x="3304" y="0"/>
                    <a:pt x="4050" y="0"/>
                  </a:cubicBezTo>
                  <a:lnTo>
                    <a:pt x="20250" y="0"/>
                  </a:lnTo>
                  <a:cubicBezTo>
                    <a:pt x="20996" y="0"/>
                    <a:pt x="21600" y="375"/>
                    <a:pt x="21600" y="837"/>
                  </a:cubicBezTo>
                  <a:cubicBezTo>
                    <a:pt x="21600" y="1300"/>
                    <a:pt x="20996" y="1675"/>
                    <a:pt x="20250" y="1675"/>
                  </a:cubicBezTo>
                  <a:lnTo>
                    <a:pt x="18900" y="1675"/>
                  </a:lnTo>
                  <a:lnTo>
                    <a:pt x="18900" y="20763"/>
                  </a:lnTo>
                  <a:cubicBezTo>
                    <a:pt x="18900" y="21225"/>
                    <a:pt x="18296" y="21600"/>
                    <a:pt x="17550" y="21600"/>
                  </a:cubicBezTo>
                  <a:close/>
                </a:path>
              </a:pathLst>
            </a:custGeom>
            <a:solidFill>
              <a:srgbClr val="FFFF99"/>
            </a:soli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453" name="Shape 453"/>
            <p:cNvSpPr/>
            <p:nvPr/>
          </p:nvSpPr>
          <p:spPr>
            <a:xfrm>
              <a:off x="-1" y="173136"/>
              <a:ext cx="692550" cy="42925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cubicBezTo>
                    <a:pt x="21600" y="481"/>
                    <a:pt x="19182" y="871"/>
                    <a:pt x="16200" y="871"/>
                  </a:cubicBezTo>
                  <a:cubicBezTo>
                    <a:pt x="14709" y="871"/>
                    <a:pt x="13500" y="676"/>
                    <a:pt x="13500" y="436"/>
                  </a:cubicBezTo>
                  <a:cubicBezTo>
                    <a:pt x="13500" y="195"/>
                    <a:pt x="14709" y="0"/>
                    <a:pt x="16200" y="0"/>
                  </a:cubicBezTo>
                  <a:close/>
                  <a:moveTo>
                    <a:pt x="10800" y="20729"/>
                  </a:moveTo>
                  <a:cubicBezTo>
                    <a:pt x="10800" y="21210"/>
                    <a:pt x="8382" y="21600"/>
                    <a:pt x="5400" y="21600"/>
                  </a:cubicBezTo>
                  <a:cubicBezTo>
                    <a:pt x="2418" y="21600"/>
                    <a:pt x="0" y="21210"/>
                    <a:pt x="0" y="20729"/>
                  </a:cubicBezTo>
                  <a:cubicBezTo>
                    <a:pt x="0" y="20248"/>
                    <a:pt x="2418" y="19858"/>
                    <a:pt x="5400" y="19858"/>
                  </a:cubicBezTo>
                  <a:cubicBezTo>
                    <a:pt x="6891" y="19858"/>
                    <a:pt x="8100" y="20053"/>
                    <a:pt x="8100" y="20293"/>
                  </a:cubicBezTo>
                  <a:cubicBezTo>
                    <a:pt x="8100" y="20534"/>
                    <a:pt x="6891" y="20729"/>
                    <a:pt x="5400" y="20729"/>
                  </a:cubicBezTo>
                  <a:close/>
                </a:path>
              </a:pathLst>
            </a:custGeom>
            <a:solidFill>
              <a:srgbClr val="000000">
                <a:alpha val="20000"/>
              </a:srgbClr>
            </a:soli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454" name="Shape 454"/>
            <p:cNvSpPr/>
            <p:nvPr/>
          </p:nvSpPr>
          <p:spPr>
            <a:xfrm>
              <a:off x="0" y="-1"/>
              <a:ext cx="2770191" cy="44656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00" y="19925"/>
                  </a:moveTo>
                  <a:lnTo>
                    <a:pt x="2700" y="837"/>
                  </a:lnTo>
                  <a:cubicBezTo>
                    <a:pt x="2700" y="375"/>
                    <a:pt x="3304" y="0"/>
                    <a:pt x="4050" y="0"/>
                  </a:cubicBezTo>
                  <a:lnTo>
                    <a:pt x="20250" y="0"/>
                  </a:lnTo>
                  <a:cubicBezTo>
                    <a:pt x="20996" y="0"/>
                    <a:pt x="21600" y="375"/>
                    <a:pt x="21600" y="837"/>
                  </a:cubicBezTo>
                  <a:cubicBezTo>
                    <a:pt x="21600" y="1300"/>
                    <a:pt x="20996" y="1675"/>
                    <a:pt x="20250" y="1675"/>
                  </a:cubicBezTo>
                  <a:lnTo>
                    <a:pt x="18900" y="1675"/>
                  </a:lnTo>
                  <a:lnTo>
                    <a:pt x="18900" y="20763"/>
                  </a:lnTo>
                  <a:cubicBezTo>
                    <a:pt x="18900" y="21225"/>
                    <a:pt x="18296" y="21600"/>
                    <a:pt x="17550" y="21600"/>
                  </a:cubicBezTo>
                  <a:lnTo>
                    <a:pt x="1350" y="21600"/>
                  </a:lnTo>
                  <a:cubicBezTo>
                    <a:pt x="604" y="21600"/>
                    <a:pt x="0" y="21225"/>
                    <a:pt x="0" y="20763"/>
                  </a:cubicBezTo>
                  <a:cubicBezTo>
                    <a:pt x="0" y="20300"/>
                    <a:pt x="604" y="19925"/>
                    <a:pt x="1350" y="19925"/>
                  </a:cubicBezTo>
                  <a:close/>
                  <a:moveTo>
                    <a:pt x="4050" y="0"/>
                  </a:moveTo>
                  <a:cubicBezTo>
                    <a:pt x="4796" y="0"/>
                    <a:pt x="5400" y="375"/>
                    <a:pt x="5400" y="837"/>
                  </a:cubicBezTo>
                  <a:cubicBezTo>
                    <a:pt x="5400" y="1300"/>
                    <a:pt x="4796" y="1675"/>
                    <a:pt x="4050" y="1675"/>
                  </a:cubicBezTo>
                  <a:cubicBezTo>
                    <a:pt x="3677" y="1675"/>
                    <a:pt x="3375" y="1487"/>
                    <a:pt x="3375" y="1256"/>
                  </a:cubicBezTo>
                  <a:cubicBezTo>
                    <a:pt x="3375" y="1025"/>
                    <a:pt x="3677" y="837"/>
                    <a:pt x="4050" y="837"/>
                  </a:cubicBezTo>
                  <a:lnTo>
                    <a:pt x="5400" y="837"/>
                  </a:lnTo>
                  <a:moveTo>
                    <a:pt x="18900" y="1675"/>
                  </a:moveTo>
                  <a:lnTo>
                    <a:pt x="4050" y="1675"/>
                  </a:lnTo>
                  <a:moveTo>
                    <a:pt x="1350" y="19925"/>
                  </a:moveTo>
                  <a:cubicBezTo>
                    <a:pt x="1723" y="19925"/>
                    <a:pt x="2025" y="20113"/>
                    <a:pt x="2025" y="20344"/>
                  </a:cubicBezTo>
                  <a:cubicBezTo>
                    <a:pt x="2025" y="20575"/>
                    <a:pt x="1723" y="20763"/>
                    <a:pt x="1350" y="20763"/>
                  </a:cubicBezTo>
                  <a:lnTo>
                    <a:pt x="2700" y="20763"/>
                  </a:lnTo>
                  <a:moveTo>
                    <a:pt x="1350" y="21600"/>
                  </a:moveTo>
                  <a:cubicBezTo>
                    <a:pt x="2096" y="21600"/>
                    <a:pt x="2700" y="21225"/>
                    <a:pt x="2700" y="20763"/>
                  </a:cubicBezTo>
                  <a:lnTo>
                    <a:pt x="2700" y="19925"/>
                  </a:lnTo>
                </a:path>
              </a:pathLst>
            </a:custGeom>
            <a:noFill/>
            <a:ln w="9525" cap="flat">
              <a:solidFill>
                <a:srgbClr val="000000"/>
              </a:solidFill>
              <a:prstDash val="solid"/>
              <a:round/>
            </a:ln>
            <a:effectLst/>
          </p:spPr>
          <p:txBody>
            <a:bodyPr wrap="square" lIns="0" tIns="0" rIns="0" bIns="0" numCol="1" anchor="ctr">
              <a:noAutofit/>
            </a:bodyPr>
            <a:lstStyle/>
            <a:p>
              <a:pPr lvl="0">
                <a:defRPr>
                  <a:latin typeface="Arial"/>
                  <a:ea typeface="Arial"/>
                  <a:cs typeface="Arial"/>
                  <a:sym typeface="Arial"/>
                </a:defRPr>
              </a:pPr>
            </a:p>
          </p:txBody>
        </p:sp>
      </p:grpSp>
      <p:grpSp>
        <p:nvGrpSpPr>
          <p:cNvPr id="459" name="Group 459"/>
          <p:cNvGrpSpPr/>
          <p:nvPr/>
        </p:nvGrpSpPr>
        <p:grpSpPr>
          <a:xfrm>
            <a:off x="-69853" y="1333500"/>
            <a:ext cx="2770194" cy="4537076"/>
            <a:chOff x="-1" y="0"/>
            <a:chExt cx="2770192" cy="4537075"/>
          </a:xfrm>
        </p:grpSpPr>
        <p:sp>
          <p:nvSpPr>
            <p:cNvPr id="456" name="Shape 456"/>
            <p:cNvSpPr/>
            <p:nvPr/>
          </p:nvSpPr>
          <p:spPr>
            <a:xfrm>
              <a:off x="-1" y="0"/>
              <a:ext cx="2770193" cy="45370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21600"/>
                  </a:moveTo>
                  <a:cubicBezTo>
                    <a:pt x="604" y="21600"/>
                    <a:pt x="0" y="21231"/>
                    <a:pt x="0" y="20776"/>
                  </a:cubicBezTo>
                  <a:cubicBezTo>
                    <a:pt x="0" y="20321"/>
                    <a:pt x="604" y="19951"/>
                    <a:pt x="1350" y="19951"/>
                  </a:cubicBezTo>
                  <a:lnTo>
                    <a:pt x="2700" y="19951"/>
                  </a:lnTo>
                  <a:lnTo>
                    <a:pt x="2700" y="824"/>
                  </a:lnTo>
                  <a:cubicBezTo>
                    <a:pt x="2700" y="369"/>
                    <a:pt x="3304" y="0"/>
                    <a:pt x="4050" y="0"/>
                  </a:cubicBezTo>
                  <a:lnTo>
                    <a:pt x="20250" y="0"/>
                  </a:lnTo>
                  <a:cubicBezTo>
                    <a:pt x="20996" y="0"/>
                    <a:pt x="21600" y="369"/>
                    <a:pt x="21600" y="824"/>
                  </a:cubicBezTo>
                  <a:cubicBezTo>
                    <a:pt x="21600" y="1279"/>
                    <a:pt x="20996" y="1649"/>
                    <a:pt x="20250" y="1649"/>
                  </a:cubicBezTo>
                  <a:lnTo>
                    <a:pt x="18900" y="1649"/>
                  </a:lnTo>
                  <a:lnTo>
                    <a:pt x="18900" y="20776"/>
                  </a:lnTo>
                  <a:cubicBezTo>
                    <a:pt x="18900" y="21231"/>
                    <a:pt x="18296" y="21600"/>
                    <a:pt x="17550" y="21600"/>
                  </a:cubicBezTo>
                  <a:close/>
                </a:path>
              </a:pathLst>
            </a:custGeom>
            <a:solidFill>
              <a:srgbClr val="FFFF99"/>
            </a:soli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457" name="Shape 457"/>
            <p:cNvSpPr/>
            <p:nvPr/>
          </p:nvSpPr>
          <p:spPr>
            <a:xfrm>
              <a:off x="-2" y="173137"/>
              <a:ext cx="692550" cy="43639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0"/>
                  </a:moveTo>
                  <a:cubicBezTo>
                    <a:pt x="21600" y="473"/>
                    <a:pt x="19182" y="857"/>
                    <a:pt x="16200" y="857"/>
                  </a:cubicBezTo>
                  <a:cubicBezTo>
                    <a:pt x="14709" y="857"/>
                    <a:pt x="13500" y="665"/>
                    <a:pt x="13500" y="428"/>
                  </a:cubicBezTo>
                  <a:cubicBezTo>
                    <a:pt x="13500" y="192"/>
                    <a:pt x="14709" y="0"/>
                    <a:pt x="16200" y="0"/>
                  </a:cubicBezTo>
                  <a:close/>
                  <a:moveTo>
                    <a:pt x="10800" y="20743"/>
                  </a:moveTo>
                  <a:cubicBezTo>
                    <a:pt x="10800" y="21216"/>
                    <a:pt x="8382" y="21600"/>
                    <a:pt x="5400" y="21600"/>
                  </a:cubicBezTo>
                  <a:cubicBezTo>
                    <a:pt x="2418" y="21600"/>
                    <a:pt x="0" y="21216"/>
                    <a:pt x="0" y="20743"/>
                  </a:cubicBezTo>
                  <a:cubicBezTo>
                    <a:pt x="0" y="20270"/>
                    <a:pt x="2418" y="19886"/>
                    <a:pt x="5400" y="19886"/>
                  </a:cubicBezTo>
                  <a:cubicBezTo>
                    <a:pt x="6891" y="19886"/>
                    <a:pt x="8100" y="20078"/>
                    <a:pt x="8100" y="20315"/>
                  </a:cubicBezTo>
                  <a:cubicBezTo>
                    <a:pt x="8100" y="20551"/>
                    <a:pt x="6891" y="20743"/>
                    <a:pt x="5400" y="20743"/>
                  </a:cubicBezTo>
                  <a:close/>
                </a:path>
              </a:pathLst>
            </a:custGeom>
            <a:solidFill>
              <a:srgbClr val="000000">
                <a:alpha val="20000"/>
              </a:srgbClr>
            </a:solidFill>
            <a:ln w="12700" cap="flat">
              <a:noFill/>
              <a:miter lim="400000"/>
            </a:ln>
            <a:effectLst/>
          </p:spPr>
          <p:txBody>
            <a:bodyPr wrap="square" lIns="0" tIns="0" rIns="0" bIns="0" numCol="1" anchor="ctr">
              <a:noAutofit/>
            </a:bodyPr>
            <a:lstStyle/>
            <a:p>
              <a:pPr lvl="0">
                <a:defRPr>
                  <a:latin typeface="Arial"/>
                  <a:ea typeface="Arial"/>
                  <a:cs typeface="Arial"/>
                  <a:sym typeface="Arial"/>
                </a:defRPr>
              </a:pPr>
            </a:p>
          </p:txBody>
        </p:sp>
        <p:sp>
          <p:nvSpPr>
            <p:cNvPr id="458" name="Shape 458"/>
            <p:cNvSpPr/>
            <p:nvPr/>
          </p:nvSpPr>
          <p:spPr>
            <a:xfrm>
              <a:off x="-1" y="0"/>
              <a:ext cx="2770193" cy="45370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700" y="19951"/>
                  </a:moveTo>
                  <a:lnTo>
                    <a:pt x="2700" y="824"/>
                  </a:lnTo>
                  <a:cubicBezTo>
                    <a:pt x="2700" y="369"/>
                    <a:pt x="3304" y="0"/>
                    <a:pt x="4050" y="0"/>
                  </a:cubicBezTo>
                  <a:lnTo>
                    <a:pt x="20250" y="0"/>
                  </a:lnTo>
                  <a:cubicBezTo>
                    <a:pt x="20996" y="0"/>
                    <a:pt x="21600" y="369"/>
                    <a:pt x="21600" y="824"/>
                  </a:cubicBezTo>
                  <a:cubicBezTo>
                    <a:pt x="21600" y="1279"/>
                    <a:pt x="20996" y="1649"/>
                    <a:pt x="20250" y="1649"/>
                  </a:cubicBezTo>
                  <a:lnTo>
                    <a:pt x="18900" y="1649"/>
                  </a:lnTo>
                  <a:lnTo>
                    <a:pt x="18900" y="20776"/>
                  </a:lnTo>
                  <a:cubicBezTo>
                    <a:pt x="18900" y="21231"/>
                    <a:pt x="18296" y="21600"/>
                    <a:pt x="17550" y="21600"/>
                  </a:cubicBezTo>
                  <a:lnTo>
                    <a:pt x="1350" y="21600"/>
                  </a:lnTo>
                  <a:cubicBezTo>
                    <a:pt x="604" y="21600"/>
                    <a:pt x="0" y="21231"/>
                    <a:pt x="0" y="20776"/>
                  </a:cubicBezTo>
                  <a:cubicBezTo>
                    <a:pt x="0" y="20321"/>
                    <a:pt x="604" y="19951"/>
                    <a:pt x="1350" y="19951"/>
                  </a:cubicBezTo>
                  <a:close/>
                  <a:moveTo>
                    <a:pt x="4050" y="0"/>
                  </a:moveTo>
                  <a:cubicBezTo>
                    <a:pt x="4796" y="0"/>
                    <a:pt x="5400" y="369"/>
                    <a:pt x="5400" y="824"/>
                  </a:cubicBezTo>
                  <a:cubicBezTo>
                    <a:pt x="5400" y="1279"/>
                    <a:pt x="4796" y="1649"/>
                    <a:pt x="4050" y="1649"/>
                  </a:cubicBezTo>
                  <a:cubicBezTo>
                    <a:pt x="3677" y="1649"/>
                    <a:pt x="3375" y="1464"/>
                    <a:pt x="3375" y="1236"/>
                  </a:cubicBezTo>
                  <a:cubicBezTo>
                    <a:pt x="3375" y="1009"/>
                    <a:pt x="3677" y="824"/>
                    <a:pt x="4050" y="824"/>
                  </a:cubicBezTo>
                  <a:lnTo>
                    <a:pt x="5400" y="824"/>
                  </a:lnTo>
                  <a:moveTo>
                    <a:pt x="18900" y="1649"/>
                  </a:moveTo>
                  <a:lnTo>
                    <a:pt x="4050" y="1649"/>
                  </a:lnTo>
                  <a:moveTo>
                    <a:pt x="1350" y="19951"/>
                  </a:moveTo>
                  <a:cubicBezTo>
                    <a:pt x="1723" y="19951"/>
                    <a:pt x="2025" y="20136"/>
                    <a:pt x="2025" y="20364"/>
                  </a:cubicBezTo>
                  <a:cubicBezTo>
                    <a:pt x="2025" y="20591"/>
                    <a:pt x="1723" y="20776"/>
                    <a:pt x="1350" y="20776"/>
                  </a:cubicBezTo>
                  <a:lnTo>
                    <a:pt x="2700" y="20776"/>
                  </a:lnTo>
                  <a:moveTo>
                    <a:pt x="1350" y="21600"/>
                  </a:moveTo>
                  <a:cubicBezTo>
                    <a:pt x="2096" y="21600"/>
                    <a:pt x="2700" y="21231"/>
                    <a:pt x="2700" y="20776"/>
                  </a:cubicBezTo>
                  <a:lnTo>
                    <a:pt x="2700" y="19951"/>
                  </a:lnTo>
                </a:path>
              </a:pathLst>
            </a:custGeom>
            <a:noFill/>
            <a:ln w="9525" cap="flat">
              <a:solidFill>
                <a:srgbClr val="000000"/>
              </a:solidFill>
              <a:prstDash val="solid"/>
              <a:round/>
            </a:ln>
            <a:effectLst/>
          </p:spPr>
          <p:txBody>
            <a:bodyPr wrap="square" lIns="0" tIns="0" rIns="0" bIns="0" numCol="1" anchor="ctr">
              <a:noAutofit/>
            </a:bodyPr>
            <a:lstStyle/>
            <a:p>
              <a:pPr lvl="0">
                <a:defRPr>
                  <a:latin typeface="Arial"/>
                  <a:ea typeface="Arial"/>
                  <a:cs typeface="Arial"/>
                  <a:sym typeface="Arial"/>
                </a:defRPr>
              </a:pPr>
            </a:p>
          </p:txBody>
        </p:sp>
      </p:grpSp>
      <p:sp>
        <p:nvSpPr>
          <p:cNvPr id="460" name="Shape 460"/>
          <p:cNvSpPr/>
          <p:nvPr/>
        </p:nvSpPr>
        <p:spPr>
          <a:xfrm>
            <a:off x="323850" y="5229225"/>
            <a:ext cx="1873250" cy="58009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spcBef>
                <a:spcPts val="1000"/>
              </a:spcBef>
              <a:buSzPct val="100000"/>
              <a:buChar char="•"/>
            </a:pPr>
            <a:r>
              <a:rPr>
                <a:latin typeface="Arial"/>
                <a:ea typeface="Arial"/>
                <a:cs typeface="Arial"/>
                <a:sym typeface="Arial"/>
              </a:rPr>
              <a:t> </a:t>
            </a:r>
            <a:r>
              <a:rPr sz="1600">
                <a:latin typeface="Arial"/>
                <a:ea typeface="Arial"/>
                <a:cs typeface="Arial"/>
                <a:sym typeface="Arial"/>
              </a:rPr>
              <a:t>Standardised core training</a:t>
            </a:r>
          </a:p>
        </p:txBody>
      </p:sp>
      <p:sp>
        <p:nvSpPr>
          <p:cNvPr id="461" name="Shape 461"/>
          <p:cNvSpPr/>
          <p:nvPr/>
        </p:nvSpPr>
        <p:spPr>
          <a:xfrm>
            <a:off x="323847" y="2692793"/>
            <a:ext cx="2087567" cy="80869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spcBef>
                <a:spcPts val="1000"/>
              </a:spcBef>
              <a:buSzPct val="100000"/>
              <a:buChar char="•"/>
            </a:pPr>
            <a:r>
              <a:rPr>
                <a:latin typeface="Arial"/>
                <a:ea typeface="Arial"/>
                <a:cs typeface="Arial"/>
                <a:sym typeface="Arial"/>
              </a:rPr>
              <a:t> </a:t>
            </a:r>
            <a:r>
              <a:rPr sz="1600">
                <a:latin typeface="Arial"/>
                <a:ea typeface="Arial"/>
                <a:cs typeface="Arial"/>
                <a:sym typeface="Arial"/>
              </a:rPr>
              <a:t>Checklist and</a:t>
            </a:r>
            <a:r>
              <a:rPr sz="1600">
                <a:latin typeface="Arial Bold"/>
                <a:ea typeface="Arial Bold"/>
                <a:cs typeface="Arial Bold"/>
                <a:sym typeface="Arial Bold"/>
              </a:rPr>
              <a:t> video-based</a:t>
            </a:r>
            <a:r>
              <a:rPr b="1" i="1" sz="1600">
                <a:latin typeface="Arial"/>
                <a:ea typeface="Arial"/>
                <a:cs typeface="Arial"/>
                <a:sym typeface="Arial"/>
              </a:rPr>
              <a:t> </a:t>
            </a:r>
            <a:r>
              <a:rPr sz="1600">
                <a:latin typeface="Arial"/>
                <a:ea typeface="Arial"/>
                <a:cs typeface="Arial"/>
                <a:sym typeface="Arial"/>
              </a:rPr>
              <a:t>self-monitoring of fidelity</a:t>
            </a:r>
          </a:p>
        </p:txBody>
      </p:sp>
      <p:sp>
        <p:nvSpPr>
          <p:cNvPr id="462" name="Shape 462"/>
          <p:cNvSpPr/>
          <p:nvPr/>
        </p:nvSpPr>
        <p:spPr>
          <a:xfrm>
            <a:off x="323849" y="1773238"/>
            <a:ext cx="2087566" cy="80869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spcBef>
                <a:spcPts val="1000"/>
              </a:spcBef>
              <a:buSzPct val="100000"/>
              <a:buChar char="•"/>
            </a:pPr>
            <a:r>
              <a:rPr>
                <a:latin typeface="Arial"/>
                <a:ea typeface="Arial"/>
                <a:cs typeface="Arial"/>
                <a:sym typeface="Arial"/>
              </a:rPr>
              <a:t> </a:t>
            </a:r>
            <a:r>
              <a:rPr sz="1600">
                <a:latin typeface="Arial"/>
                <a:ea typeface="Arial"/>
                <a:cs typeface="Arial"/>
                <a:sym typeface="Arial"/>
              </a:rPr>
              <a:t>Authorised supervision and consultation </a:t>
            </a:r>
          </a:p>
        </p:txBody>
      </p:sp>
      <p:sp>
        <p:nvSpPr>
          <p:cNvPr id="463" name="Shape 463"/>
          <p:cNvSpPr/>
          <p:nvPr/>
        </p:nvSpPr>
        <p:spPr>
          <a:xfrm>
            <a:off x="2484438" y="2205038"/>
            <a:ext cx="1649250" cy="792164"/>
          </a:xfrm>
          <a:prstGeom prst="rightArrow">
            <a:avLst>
              <a:gd name="adj1" fmla="val 50000"/>
              <a:gd name="adj2" fmla="val 47645"/>
            </a:avLst>
          </a:prstGeom>
          <a:solidFill>
            <a:srgbClr val="BBE0E3"/>
          </a:solidFill>
          <a:ln>
            <a:solidFill/>
            <a:miter/>
          </a:ln>
        </p:spPr>
        <p:txBody>
          <a:bodyPr lIns="0" tIns="0" rIns="0" bIns="0" anchor="ctr"/>
          <a:lstStyle/>
          <a:p>
            <a:pPr lvl="0">
              <a:defRPr>
                <a:latin typeface="Arial"/>
                <a:ea typeface="Arial"/>
                <a:cs typeface="Arial"/>
                <a:sym typeface="Arial"/>
              </a:defRPr>
            </a:pPr>
          </a:p>
        </p:txBody>
      </p:sp>
      <p:sp>
        <p:nvSpPr>
          <p:cNvPr id="464" name="Shape 464"/>
          <p:cNvSpPr/>
          <p:nvPr/>
        </p:nvSpPr>
        <p:spPr>
          <a:xfrm>
            <a:off x="2484438" y="2492375"/>
            <a:ext cx="1295402" cy="28882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spcBef>
                <a:spcPts val="800"/>
              </a:spcBef>
              <a:defRPr sz="1400">
                <a:latin typeface="Arial"/>
                <a:ea typeface="Arial"/>
                <a:cs typeface="Arial"/>
                <a:sym typeface="Arial"/>
              </a:defRPr>
            </a:lvl1pPr>
          </a:lstStyle>
          <a:p>
            <a:pPr lvl="0">
              <a:defRPr sz="1800"/>
            </a:pPr>
            <a:r>
              <a:rPr sz="1400"/>
              <a:t>accreditation</a:t>
            </a:r>
          </a:p>
        </p:txBody>
      </p:sp>
      <p:sp>
        <p:nvSpPr>
          <p:cNvPr id="465" name="Shape 465"/>
          <p:cNvSpPr/>
          <p:nvPr/>
        </p:nvSpPr>
        <p:spPr>
          <a:xfrm rot="10800000">
            <a:off x="4787900" y="2276475"/>
            <a:ext cx="1800225" cy="792163"/>
          </a:xfrm>
          <a:prstGeom prst="rightArrow">
            <a:avLst>
              <a:gd name="adj1" fmla="val 50000"/>
              <a:gd name="adj2" fmla="val 56814"/>
            </a:avLst>
          </a:prstGeom>
          <a:solidFill>
            <a:srgbClr val="BBE0E3"/>
          </a:solidFill>
          <a:ln>
            <a:solidFill/>
            <a:miter/>
          </a:ln>
        </p:spPr>
        <p:txBody>
          <a:bodyPr lIns="0" tIns="0" rIns="0" bIns="0" anchor="ctr"/>
          <a:lstStyle/>
          <a:p>
            <a:pPr lvl="0">
              <a:defRPr>
                <a:latin typeface="Arial"/>
                <a:ea typeface="Arial"/>
                <a:cs typeface="Arial"/>
                <a:sym typeface="Arial"/>
              </a:defRPr>
            </a:pPr>
          </a:p>
        </p:txBody>
      </p:sp>
      <p:sp>
        <p:nvSpPr>
          <p:cNvPr id="466" name="Shape 466"/>
          <p:cNvSpPr/>
          <p:nvPr/>
        </p:nvSpPr>
        <p:spPr>
          <a:xfrm>
            <a:off x="4932362" y="2420938"/>
            <a:ext cx="1655762" cy="49202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spcBef>
                <a:spcPts val="800"/>
              </a:spcBef>
              <a:defRPr sz="1400">
                <a:latin typeface="Arial"/>
                <a:ea typeface="Arial"/>
                <a:cs typeface="Arial"/>
                <a:sym typeface="Arial"/>
              </a:defRPr>
            </a:lvl1pPr>
          </a:lstStyle>
          <a:p>
            <a:pPr lvl="0">
              <a:defRPr sz="1800"/>
            </a:pPr>
            <a:r>
              <a:rPr sz="1400"/>
              <a:t>data-driven decision-making</a:t>
            </a:r>
          </a:p>
        </p:txBody>
      </p:sp>
      <p:sp>
        <p:nvSpPr>
          <p:cNvPr id="467" name="Shape 467"/>
          <p:cNvSpPr/>
          <p:nvPr/>
        </p:nvSpPr>
        <p:spPr>
          <a:xfrm>
            <a:off x="6732588" y="1773236"/>
            <a:ext cx="2016127" cy="392019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spcBef>
                <a:spcPts val="1000"/>
              </a:spcBef>
              <a:buSzPct val="100000"/>
              <a:buChar char="•"/>
            </a:pPr>
            <a:r>
              <a:rPr>
                <a:latin typeface="Arial"/>
                <a:ea typeface="Arial"/>
                <a:cs typeface="Arial"/>
                <a:sym typeface="Arial"/>
              </a:rPr>
              <a:t> </a:t>
            </a:r>
            <a:r>
              <a:rPr sz="1600">
                <a:latin typeface="Arial"/>
                <a:ea typeface="Arial"/>
                <a:cs typeface="Arial"/>
                <a:sym typeface="Arial"/>
              </a:rPr>
              <a:t>Intelligent targeting</a:t>
            </a:r>
            <a:endParaRPr sz="1600">
              <a:latin typeface="Arial"/>
              <a:ea typeface="Arial"/>
              <a:cs typeface="Arial"/>
              <a:sym typeface="Arial"/>
            </a:endParaRPr>
          </a:p>
          <a:p>
            <a:pPr lvl="0">
              <a:spcBef>
                <a:spcPts val="1000"/>
              </a:spcBef>
              <a:buSzPct val="100000"/>
              <a:buChar char="•"/>
            </a:pPr>
            <a:r>
              <a:rPr>
                <a:latin typeface="Arial"/>
                <a:ea typeface="Arial"/>
                <a:cs typeface="Arial"/>
                <a:sym typeface="Arial"/>
              </a:rPr>
              <a:t> </a:t>
            </a:r>
            <a:r>
              <a:rPr sz="1600">
                <a:latin typeface="Arial"/>
                <a:ea typeface="Arial"/>
                <a:cs typeface="Arial"/>
                <a:sym typeface="Arial"/>
              </a:rPr>
              <a:t>Proactive parent recruitment and retention strategies</a:t>
            </a:r>
            <a:endParaRPr sz="1600">
              <a:latin typeface="Arial"/>
              <a:ea typeface="Arial"/>
              <a:cs typeface="Arial"/>
              <a:sym typeface="Arial"/>
            </a:endParaRPr>
          </a:p>
          <a:p>
            <a:pPr lvl="0">
              <a:spcBef>
                <a:spcPts val="1000"/>
              </a:spcBef>
              <a:buSzPct val="100000"/>
              <a:buChar char="•"/>
            </a:pPr>
            <a:r>
              <a:rPr>
                <a:latin typeface="Arial"/>
                <a:ea typeface="Arial"/>
                <a:cs typeface="Arial"/>
                <a:sym typeface="Arial"/>
              </a:rPr>
              <a:t> </a:t>
            </a:r>
            <a:r>
              <a:rPr sz="1600">
                <a:latin typeface="Arial"/>
                <a:ea typeface="Arial"/>
                <a:cs typeface="Arial"/>
                <a:sym typeface="Arial"/>
              </a:rPr>
              <a:t>Data management </a:t>
            </a:r>
            <a:endParaRPr sz="1600">
              <a:latin typeface="Arial"/>
              <a:ea typeface="Arial"/>
              <a:cs typeface="Arial"/>
              <a:sym typeface="Arial"/>
            </a:endParaRPr>
          </a:p>
          <a:p>
            <a:pPr lvl="0">
              <a:spcBef>
                <a:spcPts val="1000"/>
              </a:spcBef>
              <a:buSzPct val="100000"/>
              <a:buChar char="•"/>
            </a:pPr>
            <a:r>
              <a:rPr>
                <a:latin typeface="Arial"/>
                <a:ea typeface="Arial"/>
                <a:cs typeface="Arial"/>
                <a:sym typeface="Arial"/>
              </a:rPr>
              <a:t> “</a:t>
            </a:r>
            <a:r>
              <a:rPr sz="1600">
                <a:latin typeface="Arial"/>
                <a:ea typeface="Arial"/>
                <a:cs typeface="Arial"/>
                <a:sym typeface="Arial"/>
              </a:rPr>
              <a:t>Fit-for-purpose” resources</a:t>
            </a:r>
            <a:endParaRPr sz="1600">
              <a:latin typeface="Arial"/>
              <a:ea typeface="Arial"/>
              <a:cs typeface="Arial"/>
              <a:sym typeface="Arial"/>
            </a:endParaRPr>
          </a:p>
          <a:p>
            <a:pPr lvl="0">
              <a:spcBef>
                <a:spcPts val="1000"/>
              </a:spcBef>
              <a:buSzPct val="100000"/>
              <a:buChar char="•"/>
            </a:pPr>
            <a:r>
              <a:rPr>
                <a:latin typeface="Arial"/>
                <a:ea typeface="Arial"/>
                <a:cs typeface="Arial"/>
                <a:sym typeface="Arial"/>
              </a:rPr>
              <a:t> </a:t>
            </a:r>
            <a:r>
              <a:rPr sz="1600">
                <a:latin typeface="Arial"/>
                <a:ea typeface="Arial"/>
                <a:cs typeface="Arial"/>
                <a:sym typeface="Arial"/>
              </a:rPr>
              <a:t>Dedicated staff time and nurturing managerial systems</a:t>
            </a:r>
            <a:endParaRPr sz="1600">
              <a:latin typeface="Arial"/>
              <a:ea typeface="Arial"/>
              <a:cs typeface="Arial"/>
              <a:sym typeface="Arial"/>
            </a:endParaRPr>
          </a:p>
          <a:p>
            <a:pPr lvl="0">
              <a:spcBef>
                <a:spcPts val="1000"/>
              </a:spcBef>
              <a:buSzPct val="100000"/>
              <a:buChar char="•"/>
            </a:pPr>
            <a:r>
              <a:rPr>
                <a:latin typeface="Arial"/>
                <a:ea typeface="Arial"/>
                <a:cs typeface="Arial"/>
                <a:sym typeface="Arial"/>
              </a:rPr>
              <a:t> </a:t>
            </a:r>
            <a:r>
              <a:rPr sz="1600">
                <a:latin typeface="Arial"/>
                <a:ea typeface="Arial"/>
                <a:cs typeface="Arial"/>
                <a:sym typeface="Arial"/>
              </a:rPr>
              <a:t>Long-term sustainability planning</a:t>
            </a:r>
          </a:p>
        </p:txBody>
      </p:sp>
      <p:sp>
        <p:nvSpPr>
          <p:cNvPr id="468" name="Shape 468"/>
          <p:cNvSpPr/>
          <p:nvPr/>
        </p:nvSpPr>
        <p:spPr>
          <a:xfrm>
            <a:off x="0" y="-26988"/>
            <a:ext cx="3356858" cy="1223963"/>
          </a:xfrm>
          <a:prstGeom prst="rect">
            <a:avLst/>
          </a:prstGeom>
          <a:ln>
            <a:solidFill/>
            <a:miter/>
          </a:ln>
        </p:spPr>
        <p:txBody>
          <a:bodyPr lIns="0" tIns="0" rIns="0" bIns="0" anchor="ctr"/>
          <a:lstStyle/>
          <a:p>
            <a:pPr lvl="0">
              <a:defRPr>
                <a:latin typeface="Arial"/>
                <a:ea typeface="Arial"/>
                <a:cs typeface="Arial"/>
                <a:sym typeface="Arial"/>
              </a:defRPr>
            </a:pPr>
          </a:p>
        </p:txBody>
      </p:sp>
      <p:sp>
        <p:nvSpPr>
          <p:cNvPr id="469" name="Shape 469"/>
          <p:cNvSpPr/>
          <p:nvPr/>
        </p:nvSpPr>
        <p:spPr>
          <a:xfrm>
            <a:off x="0" y="-1"/>
            <a:ext cx="3486150" cy="150220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spcBef>
                <a:spcPts val="1600"/>
              </a:spcBef>
            </a:pPr>
            <a:r>
              <a:rPr sz="2800">
                <a:latin typeface="Arial Bold"/>
                <a:ea typeface="Arial Bold"/>
                <a:cs typeface="Arial Bold"/>
                <a:sym typeface="Arial Bold"/>
              </a:rPr>
              <a:t>PoPP implementation</a:t>
            </a:r>
            <a:endParaRPr sz="2800">
              <a:latin typeface="Arial Bold"/>
              <a:ea typeface="Arial Bold"/>
              <a:cs typeface="Arial Bold"/>
              <a:sym typeface="Arial Bold"/>
            </a:endParaRPr>
          </a:p>
          <a:p>
            <a:pPr lvl="0">
              <a:spcBef>
                <a:spcPts val="1600"/>
              </a:spcBef>
            </a:pPr>
            <a:r>
              <a:rPr sz="2800">
                <a:latin typeface="Arial Bold"/>
                <a:ea typeface="Arial Bold"/>
                <a:cs typeface="Arial Bold"/>
                <a:sym typeface="Arial Bold"/>
              </a:rPr>
              <a:t>framework</a:t>
            </a:r>
          </a:p>
        </p:txBody>
      </p:sp>
      <p:sp>
        <p:nvSpPr>
          <p:cNvPr id="470" name="Shape 470"/>
          <p:cNvSpPr/>
          <p:nvPr/>
        </p:nvSpPr>
        <p:spPr>
          <a:xfrm>
            <a:off x="323850" y="3579812"/>
            <a:ext cx="1873250" cy="58009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spcBef>
                <a:spcPts val="1000"/>
              </a:spcBef>
              <a:buSzPct val="100000"/>
              <a:buChar char="•"/>
            </a:pPr>
            <a:r>
              <a:rPr>
                <a:latin typeface="Arial"/>
                <a:ea typeface="Arial"/>
                <a:cs typeface="Arial"/>
                <a:sym typeface="Arial"/>
              </a:rPr>
              <a:t> </a:t>
            </a:r>
            <a:r>
              <a:rPr sz="1600">
                <a:latin typeface="Arial"/>
                <a:ea typeface="Arial"/>
                <a:cs typeface="Arial"/>
                <a:sym typeface="Arial"/>
              </a:rPr>
              <a:t>Peer practice and learning systems</a:t>
            </a:r>
          </a:p>
        </p:txBody>
      </p:sp>
      <p:sp>
        <p:nvSpPr>
          <p:cNvPr id="471" name="Shape 471"/>
          <p:cNvSpPr/>
          <p:nvPr/>
        </p:nvSpPr>
        <p:spPr>
          <a:xfrm>
            <a:off x="323850" y="4305894"/>
            <a:ext cx="1873250" cy="80869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0">
              <a:spcBef>
                <a:spcPts val="1000"/>
              </a:spcBef>
              <a:buSzPct val="100000"/>
              <a:buChar char="•"/>
            </a:pPr>
            <a:r>
              <a:rPr>
                <a:latin typeface="Arial"/>
                <a:ea typeface="Arial"/>
                <a:cs typeface="Arial"/>
                <a:sym typeface="Arial"/>
              </a:rPr>
              <a:t> </a:t>
            </a:r>
            <a:r>
              <a:rPr sz="1600">
                <a:latin typeface="Arial"/>
                <a:ea typeface="Arial"/>
                <a:cs typeface="Arial"/>
                <a:sym typeface="Arial"/>
              </a:rPr>
              <a:t>Strength-based communication skills training</a:t>
            </a:r>
          </a:p>
        </p:txBody>
      </p:sp>
      <p:sp>
        <p:nvSpPr>
          <p:cNvPr id="472" name="Shape 472"/>
          <p:cNvSpPr/>
          <p:nvPr/>
        </p:nvSpPr>
        <p:spPr>
          <a:xfrm>
            <a:off x="-1" y="6238875"/>
            <a:ext cx="2280287" cy="61985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200">
                <a:latin typeface="Arial"/>
                <a:ea typeface="Arial"/>
                <a:cs typeface="Arial"/>
                <a:sym typeface="Arial"/>
              </a:defRPr>
            </a:lvl1pPr>
          </a:lstStyle>
          <a:p>
            <a:pPr lvl="0">
              <a:defRPr sz="1800"/>
            </a:pPr>
            <a:r>
              <a:rPr sz="1200"/>
              <a:t>With acknowledgement to the National Implementation Research Network </a:t>
            </a:r>
          </a:p>
        </p:txBody>
      </p:sp>
      <p:sp>
        <p:nvSpPr>
          <p:cNvPr id="473" name="Shape 473"/>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4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75" name="Shape 475"/>
          <p:cNvSpPr/>
          <p:nvPr>
            <p:ph type="title"/>
          </p:nvPr>
        </p:nvSpPr>
        <p:spPr>
          <a:prstGeom prst="rect">
            <a:avLst/>
          </a:prstGeom>
        </p:spPr>
        <p:txBody>
          <a:bodyPr/>
          <a:lstStyle/>
          <a:p>
            <a:pPr lvl="0" defTabSz="630936">
              <a:defRPr sz="1800">
                <a:uFillTx/>
              </a:defRPr>
            </a:pPr>
            <a:br>
              <a:rPr>
                <a:uFill>
                  <a:solidFill/>
                </a:uFill>
              </a:rPr>
            </a:br>
            <a:r>
              <a:rPr sz="1400">
                <a:uFill>
                  <a:solidFill/>
                </a:uFill>
                <a:latin typeface="Calibri"/>
                <a:ea typeface="Calibri"/>
                <a:cs typeface="Calibri"/>
                <a:sym typeface="Calibri"/>
              </a:rPr>
              <a:t>Progress of PoPP roll-out  across Scotland</a:t>
            </a:r>
            <a:br>
              <a:rPr sz="1400">
                <a:uFill>
                  <a:solidFill/>
                </a:uFill>
                <a:latin typeface="Calibri"/>
                <a:ea typeface="Calibri"/>
                <a:cs typeface="Calibri"/>
                <a:sym typeface="Calibri"/>
              </a:rPr>
            </a:br>
            <a:br>
              <a:rPr sz="1400">
                <a:uFill>
                  <a:solidFill/>
                </a:uFill>
                <a:latin typeface="Calibri"/>
                <a:ea typeface="Calibri"/>
                <a:cs typeface="Calibri"/>
                <a:sym typeface="Calibri"/>
              </a:rPr>
            </a:br>
          </a:p>
        </p:txBody>
      </p:sp>
      <p:sp>
        <p:nvSpPr>
          <p:cNvPr id="476" name="Shape 476"/>
          <p:cNvSpPr/>
          <p:nvPr>
            <p:ph type="body" idx="1"/>
          </p:nvPr>
        </p:nvSpPr>
        <p:spPr>
          <a:prstGeom prst="rect">
            <a:avLst/>
          </a:prstGeom>
        </p:spPr>
        <p:txBody>
          <a:bodyPr/>
          <a:lstStyle/>
          <a:p>
            <a:pPr lvl="0"/>
          </a:p>
        </p:txBody>
      </p:sp>
      <p:sp>
        <p:nvSpPr>
          <p:cNvPr id="477" name="Shape 477"/>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graphicFrame>
        <p:nvGraphicFramePr>
          <p:cNvPr id="478" name="Table 478"/>
          <p:cNvGraphicFramePr/>
          <p:nvPr/>
        </p:nvGraphicFramePr>
        <p:xfrm>
          <a:off x="457200" y="1455575"/>
          <a:ext cx="8257593" cy="4678415"/>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788647"/>
                <a:gridCol w="1234219"/>
                <a:gridCol w="1211766"/>
                <a:gridCol w="1621544"/>
                <a:gridCol w="3401417"/>
              </a:tblGrid>
              <a:tr h="754621">
                <a:tc>
                  <a:txBody>
                    <a:bodyPr/>
                    <a:lstStyle/>
                    <a:p>
                      <a:pPr lvl="0" defTabSz="914400">
                        <a:defRPr b="0" i="0" sz="1800">
                          <a:solidFill>
                            <a:srgbClr val="000000"/>
                          </a:solidFill>
                          <a:uFillTx/>
                        </a:defRPr>
                      </a:pPr>
                      <a:r>
                        <a:rPr sz="1200">
                          <a:solidFill>
                            <a:srgbClr val="FFFFFF"/>
                          </a:solidFill>
                          <a:latin typeface="Arial Bold"/>
                          <a:ea typeface="Arial Bold"/>
                          <a:cs typeface="Arial Bold"/>
                          <a:sym typeface="Arial Bold"/>
                        </a:rPr>
                        <a:t>Wave</a:t>
                      </a:r>
                    </a:p>
                  </a:txBody>
                  <a:tcPr marL="45720" marR="45720" marT="45720" marB="45720" anchor="t" anchorCtr="0" horzOverflow="overflow">
                    <a:lnL w="12700">
                      <a:miter lim="400000"/>
                    </a:lnL>
                    <a:lnR w="12700">
                      <a:miter lim="400000"/>
                    </a:lnR>
                    <a:lnT w="12700">
                      <a:miter lim="400000"/>
                    </a:lnT>
                  </a:tcPr>
                </a:tc>
                <a:tc>
                  <a:txBody>
                    <a:bodyPr/>
                    <a:lstStyle/>
                    <a:p>
                      <a:pPr lvl="0" algn="l" defTabSz="914400">
                        <a:defRPr b="0" i="0" sz="1800">
                          <a:solidFill>
                            <a:srgbClr val="000000"/>
                          </a:solidFill>
                          <a:uFillTx/>
                        </a:defRPr>
                      </a:pPr>
                      <a:r>
                        <a:rPr sz="1200">
                          <a:solidFill>
                            <a:srgbClr val="FFFFFF"/>
                          </a:solidFill>
                          <a:latin typeface="Arial Bold"/>
                          <a:ea typeface="Arial Bold"/>
                          <a:cs typeface="Arial Bold"/>
                          <a:sym typeface="Arial Bold"/>
                        </a:rPr>
                        <a:t>Preparation  phase began</a:t>
                      </a:r>
                    </a:p>
                  </a:txBody>
                  <a:tcPr marL="45720" marR="45720" marT="45720" marB="45720" anchor="t" anchorCtr="0" horzOverflow="overflow">
                    <a:lnL w="12700">
                      <a:miter lim="400000"/>
                    </a:lnL>
                    <a:lnR w="12700">
                      <a:miter lim="400000"/>
                    </a:lnR>
                    <a:lnT w="12700">
                      <a:miter lim="400000"/>
                    </a:lnT>
                  </a:tcPr>
                </a:tc>
                <a:tc>
                  <a:txBody>
                    <a:bodyPr/>
                    <a:lstStyle/>
                    <a:p>
                      <a:pPr lvl="0" algn="l" defTabSz="914400">
                        <a:defRPr b="0" i="0" sz="1800">
                          <a:solidFill>
                            <a:srgbClr val="000000"/>
                          </a:solidFill>
                          <a:uFillTx/>
                        </a:defRPr>
                      </a:pPr>
                      <a:r>
                        <a:rPr sz="1200">
                          <a:solidFill>
                            <a:srgbClr val="FFFFFF"/>
                          </a:solidFill>
                          <a:latin typeface="Arial Bold"/>
                          <a:ea typeface="Arial Bold"/>
                          <a:cs typeface="Arial Bold"/>
                          <a:sym typeface="Arial Bold"/>
                        </a:rPr>
                        <a:t>Groups start date</a:t>
                      </a:r>
                    </a:p>
                  </a:txBody>
                  <a:tcPr marL="45720" marR="45720" marT="45720" marB="45720" anchor="t" anchorCtr="0" horzOverflow="overflow">
                    <a:lnL w="12700">
                      <a:miter lim="400000"/>
                    </a:lnL>
                    <a:lnR w="12700">
                      <a:miter lim="400000"/>
                    </a:lnR>
                    <a:lnT w="12700">
                      <a:miter lim="400000"/>
                    </a:lnT>
                  </a:tcPr>
                </a:tc>
                <a:tc>
                  <a:txBody>
                    <a:bodyPr/>
                    <a:lstStyle/>
                    <a:p>
                      <a:pPr lvl="0" defTabSz="914400">
                        <a:defRPr b="0" i="0" sz="1800">
                          <a:solidFill>
                            <a:srgbClr val="000000"/>
                          </a:solidFill>
                          <a:uFillTx/>
                        </a:defRPr>
                      </a:pPr>
                      <a:r>
                        <a:rPr sz="1200">
                          <a:solidFill>
                            <a:srgbClr val="FFFFFF"/>
                          </a:solidFill>
                          <a:latin typeface="Arial Bold"/>
                          <a:ea typeface="Arial Bold"/>
                          <a:cs typeface="Arial Bold"/>
                          <a:sym typeface="Arial Bold"/>
                        </a:rPr>
                        <a:t>Implementation complete and still running groups</a:t>
                      </a:r>
                    </a:p>
                  </a:txBody>
                  <a:tcPr marL="45720" marR="45720" marT="45720" marB="45720" anchor="t" anchorCtr="0" horzOverflow="overflow">
                    <a:lnL w="12700">
                      <a:miter lim="400000"/>
                    </a:lnL>
                    <a:lnR w="12700">
                      <a:miter lim="400000"/>
                    </a:lnR>
                    <a:lnT w="12700">
                      <a:miter lim="400000"/>
                    </a:lnT>
                  </a:tcPr>
                </a:tc>
                <a:tc>
                  <a:txBody>
                    <a:bodyPr/>
                    <a:lstStyle/>
                    <a:p>
                      <a:pPr lvl="0" defTabSz="914400">
                        <a:defRPr b="0" i="0" sz="1800">
                          <a:solidFill>
                            <a:srgbClr val="000000"/>
                          </a:solidFill>
                          <a:uFillTx/>
                        </a:defRPr>
                      </a:pPr>
                      <a:r>
                        <a:rPr sz="1200">
                          <a:solidFill>
                            <a:srgbClr val="FFFFFF"/>
                          </a:solidFill>
                          <a:latin typeface="Arial Bold"/>
                          <a:ea typeface="Arial Bold"/>
                          <a:cs typeface="Arial Bold"/>
                          <a:sym typeface="Arial Bold"/>
                        </a:rPr>
                        <a:t>CPP</a:t>
                      </a:r>
                    </a:p>
                  </a:txBody>
                  <a:tcPr marL="45720" marR="45720" marT="45720" marB="45720" anchor="t" anchorCtr="0" horzOverflow="overflow">
                    <a:lnL w="12700">
                      <a:miter lim="400000"/>
                    </a:lnL>
                    <a:lnR w="12700">
                      <a:miter lim="400000"/>
                    </a:lnR>
                    <a:lnT w="12700">
                      <a:miter lim="400000"/>
                    </a:lnT>
                  </a:tcPr>
                </a:tc>
              </a:tr>
              <a:tr h="358731">
                <a:tc>
                  <a:txBody>
                    <a:bodyPr/>
                    <a:lstStyle/>
                    <a:p>
                      <a:pPr lvl="0" defTabSz="914400">
                        <a:defRPr b="0" i="0" sz="1800">
                          <a:uFillTx/>
                        </a:defRPr>
                      </a:pPr>
                      <a:r>
                        <a:rPr i="1" sz="1200">
                          <a:sym typeface="Avenir Book"/>
                        </a:rPr>
                        <a:t>1</a:t>
                      </a:r>
                    </a:p>
                  </a:txBody>
                  <a:tcPr marL="45720" marR="45720" marT="45720" marB="45720" anchor="t" anchorCtr="0" horzOverflow="overflow">
                    <a:lnL w="12700">
                      <a:miter lim="400000"/>
                    </a:lnL>
                    <a:lnR w="12700">
                      <a:miter lim="400000"/>
                    </a:lnR>
                    <a:lnB w="12700">
                      <a:miter lim="400000"/>
                    </a:lnB>
                  </a:tcPr>
                </a:tc>
                <a:tc>
                  <a:txBody>
                    <a:bodyPr/>
                    <a:lstStyle/>
                    <a:p>
                      <a:pPr lvl="0" defTabSz="914400">
                        <a:defRPr b="0" i="0" sz="1800">
                          <a:uFillTx/>
                        </a:defRPr>
                      </a:pPr>
                      <a:r>
                        <a:rPr i="1" sz="1200">
                          <a:sym typeface="Avenir Book"/>
                        </a:rPr>
                        <a:t>April 2013</a:t>
                      </a:r>
                    </a:p>
                  </a:txBody>
                  <a:tcPr marL="45720" marR="45720" marT="45720" marB="45720" anchor="t" anchorCtr="0" horzOverflow="overflow">
                    <a:lnL w="12700">
                      <a:miter lim="400000"/>
                    </a:lnL>
                    <a:lnR w="12700">
                      <a:miter lim="400000"/>
                    </a:lnR>
                    <a:lnB w="12700">
                      <a:miter lim="400000"/>
                    </a:lnB>
                  </a:tcPr>
                </a:tc>
                <a:tc>
                  <a:txBody>
                    <a:bodyPr/>
                    <a:lstStyle/>
                    <a:p>
                      <a:pPr lvl="0" defTabSz="914400">
                        <a:defRPr b="0" i="0" sz="1800">
                          <a:uFillTx/>
                        </a:defRPr>
                      </a:pPr>
                      <a:r>
                        <a:rPr i="1" sz="1200">
                          <a:sym typeface="Avenir Book"/>
                        </a:rPr>
                        <a:t>August 2013</a:t>
                      </a:r>
                    </a:p>
                  </a:txBody>
                  <a:tcPr marL="45720" marR="45720" marT="45720" marB="45720" anchor="t" anchorCtr="0" horzOverflow="overflow">
                    <a:lnL w="12700">
                      <a:miter lim="400000"/>
                    </a:lnL>
                    <a:lnR w="12700">
                      <a:miter lim="400000"/>
                    </a:lnR>
                    <a:lnB w="12700">
                      <a:miter lim="400000"/>
                    </a:lnB>
                  </a:tcPr>
                </a:tc>
                <a:tc>
                  <a:txBody>
                    <a:bodyPr/>
                    <a:lstStyle/>
                    <a:p>
                      <a:pPr lvl="0" defTabSz="457200">
                        <a:defRPr b="0" i="0" sz="1800">
                          <a:uFillTx/>
                        </a:defRPr>
                      </a:pPr>
                      <a:r>
                        <a:rPr i="1" sz="1200">
                          <a:sym typeface="Avenir Book"/>
                        </a:rPr>
                        <a:t>August 2014</a:t>
                      </a:r>
                    </a:p>
                  </a:txBody>
                  <a:tcPr marL="45720" marR="45720" marT="45720" marB="45720" anchor="t" anchorCtr="0" horzOverflow="overflow">
                    <a:lnL w="12700">
                      <a:miter lim="400000"/>
                    </a:lnL>
                    <a:lnR w="12700">
                      <a:miter lim="400000"/>
                    </a:lnR>
                    <a:lnB w="12700">
                      <a:miter lim="400000"/>
                    </a:lnB>
                  </a:tcPr>
                </a:tc>
                <a:tc>
                  <a:txBody>
                    <a:bodyPr/>
                    <a:lstStyle/>
                    <a:p>
                      <a:pPr lvl="0" defTabSz="457200">
                        <a:defRPr b="0" i="0" sz="1800">
                          <a:uFillTx/>
                        </a:defRPr>
                      </a:pPr>
                      <a:r>
                        <a:rPr i="1" sz="1200">
                          <a:sym typeface="Avenir Book"/>
                        </a:rPr>
                        <a:t>Falkirk</a:t>
                      </a:r>
                    </a:p>
                  </a:txBody>
                  <a:tcPr marL="45720" marR="45720" marT="45720" marB="45720" anchor="t" anchorCtr="0" horzOverflow="overflow">
                    <a:lnL w="12700">
                      <a:miter lim="400000"/>
                    </a:lnL>
                    <a:lnR w="12700">
                      <a:miter lim="400000"/>
                    </a:lnR>
                    <a:lnB w="12700">
                      <a:miter lim="400000"/>
                    </a:lnB>
                  </a:tcPr>
                </a:tc>
              </a:tr>
              <a:tr h="358731">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457200">
                        <a:defRPr b="0" i="0" sz="1800">
                          <a:uFillTx/>
                        </a:defRPr>
                      </a:pPr>
                      <a:r>
                        <a:rPr i="1" sz="1200">
                          <a:sym typeface="Avenir Book"/>
                        </a:rPr>
                        <a:t>August 2014</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457200">
                        <a:defRPr b="0" i="0" sz="1800">
                          <a:uFillTx/>
                        </a:defRPr>
                      </a:pPr>
                      <a:r>
                        <a:rPr i="1" sz="1200">
                          <a:sym typeface="Avenir Book"/>
                        </a:rPr>
                        <a:t>West Lothian</a:t>
                      </a:r>
                    </a:p>
                  </a:txBody>
                  <a:tcPr marL="45720" marR="45720" marT="45720" marB="45720" anchor="t" anchorCtr="0" horzOverflow="overflow">
                    <a:lnL w="12700">
                      <a:miter lim="400000"/>
                    </a:lnL>
                    <a:lnR w="12700">
                      <a:miter lim="400000"/>
                    </a:lnR>
                    <a:lnT w="12700">
                      <a:miter lim="400000"/>
                    </a:lnT>
                    <a:lnB w="12700">
                      <a:miter lim="400000"/>
                    </a:lnB>
                  </a:tcPr>
                </a:tc>
              </a:tr>
              <a:tr h="358731">
                <a:tc>
                  <a:txBody>
                    <a:bodyPr/>
                    <a:lstStyle/>
                    <a:p>
                      <a:pPr lvl="0" defTabSz="914400">
                        <a:defRPr b="0" i="0" sz="1800">
                          <a:uFillTx/>
                        </a:defRPr>
                      </a:pPr>
                      <a:r>
                        <a:rPr i="1" sz="1200">
                          <a:sym typeface="Avenir Book"/>
                        </a:rPr>
                        <a:t>2</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Sept 2013</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Feb  2014</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Fife</a:t>
                      </a:r>
                    </a:p>
                  </a:txBody>
                  <a:tcPr marL="45720" marR="45720" marT="45720" marB="45720" anchor="t" anchorCtr="0" horzOverflow="overflow">
                    <a:lnL w="12700">
                      <a:miter lim="400000"/>
                    </a:lnL>
                    <a:lnR w="12700">
                      <a:miter lim="400000"/>
                    </a:lnR>
                    <a:lnT w="12700">
                      <a:miter lim="400000"/>
                    </a:lnT>
                    <a:lnB w="12700">
                      <a:miter lim="400000"/>
                    </a:lnB>
                  </a:tcPr>
                </a:tc>
              </a:tr>
              <a:tr h="336474">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Stirling &amp; Clackmannanshire</a:t>
                      </a:r>
                    </a:p>
                  </a:txBody>
                  <a:tcPr marL="45720" marR="45720" marT="45720" marB="45720" anchor="t" anchorCtr="0" horzOverflow="overflow">
                    <a:lnL w="12700">
                      <a:miter lim="400000"/>
                    </a:lnL>
                    <a:lnR w="12700">
                      <a:miter lim="400000"/>
                    </a:lnR>
                    <a:lnT w="12700">
                      <a:miter lim="400000"/>
                    </a:lnT>
                    <a:lnB w="12700">
                      <a:miter lim="400000"/>
                    </a:lnB>
                  </a:tcPr>
                </a:tc>
              </a:tr>
              <a:tr h="358731">
                <a:tc>
                  <a:txBody>
                    <a:bodyPr/>
                    <a:lstStyle/>
                    <a:p>
                      <a:pPr lvl="0" defTabSz="914400">
                        <a:defRPr b="0" i="0" sz="1800">
                          <a:uFillTx/>
                        </a:defRPr>
                      </a:pPr>
                      <a:r>
                        <a:rPr i="1" sz="1200">
                          <a:sym typeface="Avenir Book"/>
                        </a:rPr>
                        <a:t>3</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March 2014</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August 2014</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Argyll &amp; Bute</a:t>
                      </a:r>
                    </a:p>
                  </a:txBody>
                  <a:tcPr marL="45720" marR="45720" marT="45720" marB="45720" anchor="t" anchorCtr="0" horzOverflow="overflow">
                    <a:lnL w="12700">
                      <a:miter lim="400000"/>
                    </a:lnL>
                    <a:lnR w="12700">
                      <a:miter lim="400000"/>
                    </a:lnR>
                    <a:lnT w="12700">
                      <a:miter lim="400000"/>
                    </a:lnT>
                    <a:lnB w="12700">
                      <a:miter lim="400000"/>
                    </a:lnB>
                  </a:tcPr>
                </a:tc>
              </a:tr>
              <a:tr h="358731">
                <a:tc>
                  <a:txBody>
                    <a:bodyPr/>
                    <a:lstStyle/>
                    <a:p>
                      <a:pPr lvl="0" defTabSz="914400">
                        <a:defRPr b="0" i="0" sz="1800">
                          <a:uFillTx/>
                        </a:defRPr>
                      </a:pPr>
                      <a:r>
                        <a:rPr i="1" sz="1200">
                          <a:sym typeface="Avenir Book"/>
                        </a:rPr>
                        <a:t>4a</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Aug 2014</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Jan- Feb 2015</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Edinburgh City</a:t>
                      </a:r>
                    </a:p>
                  </a:txBody>
                  <a:tcPr marL="45720" marR="45720" marT="45720" marB="45720" anchor="t" anchorCtr="0" horzOverflow="overflow">
                    <a:lnL w="12700">
                      <a:miter lim="400000"/>
                    </a:lnL>
                    <a:lnR w="12700">
                      <a:miter lim="400000"/>
                    </a:lnR>
                    <a:lnT w="12700">
                      <a:miter lim="400000"/>
                    </a:lnT>
                    <a:lnB w="12700">
                      <a:miter lim="400000"/>
                    </a:lnB>
                  </a:tcPr>
                </a:tc>
              </a:tr>
              <a:tr h="358731">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Highland</a:t>
                      </a:r>
                    </a:p>
                  </a:txBody>
                  <a:tcPr marL="45720" marR="45720" marT="45720" marB="45720" anchor="t" anchorCtr="0" horzOverflow="overflow">
                    <a:lnL w="12700">
                      <a:miter lim="400000"/>
                    </a:lnL>
                    <a:lnR w="12700">
                      <a:miter lim="400000"/>
                    </a:lnR>
                    <a:lnT w="12700">
                      <a:miter lim="400000"/>
                    </a:lnT>
                    <a:lnB w="12700">
                      <a:miter lim="400000"/>
                    </a:lnB>
                  </a:tcPr>
                </a:tc>
              </a:tr>
              <a:tr h="358731">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Perth &amp; Kinross</a:t>
                      </a:r>
                    </a:p>
                  </a:txBody>
                  <a:tcPr marL="45720" marR="45720" marT="45720" marB="45720" anchor="t" anchorCtr="0" horzOverflow="overflow">
                    <a:lnL w="12700">
                      <a:miter lim="400000"/>
                    </a:lnL>
                    <a:lnR w="12700">
                      <a:miter lim="400000"/>
                    </a:lnR>
                    <a:lnT w="12700">
                      <a:miter lim="400000"/>
                    </a:lnT>
                    <a:lnB w="12700">
                      <a:miter lim="400000"/>
                    </a:lnB>
                  </a:tcPr>
                </a:tc>
              </a:tr>
              <a:tr h="358731">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algn="l"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Scottish Borders</a:t>
                      </a:r>
                    </a:p>
                  </a:txBody>
                  <a:tcPr marL="45720" marR="45720" marT="45720" marB="45720" anchor="t" anchorCtr="0" horzOverflow="overflow">
                    <a:lnL w="12700">
                      <a:miter lim="400000"/>
                    </a:lnL>
                    <a:lnR w="12700">
                      <a:miter lim="400000"/>
                    </a:lnR>
                    <a:lnT w="12700">
                      <a:miter lim="400000"/>
                    </a:lnT>
                    <a:lnB w="12700">
                      <a:miter lim="400000"/>
                    </a:lnB>
                  </a:tcPr>
                </a:tc>
              </a:tr>
              <a:tr h="358731">
                <a:tc>
                  <a:txBody>
                    <a:bodyPr/>
                    <a:lstStyle/>
                    <a:p>
                      <a:pPr lvl="0" defTabSz="914400">
                        <a:defRPr b="0" i="0" sz="1800">
                          <a:uFillTx/>
                        </a:defRPr>
                      </a:pPr>
                      <a:r>
                        <a:rPr i="1" sz="1200">
                          <a:sym typeface="Avenir Book"/>
                        </a:rPr>
                        <a:t> 4b</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Dec 2014</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May 2015</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East Lothian </a:t>
                      </a:r>
                    </a:p>
                  </a:txBody>
                  <a:tcPr marL="45720" marR="45720" marT="45720" marB="45720" anchor="t" anchorCtr="0" horzOverflow="overflow">
                    <a:lnL w="12700">
                      <a:miter lim="400000"/>
                    </a:lnL>
                    <a:lnR w="12700">
                      <a:miter lim="400000"/>
                    </a:lnR>
                    <a:lnT w="12700">
                      <a:miter lim="400000"/>
                    </a:lnT>
                    <a:lnB w="12700">
                      <a:miter lim="400000"/>
                    </a:lnB>
                  </a:tcPr>
                </a:tc>
              </a:tr>
              <a:tr h="358731">
                <a:tc>
                  <a:txBody>
                    <a:bodyPr/>
                    <a:lstStyle/>
                    <a:p>
                      <a:pPr lvl="0" defTabSz="914400">
                        <a:defRPr b="0" i="0" sz="1800">
                          <a:uFillTx/>
                        </a:defRPr>
                      </a:pPr>
                      <a:r>
                        <a:rPr i="1" sz="1200">
                          <a:sym typeface="Avenir Book"/>
                        </a:rPr>
                        <a:t>5</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Jan  2015</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Sept 2015</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200">
                          <a:sym typeface="Avenir Book"/>
                        </a:rPr>
                        <a:t>North Ayrshire</a:t>
                      </a:r>
                    </a:p>
                  </a:txBody>
                  <a:tcPr marL="45720" marR="45720" marT="45720" marB="45720" anchor="t" anchorCtr="0" horzOverflow="overflow">
                    <a:lnL w="12700">
                      <a:miter lim="400000"/>
                    </a:lnL>
                    <a:lnR w="12700">
                      <a:miter lim="400000"/>
                    </a:lnR>
                    <a:lnT w="12700">
                      <a:miter lim="400000"/>
                    </a:lnT>
                    <a:lnB w="12700">
                      <a:miter lim="400000"/>
                    </a:lnB>
                  </a:tcPr>
                </a:tc>
              </a:tr>
            </a:tbl>
          </a:graphicData>
        </a:graphic>
      </p:graphicFrame>
      <p:pic>
        <p:nvPicPr>
          <p:cNvPr id="479" name="image5.jpeg" descr="PoPP logo_rev.jpg"/>
          <p:cNvPicPr/>
          <p:nvPr/>
        </p:nvPicPr>
        <p:blipFill>
          <a:blip r:embed="rId2">
            <a:extLst/>
          </a:blip>
          <a:stretch>
            <a:fillRect/>
          </a:stretch>
        </p:blipFill>
        <p:spPr>
          <a:xfrm>
            <a:off x="4403733" y="156385"/>
            <a:ext cx="1999907" cy="1143001"/>
          </a:xfrm>
          <a:prstGeom prst="rect">
            <a:avLst/>
          </a:prstGeom>
          <a:ln w="12700">
            <a:miter lim="400000"/>
          </a:ln>
        </p:spPr>
      </p:pic>
      <p:sp>
        <p:nvSpPr>
          <p:cNvPr id="480" name="Shape 480"/>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4" name="Shape 74"/>
          <p:cNvSpPr/>
          <p:nvPr>
            <p:ph type="title"/>
          </p:nvPr>
        </p:nvSpPr>
        <p:spPr>
          <a:xfrm>
            <a:off x="289716" y="700304"/>
            <a:ext cx="8229601" cy="1508126"/>
          </a:xfrm>
          <a:prstGeom prst="rect">
            <a:avLst/>
          </a:prstGeom>
        </p:spPr>
        <p:txBody>
          <a:bodyPr/>
          <a:lstStyle>
            <a:lvl1pPr>
              <a:defRPr>
                <a:latin typeface="Arial Bold"/>
                <a:ea typeface="Arial Bold"/>
                <a:cs typeface="Arial Bold"/>
                <a:sym typeface="Arial Bold"/>
              </a:defRPr>
            </a:lvl1pPr>
          </a:lstStyle>
          <a:p>
            <a:pPr lvl="0">
              <a:defRPr sz="1800"/>
            </a:pPr>
            <a:r>
              <a:rPr sz="4200"/>
              <a:t>GIRFEC</a:t>
            </a:r>
          </a:p>
        </p:txBody>
      </p:sp>
      <p:sp>
        <p:nvSpPr>
          <p:cNvPr id="75" name="Shape 75"/>
          <p:cNvSpPr/>
          <p:nvPr>
            <p:ph type="body" idx="1"/>
          </p:nvPr>
        </p:nvSpPr>
        <p:spPr>
          <a:xfrm>
            <a:off x="421940" y="2058575"/>
            <a:ext cx="8229601" cy="5257801"/>
          </a:xfrm>
          <a:prstGeom prst="rect">
            <a:avLst/>
          </a:prstGeom>
        </p:spPr>
        <p:txBody>
          <a:bodyPr/>
          <a:lstStyle>
            <a:lvl1pPr marL="0" indent="0">
              <a:spcBef>
                <a:spcPts val="800"/>
              </a:spcBef>
              <a:buSzTx/>
              <a:buNone/>
              <a:defRPr sz="3600"/>
            </a:lvl1pPr>
          </a:lstStyle>
          <a:p>
            <a:pPr lvl="0">
              <a:defRPr sz="1800"/>
            </a:pPr>
            <a:r>
              <a:rPr sz="3600"/>
              <a:t>It is Scottish Government and NHS Scotland policy that children and young people should benefit from a single planning process when they require assessment, planning and action to promote, support or safeguard their wellbeing.</a:t>
            </a:r>
          </a:p>
        </p:txBody>
      </p:sp>
      <p:sp>
        <p:nvSpPr>
          <p:cNvPr id="76" name="Shape 76"/>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pPr>
            <a:fld id="{86CB4B4D-7CA3-9044-876B-883B54F8677D}" type="slidenum">
              <a:rPr sz="1200"/>
            </a:fld>
          </a:p>
        </p:txBody>
      </p:sp>
    </p:spTree>
  </p:cSld>
  <p:clrMapOvr>
    <a:masterClrMapping/>
  </p:clrMapOvr>
  <p:transition spd="med" advClick="1"/>
</p:sld>
</file>

<file path=ppt/slides/slide5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82" name="Shape 482"/>
          <p:cNvSpPr/>
          <p:nvPr>
            <p:ph type="title"/>
          </p:nvPr>
        </p:nvSpPr>
        <p:spPr>
          <a:prstGeom prst="rect">
            <a:avLst/>
          </a:prstGeom>
        </p:spPr>
        <p:txBody>
          <a:bodyPr/>
          <a:lstStyle/>
          <a:p>
            <a:pPr lvl="0" defTabSz="731519">
              <a:defRPr sz="1800">
                <a:uFillTx/>
              </a:defRPr>
            </a:pPr>
            <a:br>
              <a:rPr>
                <a:uFill>
                  <a:solidFill/>
                </a:uFill>
              </a:rPr>
            </a:br>
            <a:r>
              <a:rPr sz="2000">
                <a:uFill>
                  <a:solidFill/>
                </a:uFill>
                <a:latin typeface="Calibri"/>
                <a:ea typeface="Calibri"/>
                <a:cs typeface="Calibri"/>
                <a:sym typeface="Calibri"/>
              </a:rPr>
              <a:t>% of families enrolled in PoPP groups according to postcode DEPCAT scores</a:t>
            </a:r>
          </a:p>
        </p:txBody>
      </p:sp>
      <p:sp>
        <p:nvSpPr>
          <p:cNvPr id="483" name="Shape 483"/>
          <p:cNvSpPr/>
          <p:nvPr>
            <p:ph type="body" idx="1"/>
          </p:nvPr>
        </p:nvSpPr>
        <p:spPr>
          <a:prstGeom prst="rect">
            <a:avLst/>
          </a:prstGeom>
        </p:spPr>
        <p:txBody>
          <a:bodyPr/>
          <a:lstStyle/>
          <a:p>
            <a:pPr lvl="0"/>
          </a:p>
        </p:txBody>
      </p:sp>
      <p:sp>
        <p:nvSpPr>
          <p:cNvPr id="484" name="Shape 48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graphicFrame>
        <p:nvGraphicFramePr>
          <p:cNvPr id="485" name="Chart 485"/>
          <p:cNvGraphicFramePr/>
          <p:nvPr/>
        </p:nvGraphicFramePr>
        <p:xfrm>
          <a:off x="4663061" y="3159975"/>
          <a:ext cx="3129683" cy="2328349"/>
        </p:xfrm>
        <a:graphic xmlns:a="http://schemas.openxmlformats.org/drawingml/2006/main">
          <a:graphicData uri="http://schemas.openxmlformats.org/drawingml/2006/chart">
            <c:chart xmlns:c="http://schemas.openxmlformats.org/drawingml/2006/chart" r:id="rId2"/>
          </a:graphicData>
        </a:graphic>
      </p:graphicFrame>
      <p:graphicFrame>
        <p:nvGraphicFramePr>
          <p:cNvPr id="486" name="Chart 486"/>
          <p:cNvGraphicFramePr/>
          <p:nvPr/>
        </p:nvGraphicFramePr>
        <p:xfrm>
          <a:off x="40261" y="3159975"/>
          <a:ext cx="3129683" cy="2328349"/>
        </p:xfrm>
        <a:graphic xmlns:a="http://schemas.openxmlformats.org/drawingml/2006/main">
          <a:graphicData uri="http://schemas.openxmlformats.org/drawingml/2006/chart">
            <c:chart xmlns:c="http://schemas.openxmlformats.org/drawingml/2006/chart" r:id="rId3"/>
          </a:graphicData>
        </a:graphic>
      </p:graphicFrame>
      <p:sp>
        <p:nvSpPr>
          <p:cNvPr id="487" name="Shape 487"/>
          <p:cNvSpPr/>
          <p:nvPr/>
        </p:nvSpPr>
        <p:spPr>
          <a:xfrm>
            <a:off x="4622800" y="2250281"/>
            <a:ext cx="3455988" cy="49202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400">
                <a:latin typeface="Arial Bold"/>
                <a:ea typeface="Arial Bold"/>
                <a:cs typeface="Arial Bold"/>
                <a:sym typeface="Arial Bold"/>
              </a:defRPr>
            </a:lvl1pPr>
          </a:lstStyle>
          <a:p>
            <a:pPr lvl="0">
              <a:defRPr sz="1800"/>
            </a:pPr>
            <a:r>
              <a:rPr sz="1400"/>
              <a:t>% of families enrolled in PoPP  groups by deprivation category</a:t>
            </a:r>
          </a:p>
        </p:txBody>
      </p:sp>
      <p:sp>
        <p:nvSpPr>
          <p:cNvPr id="488" name="Shape 488"/>
          <p:cNvSpPr/>
          <p:nvPr/>
        </p:nvSpPr>
        <p:spPr>
          <a:xfrm>
            <a:off x="107950" y="2251867"/>
            <a:ext cx="3384550" cy="49202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400">
                <a:latin typeface="Arial Bold"/>
                <a:ea typeface="Arial Bold"/>
                <a:cs typeface="Arial Bold"/>
                <a:sym typeface="Arial Bold"/>
              </a:defRPr>
            </a:lvl1pPr>
          </a:lstStyle>
          <a:p>
            <a:pPr lvl="0">
              <a:defRPr sz="1800"/>
            </a:pPr>
            <a:r>
              <a:rPr sz="1400"/>
              <a:t>Overall residential Postcode DepCat for 3-4 year olds in PoPP sites</a:t>
            </a:r>
          </a:p>
        </p:txBody>
      </p:sp>
      <p:pic>
        <p:nvPicPr>
          <p:cNvPr id="489" name="image5.jpeg" descr="PoPP logo_rev.jpg"/>
          <p:cNvPicPr/>
          <p:nvPr/>
        </p:nvPicPr>
        <p:blipFill>
          <a:blip r:embed="rId4">
            <a:extLst/>
          </a:blip>
          <a:stretch>
            <a:fillRect/>
          </a:stretch>
        </p:blipFill>
        <p:spPr>
          <a:xfrm>
            <a:off x="6018245" y="487836"/>
            <a:ext cx="1393304" cy="796313"/>
          </a:xfrm>
          <a:prstGeom prst="rect">
            <a:avLst/>
          </a:prstGeom>
          <a:ln w="12700">
            <a:miter lim="400000"/>
          </a:ln>
        </p:spPr>
      </p:pic>
      <p:sp>
        <p:nvSpPr>
          <p:cNvPr id="490" name="Shape 490"/>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5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92" name="Shape 492"/>
          <p:cNvSpPr/>
          <p:nvPr>
            <p:ph type="title"/>
          </p:nvPr>
        </p:nvSpPr>
        <p:spPr>
          <a:prstGeom prst="rect">
            <a:avLst/>
          </a:prstGeom>
        </p:spPr>
        <p:txBody>
          <a:bodyPr/>
          <a:lstStyle/>
          <a:p>
            <a:pPr lvl="0">
              <a:defRPr sz="1800">
                <a:uFillTx/>
              </a:defRPr>
            </a:pPr>
            <a:r>
              <a:rPr sz="2100">
                <a:solidFill>
                  <a:srgbClr val="FF0000"/>
                </a:solidFill>
                <a:uFill>
                  <a:solidFill/>
                </a:uFill>
              </a:rPr>
              <a:t>Outcomes</a:t>
            </a:r>
            <a:br>
              <a:rPr sz="2100">
                <a:solidFill>
                  <a:srgbClr val="FF0000"/>
                </a:solidFill>
                <a:uFill>
                  <a:solidFill/>
                </a:uFill>
              </a:rPr>
            </a:br>
            <a:r>
              <a:rPr sz="2100">
                <a:uFill>
                  <a:solidFill/>
                </a:uFill>
                <a:latin typeface="Calibri"/>
                <a:ea typeface="Calibri"/>
                <a:cs typeface="Calibri"/>
                <a:sym typeface="Calibri"/>
              </a:rPr>
              <a:t>Levels of improvement for children ( for whom we have pre and post measures) who had  initial SDQ scores in clinical range (N=244)</a:t>
            </a:r>
          </a:p>
        </p:txBody>
      </p:sp>
      <p:sp>
        <p:nvSpPr>
          <p:cNvPr id="493" name="Shape 493"/>
          <p:cNvSpPr/>
          <p:nvPr>
            <p:ph type="body" idx="1"/>
          </p:nvPr>
        </p:nvSpPr>
        <p:spPr>
          <a:xfrm>
            <a:off x="444499" y="1319211"/>
            <a:ext cx="8229601" cy="5259390"/>
          </a:xfrm>
          <a:prstGeom prst="rect">
            <a:avLst/>
          </a:prstGeom>
        </p:spPr>
        <p:txBody>
          <a:bodyPr/>
          <a:lstStyle/>
          <a:p>
            <a:pPr lvl="0"/>
          </a:p>
        </p:txBody>
      </p:sp>
      <p:sp>
        <p:nvSpPr>
          <p:cNvPr id="494" name="Shape 494"/>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graphicFrame>
        <p:nvGraphicFramePr>
          <p:cNvPr id="495" name="Table 495"/>
          <p:cNvGraphicFramePr/>
          <p:nvPr/>
        </p:nvGraphicFramePr>
        <p:xfrm>
          <a:off x="2305050" y="2209800"/>
          <a:ext cx="3048000" cy="1775848"/>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1597573"/>
                <a:gridCol w="725213"/>
                <a:gridCol w="725213"/>
              </a:tblGrid>
              <a:tr h="579669">
                <a:tc>
                  <a:txBody>
                    <a:bodyPr/>
                    <a:lstStyle/>
                    <a:p>
                      <a:pPr lvl="0" algn="l" defTabSz="914400">
                        <a:defRPr b="0" i="0" sz="1800">
                          <a:solidFill>
                            <a:srgbClr val="000000"/>
                          </a:solidFill>
                          <a:uFillTx/>
                        </a:defRPr>
                      </a:pPr>
                      <a:r>
                        <a:rPr>
                          <a:latin typeface="+mn-lt"/>
                          <a:ea typeface="+mn-ea"/>
                          <a:cs typeface="+mn-cs"/>
                          <a:sym typeface="Avenir Roman"/>
                        </a:rPr>
                        <a:t/>
                      </a:r>
                    </a:p>
                  </a:txBody>
                  <a:tcPr marL="45720" marR="45720" marT="45720" marB="45720" anchor="t" anchorCtr="0" horzOverflow="overflow">
                    <a:lnL w="12700">
                      <a:miter lim="400000"/>
                    </a:lnL>
                    <a:lnR w="12700">
                      <a:miter lim="400000"/>
                    </a:lnR>
                    <a:lnT w="12700">
                      <a:miter lim="400000"/>
                    </a:lnT>
                  </a:tcPr>
                </a:tc>
                <a:tc>
                  <a:txBody>
                    <a:bodyPr/>
                    <a:lstStyle/>
                    <a:p>
                      <a:pPr lvl="0" algn="l" defTabSz="914400">
                        <a:defRPr b="0" i="0" sz="1800">
                          <a:solidFill>
                            <a:srgbClr val="000000"/>
                          </a:solidFill>
                          <a:uFillTx/>
                        </a:defRPr>
                      </a:pPr>
                      <a:r>
                        <a:rPr sz="1200">
                          <a:solidFill>
                            <a:srgbClr val="FFFFFF"/>
                          </a:solidFill>
                          <a:latin typeface="Arial Bold"/>
                          <a:ea typeface="Arial Bold"/>
                          <a:cs typeface="Arial Bold"/>
                          <a:sym typeface="Arial Bold"/>
                        </a:rPr>
                        <a:t>Number</a:t>
                      </a:r>
                    </a:p>
                  </a:txBody>
                  <a:tcPr marL="45720" marR="45720" marT="45720" marB="45720" anchor="t" anchorCtr="0" horzOverflow="overflow">
                    <a:lnL w="12700">
                      <a:miter lim="400000"/>
                    </a:lnL>
                    <a:lnR w="12700">
                      <a:miter lim="400000"/>
                    </a:lnR>
                    <a:lnT w="12700">
                      <a:miter lim="400000"/>
                    </a:lnT>
                  </a:tcPr>
                </a:tc>
                <a:tc>
                  <a:txBody>
                    <a:bodyPr/>
                    <a:lstStyle/>
                    <a:p>
                      <a:pPr lvl="0" algn="l" defTabSz="914400">
                        <a:defRPr b="0" i="0" sz="1800">
                          <a:solidFill>
                            <a:srgbClr val="000000"/>
                          </a:solidFill>
                          <a:uFillTx/>
                        </a:defRPr>
                      </a:pPr>
                      <a:r>
                        <a:rPr sz="1200">
                          <a:solidFill>
                            <a:srgbClr val="FFFFFF"/>
                          </a:solidFill>
                          <a:latin typeface="Arial Bold"/>
                          <a:ea typeface="Arial Bold"/>
                          <a:cs typeface="Arial Bold"/>
                          <a:sym typeface="Arial Bold"/>
                        </a:rPr>
                        <a:t>%</a:t>
                      </a:r>
                    </a:p>
                  </a:txBody>
                  <a:tcPr marL="45720" marR="45720" marT="45720" marB="45720" anchor="t" anchorCtr="0" horzOverflow="overflow">
                    <a:lnL w="12700">
                      <a:miter lim="400000"/>
                    </a:lnL>
                    <a:lnR w="12700">
                      <a:miter lim="400000"/>
                    </a:lnR>
                    <a:lnT w="12700">
                      <a:miter lim="400000"/>
                    </a:lnT>
                  </a:tcPr>
                </a:tc>
              </a:tr>
              <a:tr h="872964">
                <a:tc>
                  <a:txBody>
                    <a:bodyPr/>
                    <a:lstStyle/>
                    <a:p>
                      <a:pPr lvl="0" algn="l" defTabSz="914400">
                        <a:defRPr b="0" i="0" sz="1800">
                          <a:uFillTx/>
                        </a:defRPr>
                      </a:pPr>
                      <a:r>
                        <a:rPr i="1" sz="1400">
                          <a:sym typeface="Avenir Book"/>
                        </a:rPr>
                        <a:t>Moved out of clinical range</a:t>
                      </a:r>
                    </a:p>
                  </a:txBody>
                  <a:tcPr marL="45720" marR="45720" marT="45720" marB="45720" anchor="t" anchorCtr="0" horzOverflow="overflow">
                    <a:lnL w="12700">
                      <a:miter lim="400000"/>
                    </a:lnL>
                    <a:lnR w="12700">
                      <a:miter lim="400000"/>
                    </a:lnR>
                    <a:lnB w="12700">
                      <a:miter lim="400000"/>
                    </a:lnB>
                  </a:tcPr>
                </a:tc>
                <a:tc>
                  <a:txBody>
                    <a:bodyPr/>
                    <a:lstStyle/>
                    <a:p>
                      <a:pPr lvl="0" defTabSz="914400">
                        <a:defRPr b="0" i="0" sz="1800">
                          <a:uFillTx/>
                        </a:defRPr>
                      </a:pPr>
                      <a:r>
                        <a:rPr i="1" sz="1400">
                          <a:sym typeface="Avenir Book"/>
                        </a:rPr>
                        <a:t>149</a:t>
                      </a:r>
                    </a:p>
                  </a:txBody>
                  <a:tcPr marL="45720" marR="45720" marT="45720" marB="45720" anchor="t" anchorCtr="0" horzOverflow="overflow">
                    <a:lnL w="12700">
                      <a:miter lim="400000"/>
                    </a:lnL>
                    <a:lnR w="12700">
                      <a:miter lim="400000"/>
                    </a:lnR>
                    <a:lnB w="12700">
                      <a:miter lim="400000"/>
                    </a:lnB>
                  </a:tcPr>
                </a:tc>
                <a:tc>
                  <a:txBody>
                    <a:bodyPr/>
                    <a:lstStyle/>
                    <a:p>
                      <a:pPr lvl="0" defTabSz="914400">
                        <a:defRPr b="0" i="0" sz="1800">
                          <a:uFillTx/>
                        </a:defRPr>
                      </a:pPr>
                      <a:r>
                        <a:rPr i="1" sz="1400">
                          <a:sym typeface="Avenir Book"/>
                        </a:rPr>
                        <a:t>61%</a:t>
                      </a:r>
                    </a:p>
                  </a:txBody>
                  <a:tcPr marL="45720" marR="45720" marT="45720" marB="45720" anchor="t" anchorCtr="0" horzOverflow="overflow">
                    <a:lnL w="12700">
                      <a:miter lim="400000"/>
                    </a:lnL>
                    <a:lnR w="12700">
                      <a:miter lim="400000"/>
                    </a:lnR>
                    <a:lnB w="12700">
                      <a:miter lim="400000"/>
                    </a:lnB>
                  </a:tcPr>
                </a:tc>
              </a:tr>
              <a:tr h="323213">
                <a:tc>
                  <a:txBody>
                    <a:bodyPr/>
                    <a:lstStyle/>
                    <a:p>
                      <a:pPr lvl="0" algn="l" defTabSz="914400">
                        <a:defRPr b="0" i="0" sz="1800">
                          <a:uFillTx/>
                        </a:defRPr>
                      </a:pPr>
                      <a:r>
                        <a:rPr i="1" sz="1400">
                          <a:sym typeface="Avenir Book"/>
                        </a:rPr>
                        <a:t>Moved out of clinical range to normal range</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914400">
                        <a:defRPr b="0" i="0" sz="1800">
                          <a:uFillTx/>
                        </a:defRPr>
                      </a:pPr>
                      <a:r>
                        <a:rPr i="1" sz="1400">
                          <a:sym typeface="Avenir Book"/>
                        </a:rPr>
                        <a:t>109</a:t>
                      </a:r>
                    </a:p>
                  </a:txBody>
                  <a:tcPr marL="45720" marR="45720" marT="45720" marB="45720" anchor="t" anchorCtr="0" horzOverflow="overflow">
                    <a:lnL w="12700">
                      <a:miter lim="400000"/>
                    </a:lnL>
                    <a:lnR w="12700">
                      <a:miter lim="400000"/>
                    </a:lnR>
                    <a:lnT w="12700">
                      <a:miter lim="400000"/>
                    </a:lnT>
                    <a:lnB w="12700">
                      <a:miter lim="400000"/>
                    </a:lnB>
                  </a:tcPr>
                </a:tc>
                <a:tc>
                  <a:txBody>
                    <a:bodyPr/>
                    <a:lstStyle/>
                    <a:p>
                      <a:pPr lvl="0" defTabSz="457200">
                        <a:defRPr b="0" i="0" sz="1800">
                          <a:uFillTx/>
                        </a:defRPr>
                      </a:pPr>
                      <a:r>
                        <a:rPr i="1" sz="1400">
                          <a:sym typeface="Avenir Book"/>
                        </a:rPr>
                        <a:t>46%</a:t>
                      </a:r>
                    </a:p>
                  </a:txBody>
                  <a:tcPr marL="45720" marR="45720" marT="45720" marB="45720" anchor="t" anchorCtr="0" horzOverflow="overflow">
                    <a:lnL w="12700">
                      <a:miter lim="400000"/>
                    </a:lnL>
                    <a:lnR w="12700">
                      <a:miter lim="400000"/>
                    </a:lnR>
                    <a:lnT w="12700">
                      <a:miter lim="400000"/>
                    </a:lnT>
                    <a:lnB w="12700">
                      <a:miter lim="400000"/>
                    </a:lnB>
                  </a:tcPr>
                </a:tc>
              </a:tr>
            </a:tbl>
          </a:graphicData>
        </a:graphic>
      </p:graphicFrame>
      <p:sp>
        <p:nvSpPr>
          <p:cNvPr id="496" name="Shape 496"/>
          <p:cNvSpPr/>
          <p:nvPr/>
        </p:nvSpPr>
        <p:spPr>
          <a:xfrm>
            <a:off x="2981325" y="4676775"/>
            <a:ext cx="1890715"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 </a:t>
            </a:r>
          </a:p>
        </p:txBody>
      </p:sp>
      <p:sp>
        <p:nvSpPr>
          <p:cNvPr id="497" name="Shape 497"/>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5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99" name="Shape 499"/>
          <p:cNvSpPr/>
          <p:nvPr>
            <p:ph type="title"/>
          </p:nvPr>
        </p:nvSpPr>
        <p:spPr>
          <a:prstGeom prst="rect">
            <a:avLst/>
          </a:prstGeom>
        </p:spPr>
        <p:txBody>
          <a:bodyPr/>
          <a:lstStyle/>
          <a:p>
            <a:pPr lvl="0"/>
          </a:p>
        </p:txBody>
      </p:sp>
      <p:sp>
        <p:nvSpPr>
          <p:cNvPr id="500" name="Shape 500"/>
          <p:cNvSpPr/>
          <p:nvPr>
            <p:ph type="body" idx="1"/>
          </p:nvPr>
        </p:nvSpPr>
        <p:spPr>
          <a:prstGeom prst="rect">
            <a:avLst/>
          </a:prstGeom>
        </p:spPr>
        <p:txBody>
          <a:bodyPr/>
          <a:lstStyle/>
          <a:p>
            <a:pPr lvl="0"/>
          </a:p>
        </p:txBody>
      </p:sp>
      <p:sp>
        <p:nvSpPr>
          <p:cNvPr id="501" name="Shape 50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502" name="image20.png"/>
          <p:cNvPicPr/>
          <p:nvPr/>
        </p:nvPicPr>
        <p:blipFill>
          <a:blip r:embed="rId3">
            <a:extLst/>
          </a:blip>
          <a:stretch>
            <a:fillRect/>
          </a:stretch>
        </p:blipFill>
        <p:spPr>
          <a:xfrm>
            <a:off x="-14155" y="116632"/>
            <a:ext cx="9169973" cy="6504732"/>
          </a:xfrm>
          <a:prstGeom prst="rect">
            <a:avLst/>
          </a:prstGeom>
          <a:ln w="12700">
            <a:miter lim="400000"/>
          </a:ln>
        </p:spPr>
      </p:pic>
      <p:sp>
        <p:nvSpPr>
          <p:cNvPr id="503" name="Shape 503"/>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5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07" name="Shape 507"/>
          <p:cNvSpPr/>
          <p:nvPr/>
        </p:nvSpPr>
        <p:spPr>
          <a:xfrm>
            <a:off x="22225" y="1371600"/>
            <a:ext cx="7981950" cy="0"/>
          </a:xfrm>
          <a:prstGeom prst="line">
            <a:avLst/>
          </a:prstGeom>
          <a:ln w="50800">
            <a:solidFill>
              <a:srgbClr val="FF00FF"/>
            </a:solidFill>
            <a:round/>
          </a:ln>
        </p:spPr>
        <p:txBody>
          <a:bodyPr lIns="0" tIns="0" rIns="0" bIns="0"/>
          <a:lstStyle/>
          <a:p>
            <a:pPr lvl="0" defTabSz="457200">
              <a:defRPr sz="1200">
                <a:latin typeface="+mj-lt"/>
                <a:ea typeface="+mj-ea"/>
                <a:cs typeface="+mj-cs"/>
                <a:sym typeface="Helvetica"/>
              </a:defRPr>
            </a:pPr>
          </a:p>
        </p:txBody>
      </p:sp>
      <p:sp>
        <p:nvSpPr>
          <p:cNvPr id="508" name="Shape 508"/>
          <p:cNvSpPr/>
          <p:nvPr>
            <p:ph type="title"/>
          </p:nvPr>
        </p:nvSpPr>
        <p:spPr>
          <a:xfrm>
            <a:off x="-63501" y="838199"/>
            <a:ext cx="8229601" cy="1690689"/>
          </a:xfrm>
          <a:prstGeom prst="rect">
            <a:avLst/>
          </a:prstGeom>
        </p:spPr>
        <p:txBody>
          <a:bodyPr/>
          <a:lstStyle>
            <a:lvl1pPr>
              <a:defRPr sz="4400"/>
            </a:lvl1pPr>
          </a:lstStyle>
          <a:p>
            <a:pPr lvl="0">
              <a:defRPr sz="1800">
                <a:uFillTx/>
              </a:defRPr>
            </a:pPr>
            <a:r>
              <a:rPr sz="4400">
                <a:uFill>
                  <a:solidFill/>
                </a:uFill>
              </a:rPr>
              <a:t>Alfie</a:t>
            </a:r>
          </a:p>
        </p:txBody>
      </p:sp>
      <p:sp>
        <p:nvSpPr>
          <p:cNvPr id="509" name="Shape 509"/>
          <p:cNvSpPr/>
          <p:nvPr>
            <p:ph type="body" idx="1"/>
          </p:nvPr>
        </p:nvSpPr>
        <p:spPr>
          <a:prstGeom prst="rect">
            <a:avLst/>
          </a:prstGeom>
        </p:spPr>
        <p:txBody>
          <a:bodyPr/>
          <a:lstStyle/>
          <a:p>
            <a:pPr lvl="0" marL="304800" indent="-304800">
              <a:spcBef>
                <a:spcPts val="0"/>
              </a:spcBef>
              <a:buFont typeface="Times New Roman"/>
              <a:defRPr sz="1800">
                <a:uFillTx/>
              </a:defRPr>
            </a:pPr>
            <a:endParaRPr i="1">
              <a:uFill>
                <a:solidFill/>
              </a:uFill>
              <a:latin typeface="Times New Roman"/>
              <a:ea typeface="Times New Roman"/>
              <a:cs typeface="Times New Roman"/>
              <a:sym typeface="Times New Roman"/>
            </a:endParaRPr>
          </a:p>
          <a:p>
            <a:pPr lvl="0" marL="846666" indent="-846666">
              <a:spcBef>
                <a:spcPts val="1000"/>
              </a:spcBef>
              <a:buFont typeface="Times New Roman"/>
              <a:defRPr sz="1800">
                <a:uFillTx/>
              </a:defRPr>
            </a:pPr>
            <a:r>
              <a:rPr i="1" sz="4000">
                <a:uFill>
                  <a:solidFill/>
                </a:uFill>
                <a:latin typeface="Times New Roman"/>
                <a:ea typeface="Times New Roman"/>
                <a:cs typeface="Times New Roman"/>
                <a:sym typeface="Times New Roman"/>
              </a:rPr>
              <a:t>   ‘I like my bedtime story because it helps me to dream</a:t>
            </a:r>
            <a:r>
              <a:rPr sz="3200">
                <a:uFill>
                  <a:solidFill/>
                </a:uFill>
              </a:rPr>
              <a:t>’</a:t>
            </a:r>
          </a:p>
        </p:txBody>
      </p:sp>
      <p:sp>
        <p:nvSpPr>
          <p:cNvPr id="510" name="Shape 510"/>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511" name="image9.jpeg"/>
          <p:cNvPicPr/>
          <p:nvPr/>
        </p:nvPicPr>
        <p:blipFill>
          <a:blip r:embed="rId3">
            <a:extLst/>
          </a:blip>
          <a:stretch>
            <a:fillRect/>
          </a:stretch>
        </p:blipFill>
        <p:spPr>
          <a:xfrm>
            <a:off x="2641600" y="3457575"/>
            <a:ext cx="3330575" cy="2808290"/>
          </a:xfrm>
          <a:prstGeom prst="rect">
            <a:avLst/>
          </a:prstGeom>
          <a:ln w="12700">
            <a:miter lim="400000"/>
          </a:ln>
        </p:spPr>
      </p:pic>
      <p:sp>
        <p:nvSpPr>
          <p:cNvPr id="512" name="Shape 512"/>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5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16" name="Shape 516"/>
          <p:cNvSpPr/>
          <p:nvPr>
            <p:ph type="title"/>
          </p:nvPr>
        </p:nvSpPr>
        <p:spPr>
          <a:prstGeom prst="rect">
            <a:avLst/>
          </a:prstGeom>
        </p:spPr>
        <p:txBody>
          <a:bodyPr/>
          <a:lstStyle/>
          <a:p>
            <a:pPr lvl="0"/>
          </a:p>
        </p:txBody>
      </p:sp>
      <p:sp>
        <p:nvSpPr>
          <p:cNvPr id="517" name="Shape 517"/>
          <p:cNvSpPr/>
          <p:nvPr>
            <p:ph type="body" idx="1"/>
          </p:nvPr>
        </p:nvSpPr>
        <p:spPr>
          <a:prstGeom prst="rect">
            <a:avLst/>
          </a:prstGeom>
        </p:spPr>
        <p:txBody>
          <a:bodyPr/>
          <a:lstStyle/>
          <a:p>
            <a:pPr lvl="0"/>
          </a:p>
        </p:txBody>
      </p:sp>
      <p:sp>
        <p:nvSpPr>
          <p:cNvPr id="518" name="Shape 518"/>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519" name="image21.png"/>
          <p:cNvPicPr/>
          <p:nvPr/>
        </p:nvPicPr>
        <p:blipFill>
          <a:blip r:embed="rId2">
            <a:extLst/>
          </a:blip>
          <a:stretch>
            <a:fillRect/>
          </a:stretch>
        </p:blipFill>
        <p:spPr>
          <a:xfrm>
            <a:off x="60369" y="114673"/>
            <a:ext cx="4712038" cy="5700163"/>
          </a:xfrm>
          <a:prstGeom prst="rect">
            <a:avLst/>
          </a:prstGeom>
          <a:ln w="12700">
            <a:miter lim="400000"/>
          </a:ln>
        </p:spPr>
      </p:pic>
      <p:pic>
        <p:nvPicPr>
          <p:cNvPr id="520" name="image22.png"/>
          <p:cNvPicPr/>
          <p:nvPr/>
        </p:nvPicPr>
        <p:blipFill>
          <a:blip r:embed="rId3">
            <a:extLst/>
          </a:blip>
          <a:stretch>
            <a:fillRect/>
          </a:stretch>
        </p:blipFill>
        <p:spPr>
          <a:xfrm>
            <a:off x="4788024" y="96764"/>
            <a:ext cx="4248473" cy="5718074"/>
          </a:xfrm>
          <a:prstGeom prst="rect">
            <a:avLst/>
          </a:prstGeom>
          <a:ln w="12700">
            <a:miter lim="400000"/>
          </a:ln>
        </p:spPr>
      </p:pic>
      <p:sp>
        <p:nvSpPr>
          <p:cNvPr id="521" name="Shape 521"/>
          <p:cNvSpPr/>
          <p:nvPr/>
        </p:nvSpPr>
        <p:spPr>
          <a:xfrm>
            <a:off x="103092" y="6237311"/>
            <a:ext cx="4509451" cy="37522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2000">
                <a:solidFill>
                  <a:srgbClr val="FFFFFF"/>
                </a:solidFill>
                <a:latin typeface="Arial"/>
                <a:ea typeface="Arial"/>
                <a:cs typeface="Arial"/>
                <a:sym typeface="Arial"/>
              </a:defRPr>
            </a:lvl1pPr>
          </a:lstStyle>
          <a:p>
            <a:pPr lvl="0">
              <a:defRPr sz="1800">
                <a:solidFill>
                  <a:srgbClr val="000000"/>
                </a:solidFill>
              </a:defRPr>
            </a:pPr>
            <a:r>
              <a:rPr sz="2000">
                <a:solidFill>
                  <a:srgbClr val="FFFFFF"/>
                </a:solidFill>
              </a:rPr>
              <a:t>http://playtalkread.org/laughter-benefits</a:t>
            </a:r>
          </a:p>
        </p:txBody>
      </p:sp>
      <p:sp>
        <p:nvSpPr>
          <p:cNvPr id="522" name="Shape 522"/>
          <p:cNvSpPr/>
          <p:nvPr/>
        </p:nvSpPr>
        <p:spPr>
          <a:xfrm>
            <a:off x="457200" y="6356350"/>
            <a:ext cx="2133600" cy="350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latin typeface="Arial"/>
                <a:ea typeface="Arial"/>
                <a:cs typeface="Arial"/>
                <a:sym typeface="Arial"/>
              </a:defRPr>
            </a:lvl1pPr>
          </a:lstStyle>
          <a:p>
            <a:pPr lvl="0"/>
            <a:r>
              <a:t>21/05/2016</a:t>
            </a:r>
          </a:p>
        </p:txBody>
      </p:sp>
    </p:spTree>
  </p:cSld>
  <p:clrMapOvr>
    <a:masterClrMapping/>
  </p:clrMapOvr>
  <p:transitio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8" name="Shape 78"/>
          <p:cNvSpPr/>
          <p:nvPr>
            <p:ph type="body" idx="1"/>
          </p:nvPr>
        </p:nvSpPr>
        <p:spPr>
          <a:prstGeom prst="rect">
            <a:avLst/>
          </a:prstGeom>
        </p:spPr>
        <p:txBody>
          <a:bodyPr/>
          <a:lstStyle/>
          <a:p>
            <a:pPr lvl="0" marL="0" indent="0">
              <a:spcBef>
                <a:spcPts val="900"/>
              </a:spcBef>
              <a:buSzTx/>
              <a:buNone/>
              <a:defRPr sz="1800">
                <a:uFillTx/>
              </a:defRPr>
            </a:pPr>
            <a:r>
              <a:rPr sz="4000">
                <a:uFill>
                  <a:solidFill/>
                </a:uFill>
                <a:latin typeface="Arial Bold"/>
                <a:ea typeface="Arial Bold"/>
                <a:cs typeface="Arial Bold"/>
                <a:sym typeface="Arial Bold"/>
              </a:rPr>
              <a:t>Getting it right for every child (GIRFEC) </a:t>
            </a:r>
            <a:endParaRPr sz="4000">
              <a:uFill>
                <a:solidFill/>
              </a:uFill>
              <a:latin typeface="Arial Bold"/>
              <a:ea typeface="Arial Bold"/>
              <a:cs typeface="Arial Bold"/>
              <a:sym typeface="Arial Bold"/>
            </a:endParaRPr>
          </a:p>
          <a:p>
            <a:pPr lvl="0" marL="0" indent="0">
              <a:buSzTx/>
              <a:buNone/>
              <a:defRPr sz="1800">
                <a:uFillTx/>
              </a:defRPr>
            </a:pPr>
            <a:r>
              <a:rPr sz="3000">
                <a:uFill>
                  <a:solidFill/>
                </a:uFill>
              </a:rPr>
              <a:t>is the national approach to supporting and working with all children and young people in Scotland.  It affects all services for children and adult services where children are involved.  It is designed to ensure all parents, carers and professionals work effectively together to give children and young people the best start we can and improve their life opportunities.  </a:t>
            </a:r>
          </a:p>
        </p:txBody>
      </p:sp>
      <p:sp>
        <p:nvSpPr>
          <p:cNvPr id="79" name="Shape 79"/>
          <p:cNvSpPr/>
          <p:nvPr>
            <p:ph type="sldNum" sz="quarter" idx="2"/>
          </p:nvPr>
        </p:nvSpPr>
        <p:spPr>
          <a:xfrm>
            <a:off x="8442014" y="6442075"/>
            <a:ext cx="199059" cy="274415"/>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Tree>
  </p:cSld>
  <p:clrMapOvr>
    <a:masterClrMapping/>
  </p:clrMapOvr>
  <p:transitio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1" name="Shape 81"/>
          <p:cNvSpPr/>
          <p:nvPr>
            <p:ph type="title"/>
          </p:nvPr>
        </p:nvSpPr>
        <p:spPr>
          <a:xfrm>
            <a:off x="377865" y="546524"/>
            <a:ext cx="8229601" cy="1690689"/>
          </a:xfrm>
          <a:prstGeom prst="rect">
            <a:avLst/>
          </a:prstGeom>
        </p:spPr>
        <p:txBody>
          <a:bodyPr/>
          <a:lstStyle>
            <a:lvl1pPr>
              <a:defRPr>
                <a:latin typeface="Arial Bold"/>
                <a:ea typeface="Arial Bold"/>
                <a:cs typeface="Arial Bold"/>
                <a:sym typeface="Arial Bold"/>
              </a:defRPr>
            </a:lvl1pPr>
          </a:lstStyle>
          <a:p>
            <a:pPr lvl="0">
              <a:defRPr sz="1800">
                <a:uFillTx/>
              </a:defRPr>
            </a:pPr>
            <a:r>
              <a:rPr sz="4200">
                <a:uFill>
                  <a:solidFill/>
                </a:uFill>
              </a:rPr>
              <a:t>Key Elements</a:t>
            </a:r>
          </a:p>
        </p:txBody>
      </p:sp>
      <p:sp>
        <p:nvSpPr>
          <p:cNvPr id="82" name="Shape 82"/>
          <p:cNvSpPr/>
          <p:nvPr>
            <p:ph type="sldNum" sz="quarter" idx="2"/>
          </p:nvPr>
        </p:nvSpPr>
        <p:spPr>
          <a:xfrm>
            <a:off x="8442014" y="6442075"/>
            <a:ext cx="199059" cy="274415"/>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pic>
        <p:nvPicPr>
          <p:cNvPr id="83" name="image3.png"/>
          <p:cNvPicPr/>
          <p:nvPr/>
        </p:nvPicPr>
        <p:blipFill>
          <a:blip r:embed="rId2">
            <a:extLst/>
          </a:blip>
          <a:stretch>
            <a:fillRect/>
          </a:stretch>
        </p:blipFill>
        <p:spPr>
          <a:xfrm>
            <a:off x="512613" y="1604882"/>
            <a:ext cx="8664867" cy="4488414"/>
          </a:xfrm>
          <a:prstGeom prst="rect">
            <a:avLst/>
          </a:prstGeom>
          <a:ln w="12700">
            <a:miter lim="400000"/>
          </a:ln>
        </p:spPr>
      </p:pic>
      <p:grpSp>
        <p:nvGrpSpPr>
          <p:cNvPr id="88" name="Group 88"/>
          <p:cNvGrpSpPr/>
          <p:nvPr/>
        </p:nvGrpSpPr>
        <p:grpSpPr>
          <a:xfrm>
            <a:off x="6532811" y="4982595"/>
            <a:ext cx="2360614" cy="1311276"/>
            <a:chOff x="0" y="0"/>
            <a:chExt cx="2360612" cy="1311275"/>
          </a:xfrm>
        </p:grpSpPr>
        <p:sp>
          <p:nvSpPr>
            <p:cNvPr id="84" name="Shape 84"/>
            <p:cNvSpPr/>
            <p:nvPr/>
          </p:nvSpPr>
          <p:spPr>
            <a:xfrm>
              <a:off x="0" y="0"/>
              <a:ext cx="1917700" cy="546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indent="39687">
                <a:spcBef>
                  <a:spcPts val="2100"/>
                </a:spcBef>
                <a:defRPr sz="3600">
                  <a:solidFill>
                    <a:srgbClr val="8F9BB3"/>
                  </a:solidFill>
                  <a:latin typeface="Tahoma Negreta"/>
                  <a:ea typeface="Tahoma Negreta"/>
                  <a:cs typeface="Tahoma Negreta"/>
                  <a:sym typeface="Tahoma Negreta"/>
                </a:defRPr>
              </a:lvl1pPr>
            </a:lstStyle>
            <a:p>
              <a:pPr lvl="0">
                <a:defRPr sz="1800">
                  <a:solidFill>
                    <a:srgbClr val="000000"/>
                  </a:solidFill>
                </a:defRPr>
              </a:pPr>
              <a:r>
                <a:rPr sz="3600">
                  <a:solidFill>
                    <a:srgbClr val="8F9BB3"/>
                  </a:solidFill>
                </a:rPr>
                <a:t>getting</a:t>
              </a:r>
            </a:p>
          </p:txBody>
        </p:sp>
        <p:sp>
          <p:nvSpPr>
            <p:cNvPr id="85" name="Shape 85"/>
            <p:cNvSpPr/>
            <p:nvPr/>
          </p:nvSpPr>
          <p:spPr>
            <a:xfrm>
              <a:off x="569912" y="431800"/>
              <a:ext cx="1790701" cy="546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lvl="0" indent="39687">
                <a:spcBef>
                  <a:spcPts val="2100"/>
                </a:spcBef>
              </a:pPr>
              <a:r>
                <a:rPr sz="3600">
                  <a:solidFill>
                    <a:srgbClr val="8F9BB3"/>
                  </a:solidFill>
                  <a:latin typeface="Tahoma Negreta"/>
                  <a:ea typeface="Tahoma Negreta"/>
                  <a:cs typeface="Tahoma Negreta"/>
                  <a:sym typeface="Tahoma Negreta"/>
                </a:rPr>
                <a:t>it</a:t>
              </a:r>
              <a:r>
                <a:rPr sz="3600">
                  <a:solidFill>
                    <a:srgbClr val="000066"/>
                  </a:solidFill>
                  <a:latin typeface="Tahoma Negreta"/>
                  <a:ea typeface="Tahoma Negreta"/>
                  <a:cs typeface="Tahoma Negreta"/>
                  <a:sym typeface="Tahoma Negreta"/>
                </a:rPr>
                <a:t> </a:t>
              </a:r>
              <a:r>
                <a:rPr sz="3600">
                  <a:solidFill>
                    <a:srgbClr val="1C3864"/>
                  </a:solidFill>
                  <a:latin typeface="Tahoma Negreta"/>
                  <a:ea typeface="Tahoma Negreta"/>
                  <a:cs typeface="Tahoma Negreta"/>
                  <a:sym typeface="Tahoma Negreta"/>
                </a:rPr>
                <a:t>right</a:t>
              </a:r>
            </a:p>
          </p:txBody>
        </p:sp>
        <p:sp>
          <p:nvSpPr>
            <p:cNvPr id="86" name="Shape 86"/>
            <p:cNvSpPr/>
            <p:nvPr/>
          </p:nvSpPr>
          <p:spPr>
            <a:xfrm>
              <a:off x="720725" y="1014412"/>
              <a:ext cx="1261940" cy="2032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t">
              <a:spAutoFit/>
            </a:bodyPr>
            <a:lstStyle/>
            <a:p>
              <a:pPr lvl="0" indent="39687"/>
              <a:r>
                <a:rPr i="1" sz="1300">
                  <a:solidFill>
                    <a:srgbClr val="55678B"/>
                  </a:solidFill>
                  <a:latin typeface="Verdana"/>
                  <a:ea typeface="Verdana"/>
                  <a:cs typeface="Verdana"/>
                  <a:sym typeface="Verdana"/>
                </a:rPr>
                <a:t>for </a:t>
              </a:r>
              <a:r>
                <a:rPr i="1" sz="1300">
                  <a:solidFill>
                    <a:srgbClr val="1C3864"/>
                  </a:solidFill>
                  <a:latin typeface="Verdana"/>
                  <a:ea typeface="Verdana"/>
                  <a:cs typeface="Verdana"/>
                  <a:sym typeface="Verdana"/>
                </a:rPr>
                <a:t>e  ery</a:t>
              </a:r>
              <a:r>
                <a:rPr i="1" sz="1300">
                  <a:solidFill>
                    <a:srgbClr val="55678B"/>
                  </a:solidFill>
                  <a:latin typeface="Verdana"/>
                  <a:ea typeface="Verdana"/>
                  <a:cs typeface="Verdana"/>
                  <a:sym typeface="Verdana"/>
                </a:rPr>
                <a:t> child</a:t>
              </a:r>
            </a:p>
          </p:txBody>
        </p:sp>
        <p:sp>
          <p:nvSpPr>
            <p:cNvPr id="87" name="Shape 87"/>
            <p:cNvSpPr/>
            <p:nvPr/>
          </p:nvSpPr>
          <p:spPr>
            <a:xfrm>
              <a:off x="1089025" y="892175"/>
              <a:ext cx="324124" cy="4191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t">
              <a:spAutoFit/>
            </a:bodyPr>
            <a:lstStyle>
              <a:lvl1pPr indent="39687">
                <a:defRPr sz="2800">
                  <a:solidFill>
                    <a:srgbClr val="1C3864"/>
                  </a:solidFill>
                  <a:latin typeface="Wingdings 2"/>
                  <a:ea typeface="Wingdings 2"/>
                  <a:cs typeface="Wingdings 2"/>
                  <a:sym typeface="Wingdings 2"/>
                </a:defRPr>
              </a:lvl1pPr>
            </a:lstStyle>
            <a:p>
              <a:pPr lvl="0">
                <a:defRPr sz="1800">
                  <a:solidFill>
                    <a:srgbClr val="000000"/>
                  </a:solidFill>
                </a:defRPr>
              </a:pPr>
              <a:r>
                <a:rPr sz="2800">
                  <a:solidFill>
                    <a:srgbClr val="1C3864"/>
                  </a:solidFill>
                </a:rPr>
                <a:t>✓</a:t>
              </a:r>
            </a:p>
          </p:txBody>
        </p:sp>
      </p:grpSp>
      <p:sp>
        <p:nvSpPr>
          <p:cNvPr id="89" name="Shape 89"/>
          <p:cNvSpPr/>
          <p:nvPr/>
        </p:nvSpPr>
        <p:spPr>
          <a:xfrm>
            <a:off x="0" y="6237311"/>
            <a:ext cx="4345468" cy="358139"/>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indent="39687">
              <a:defRPr b="1">
                <a:solidFill>
                  <a:srgbClr val="1C3864"/>
                </a:solidFill>
                <a:latin typeface="Lucida Grande"/>
                <a:ea typeface="Lucida Grande"/>
                <a:cs typeface="Lucida Grande"/>
                <a:sym typeface="Lucida Grande"/>
              </a:defRPr>
            </a:lvl1pPr>
          </a:lstStyle>
          <a:p>
            <a:pPr lvl="0">
              <a:defRPr b="0">
                <a:solidFill>
                  <a:srgbClr val="000000"/>
                </a:solidFill>
              </a:defRPr>
            </a:pPr>
            <a:r>
              <a:rPr b="1">
                <a:solidFill>
                  <a:srgbClr val="1C3864"/>
                </a:solidFill>
              </a:rPr>
              <a:t>www.scotland.gov.uk/gettingitright</a:t>
            </a:r>
          </a:p>
        </p:txBody>
      </p:sp>
    </p:spTree>
  </p:cSld>
  <p:clrMapOvr>
    <a:masterClrMapping/>
  </p:clrMapOvr>
  <p:transitio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1" name="Shape 91"/>
          <p:cNvSpPr/>
          <p:nvPr>
            <p:ph type="sldNum" sz="quarter" idx="2"/>
          </p:nvPr>
        </p:nvSpPr>
        <p:spPr>
          <a:xfrm>
            <a:off x="8442014" y="6442075"/>
            <a:ext cx="199059" cy="274415"/>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
        <p:nvSpPr>
          <p:cNvPr id="92" name="Shape 92"/>
          <p:cNvSpPr/>
          <p:nvPr/>
        </p:nvSpPr>
        <p:spPr>
          <a:xfrm>
            <a:off x="476358" y="1447800"/>
            <a:ext cx="7920881" cy="524704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lvl="0" algn="ctr"/>
            <a:r>
              <a:rPr sz="3200">
                <a:latin typeface="Arial"/>
                <a:ea typeface="Arial"/>
                <a:cs typeface="Arial"/>
                <a:sym typeface="Arial"/>
              </a:rPr>
              <a:t>In many situations, </a:t>
            </a:r>
            <a:r>
              <a:rPr sz="3200">
                <a:solidFill>
                  <a:srgbClr val="009999"/>
                </a:solidFill>
                <a:uFill>
                  <a:solidFill>
                    <a:srgbClr val="009999"/>
                  </a:solidFill>
                </a:uFill>
                <a:latin typeface="Arial"/>
                <a:ea typeface="Arial"/>
                <a:cs typeface="Arial"/>
                <a:sym typeface="Arial"/>
                <a:hlinkClick r:id="rId2" invalidUrl="" action="" tgtFrame="" tooltip="" history="1" highlightClick="0" endSnd="0"/>
              </a:rPr>
              <a:t>the Child’s Plan</a:t>
            </a:r>
            <a:r>
              <a:rPr sz="3200">
                <a:latin typeface="Arial"/>
                <a:ea typeface="Arial"/>
                <a:cs typeface="Arial"/>
                <a:sym typeface="Arial"/>
              </a:rPr>
              <a:t> will include contributions from different services and agencies including needs identified through specialist assessments such as the Health Assessment and the actions to address these needs.  To ensure that a consistent approach is taken by services and agencies the GIRFEC National Practice Model, should be utilised as the framework for and assessment and planning</a:t>
            </a:r>
          </a:p>
        </p:txBody>
      </p:sp>
    </p:spTree>
  </p:cSld>
  <p:clrMapOvr>
    <a:masterClrMapping/>
  </p:clrMapOvr>
  <p:transitio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4" name="Shape 94"/>
          <p:cNvSpPr/>
          <p:nvPr>
            <p:ph type="title"/>
          </p:nvPr>
        </p:nvSpPr>
        <p:spPr>
          <a:xfrm>
            <a:off x="201567" y="960825"/>
            <a:ext cx="8229601" cy="1690689"/>
          </a:xfrm>
          <a:prstGeom prst="rect">
            <a:avLst/>
          </a:prstGeom>
        </p:spPr>
        <p:txBody>
          <a:bodyPr/>
          <a:lstStyle/>
          <a:p>
            <a:pPr lvl="0">
              <a:defRPr sz="1800">
                <a:uFillTx/>
              </a:defRPr>
            </a:pPr>
            <a:r>
              <a:rPr sz="4000">
                <a:uFill>
                  <a:solidFill/>
                </a:uFill>
                <a:latin typeface="Arial Bold"/>
                <a:ea typeface="Arial Bold"/>
                <a:cs typeface="Arial Bold"/>
                <a:sym typeface="Arial Bold"/>
              </a:rPr>
              <a:t>Getting it right for every child (</a:t>
            </a:r>
            <a:r>
              <a:rPr sz="4000">
                <a:uFill>
                  <a:solidFill/>
                </a:uFill>
                <a:latin typeface="Arial Bold"/>
                <a:ea typeface="Arial Bold"/>
                <a:cs typeface="Arial Bold"/>
                <a:sym typeface="Arial Bold"/>
              </a:rPr>
              <a:t>GIRFEC)</a:t>
            </a:r>
          </a:p>
        </p:txBody>
      </p:sp>
      <p:sp>
        <p:nvSpPr>
          <p:cNvPr id="95" name="Shape 95"/>
          <p:cNvSpPr/>
          <p:nvPr>
            <p:ph type="body" idx="1"/>
          </p:nvPr>
        </p:nvSpPr>
        <p:spPr>
          <a:xfrm>
            <a:off x="466014" y="2744550"/>
            <a:ext cx="8229601" cy="5259389"/>
          </a:xfrm>
          <a:prstGeom prst="rect">
            <a:avLst/>
          </a:prstGeom>
        </p:spPr>
        <p:txBody>
          <a:bodyPr/>
          <a:lstStyle/>
          <a:p>
            <a:pPr lvl="0" marL="361156">
              <a:lnSpc>
                <a:spcPct val="90000"/>
              </a:lnSpc>
              <a:buClr>
                <a:srgbClr val="1C3864"/>
              </a:buClr>
              <a:buFont typeface="Helvetica"/>
              <a:defRPr sz="1800">
                <a:uFillTx/>
              </a:defRPr>
            </a:pPr>
            <a:r>
              <a:rPr sz="3000">
                <a:uFill>
                  <a:solidFill/>
                </a:uFill>
              </a:rPr>
              <a:t>Not an Intervention – an Approach</a:t>
            </a:r>
            <a:endParaRPr sz="3000">
              <a:uFill>
                <a:solidFill/>
              </a:uFill>
            </a:endParaRPr>
          </a:p>
          <a:p>
            <a:pPr lvl="0" marL="361156">
              <a:lnSpc>
                <a:spcPct val="90000"/>
              </a:lnSpc>
              <a:buClr>
                <a:srgbClr val="1C3864"/>
              </a:buClr>
              <a:buFont typeface="Helvetica"/>
              <a:defRPr sz="1800">
                <a:uFillTx/>
              </a:defRPr>
            </a:pPr>
            <a:r>
              <a:rPr sz="3000">
                <a:uFill>
                  <a:solidFill/>
                </a:uFill>
              </a:rPr>
              <a:t>Getting it right for every child is the national approach to improving outcomes for children and young people in Scotland, whatever their condition/ circumstances/ needs/risks </a:t>
            </a:r>
            <a:endParaRPr sz="3000">
              <a:uFill>
                <a:solidFill/>
              </a:uFill>
            </a:endParaRPr>
          </a:p>
          <a:p>
            <a:pPr lvl="0" marL="361156">
              <a:lnSpc>
                <a:spcPct val="90000"/>
              </a:lnSpc>
              <a:buClr>
                <a:srgbClr val="1C3864"/>
              </a:buClr>
              <a:buFont typeface="Helvetica"/>
              <a:defRPr sz="1800">
                <a:uFillTx/>
              </a:defRPr>
            </a:pPr>
            <a:r>
              <a:rPr sz="3000">
                <a:uFill>
                  <a:solidFill/>
                </a:uFill>
              </a:rPr>
              <a:t>and agencies to adapt culture, systems and practice in line with the values and principles and core components of Getting it right for every child.  </a:t>
            </a:r>
          </a:p>
        </p:txBody>
      </p:sp>
      <p:sp>
        <p:nvSpPr>
          <p:cNvPr id="96" name="Shape 96"/>
          <p:cNvSpPr/>
          <p:nvPr>
            <p:ph type="sldNum" sz="quarter" idx="2"/>
          </p:nvPr>
        </p:nvSpPr>
        <p:spPr>
          <a:xfrm>
            <a:off x="8442014" y="6442075"/>
            <a:ext cx="199059" cy="274415"/>
          </a:xfrm>
          <a:prstGeom prst="rect">
            <a:avLst/>
          </a:prstGeom>
          <a:extLst>
            <a:ext uri="{C572A759-6A51-4108-AA02-DFA0A04FC94B}">
              <ma14:wrappingTextBoxFlag xmlns:ma14="http://schemas.microsoft.com/office/mac/drawingml/2011/main" val="1"/>
            </a:ext>
          </a:extLst>
        </p:spPr>
        <p:txBody>
          <a:bodyPr/>
          <a:lstStyle/>
          <a:p>
            <a:pPr lvl="0">
              <a:defRPr sz="1800">
                <a:uFillTx/>
              </a:defRPr>
            </a:pPr>
            <a:fld id="{86CB4B4D-7CA3-9044-876B-883B54F8677D}" type="slidenum">
              <a:rPr sz="1200">
                <a:uFill>
                  <a:solidFill/>
                </a:uFill>
              </a:rPr>
            </a:fld>
          </a:p>
        </p:txBody>
      </p:sp>
    </p:spTree>
  </p:cSld>
  <p:clrMapOvr>
    <a:masterClrMapping/>
  </p:clrMapOvr>
  <p:transition spd="med" advClick="1"/>
</p:sld>
</file>

<file path=ppt/theme/theme1.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BBE0E3"/>
          </a:solidFill>
          <a:prstDash val="solid"/>
          <a:bevel/>
        </a:ln>
        <a:effectLst>
          <a:outerShdw sx="100000" sy="100000" kx="0" ky="0" algn="b" rotWithShape="0" blurRad="38100" dist="23000" dir="5400000">
            <a:srgbClr val="000000">
              <a:alpha val="35000"/>
            </a:srgbClr>
          </a:outerShdw>
        </a:effectLst>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Avenir Roman"/>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BBE0E3"/>
          </a:solidFill>
          <a:prstDash val="solid"/>
          <a:bevel/>
        </a:ln>
        <a:effectLst>
          <a:outerShdw sx="100000" sy="100000" kx="0" ky="0" algn="b" rotWithShape="0" blurRad="38100" dist="23000" dir="5400000">
            <a:srgbClr val="000000">
              <a:alpha val="35000"/>
            </a:srgbClr>
          </a:outerShdw>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Avenir Roman"/>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BBE0E3"/>
          </a:solidFill>
          <a:prstDash val="solid"/>
          <a:bevel/>
        </a:ln>
        <a:effectLst>
          <a:outerShdw sx="100000" sy="100000" kx="0" ky="0" algn="b" rotWithShape="0" blurRad="38100" dist="23000" dir="5400000">
            <a:srgbClr val="000000">
              <a:alpha val="35000"/>
            </a:srgbClr>
          </a:outerShdw>
        </a:effectLst>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Avenir Roman"/>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BBE0E3"/>
          </a:solidFill>
          <a:prstDash val="solid"/>
          <a:bevel/>
        </a:ln>
        <a:effectLst>
          <a:outerShdw sx="100000" sy="100000" kx="0" ky="0" algn="b" rotWithShape="0" blurRad="38100" dist="23000" dir="5400000">
            <a:srgbClr val="000000">
              <a:alpha val="35000"/>
            </a:srgbClr>
          </a:outerShdw>
        </a:effectLst>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Avenir Roman"/>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