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3" r:id="rId3"/>
    <p:sldId id="359" r:id="rId4"/>
    <p:sldId id="339" r:id="rId5"/>
    <p:sldId id="342" r:id="rId6"/>
    <p:sldId id="358" r:id="rId7"/>
    <p:sldId id="363" r:id="rId8"/>
    <p:sldId id="356" r:id="rId9"/>
    <p:sldId id="348" r:id="rId10"/>
    <p:sldId id="360" r:id="rId11"/>
    <p:sldId id="349" r:id="rId12"/>
    <p:sldId id="357" r:id="rId13"/>
    <p:sldId id="350" r:id="rId14"/>
    <p:sldId id="351" r:id="rId15"/>
    <p:sldId id="365" r:id="rId16"/>
    <p:sldId id="335" r:id="rId17"/>
    <p:sldId id="323" r:id="rId18"/>
    <p:sldId id="364" r:id="rId19"/>
    <p:sldId id="3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45" autoAdjust="0"/>
    <p:restoredTop sz="85168" autoAdjust="0"/>
  </p:normalViewPr>
  <p:slideViewPr>
    <p:cSldViewPr>
      <p:cViewPr>
        <p:scale>
          <a:sx n="78" d="100"/>
          <a:sy n="78" d="100"/>
        </p:scale>
        <p:origin x="-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34"/>
    </p:cViewPr>
  </p:sorterViewPr>
  <p:notesViewPr>
    <p:cSldViewPr>
      <p:cViewPr varScale="1">
        <p:scale>
          <a:sx n="62" d="100"/>
          <a:sy n="62" d="100"/>
        </p:scale>
        <p:origin x="-197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AC20B-5B75-4A90-8410-5B595CBC4705}" type="datetimeFigureOut">
              <a:rPr lang="en-US" smtClean="0"/>
              <a:pPr/>
              <a:t>5/20/2016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43243-C7F6-4E2B-AF9D-E6D6F55E21E3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40F78-E5C6-4A5B-AFD3-D9221642D98C}" type="datetimeFigureOut">
              <a:rPr lang="en-US" smtClean="0"/>
              <a:pPr/>
              <a:t>5/20/2016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59A1B-A5A9-4F0A-B0C4-43FB94523922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9A1B-A5A9-4F0A-B0C4-43FB94523922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CBB46-3624-4291-A24C-0CA4E357CD04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9A1B-A5A9-4F0A-B0C4-43FB94523922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0BD93-9D39-4EBB-B5DB-392FEFF2E469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9A1B-A5A9-4F0A-B0C4-43FB94523922}" type="slidenum">
              <a:rPr lang="en-IE" smtClean="0"/>
              <a:pPr/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9A1B-A5A9-4F0A-B0C4-43FB94523922}" type="slidenum">
              <a:rPr lang="en-IE" smtClean="0"/>
              <a:pPr/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9A1B-A5A9-4F0A-B0C4-43FB94523922}" type="slidenum">
              <a:rPr lang="en-IE" smtClean="0"/>
              <a:pPr/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9A1B-A5A9-4F0A-B0C4-43FB94523922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21B8E-0863-418B-AC27-DDE943D236A6}" type="slidenum">
              <a:rPr lang="en-GB"/>
              <a:pPr/>
              <a:t>3</a:t>
            </a:fld>
            <a:endParaRPr lang="en-GB"/>
          </a:p>
        </p:txBody>
      </p:sp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I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C182EC-5FE2-45C7-8BED-13F8AE9E8C40}" type="slidenum">
              <a:rPr lang="en-IE" sz="1200">
                <a:latin typeface="Calibri" pitchFamily="34" charset="0"/>
              </a:rPr>
              <a:pPr algn="r"/>
              <a:t>3</a:t>
            </a:fld>
            <a:endParaRPr lang="en-I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9A1B-A5A9-4F0A-B0C4-43FB94523922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1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v"/>
            </a:pPr>
            <a:endParaRPr lang="en-IE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9A1B-A5A9-4F0A-B0C4-43FB94523922}" type="slidenum">
              <a:rPr lang="en-IE" smtClean="0"/>
              <a:pPr/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68338" lvl="2" indent="-268288">
              <a:buClr>
                <a:schemeClr val="bg1"/>
              </a:buClr>
              <a:buSzPct val="95000"/>
              <a:buFont typeface="Arial" charset="0"/>
              <a:buChar char="•"/>
            </a:pPr>
            <a:endParaRPr lang="en-IE" sz="14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9A1B-A5A9-4F0A-B0C4-43FB94523922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9A1B-A5A9-4F0A-B0C4-43FB94523922}" type="slidenum">
              <a:rPr lang="en-IE" smtClean="0"/>
              <a:pPr/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9A1B-A5A9-4F0A-B0C4-43FB94523922}" type="slidenum">
              <a:rPr lang="en-IE" smtClean="0"/>
              <a:pPr/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9A1B-A5A9-4F0A-B0C4-43FB94523922}" type="slidenum">
              <a:rPr lang="en-IE" smtClean="0"/>
              <a:pPr/>
              <a:t>9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30997"/>
          </a:xfrm>
          <a:gradFill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rIns="0" rtlCol="0" anchor="ctr" anchorCtr="0">
            <a:spAutoFit/>
          </a:bodyPr>
          <a:lstStyle>
            <a:lvl1pPr marL="0" algn="ctr" defTabSz="914400" rtl="0" eaLnBrk="1" latinLnBrk="0" hangingPunct="1">
              <a:defRPr lang="en-IE" sz="4800" b="1" kern="1200" dirty="0" smtClean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1665"/>
          </a:xfrm>
          <a:noFill/>
        </p:spPr>
        <p:txBody>
          <a:bodyPr wrap="square" rtlCol="0">
            <a:spAutoFit/>
          </a:bodyPr>
          <a:lstStyle>
            <a:lvl1pPr marL="0" indent="0" algn="ctr" defTabSz="914400" rtl="0" eaLnBrk="1" latinLnBrk="0" hangingPunct="1">
              <a:buNone/>
              <a:defRPr lang="en-IE" sz="2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pic>
        <p:nvPicPr>
          <p:cNvPr id="8" name="Picture 7" descr="Wave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1730"/>
            <a:ext cx="9144000" cy="2469514"/>
          </a:xfrm>
          <a:prstGeom prst="rect">
            <a:avLst/>
          </a:prstGeom>
        </p:spPr>
      </p:pic>
      <p:pic>
        <p:nvPicPr>
          <p:cNvPr id="9" name="Picture 8" descr="C:\Users\Laura.Smith\Desktop\healthtirelandWhiteimage.gif"/>
          <p:cNvPicPr>
            <a:picLocks noChangeAspect="1" noChangeArrowheads="1"/>
          </p:cNvPicPr>
          <p:nvPr userDrawn="1"/>
        </p:nvPicPr>
        <p:blipFill>
          <a:blip r:embed="rId3" cstate="print"/>
          <a:srcRect l="14662" t="18396" r="16291" b="11706"/>
          <a:stretch>
            <a:fillRect/>
          </a:stretch>
        </p:blipFill>
        <p:spPr bwMode="auto">
          <a:xfrm>
            <a:off x="8143900" y="5962283"/>
            <a:ext cx="835904" cy="824303"/>
          </a:xfrm>
          <a:prstGeom prst="rect">
            <a:avLst/>
          </a:prstGeom>
          <a:noFill/>
        </p:spPr>
      </p:pic>
      <p:pic>
        <p:nvPicPr>
          <p:cNvPr id="10" name="Picture 9" descr="hse[v]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14282" y="5929330"/>
            <a:ext cx="1469744" cy="857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600200"/>
            <a:ext cx="7829576" cy="4525963"/>
          </a:xfrm>
        </p:spPr>
        <p:txBody>
          <a:bodyPr/>
          <a:lstStyle>
            <a:lvl1pPr>
              <a:buClr>
                <a:srgbClr val="000066"/>
              </a:buClr>
              <a:defRPr sz="3600"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  <a:lvl4pPr>
              <a:buClr>
                <a:schemeClr val="tx2">
                  <a:lumMod val="40000"/>
                  <a:lumOff val="60000"/>
                </a:schemeClr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gradFill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lvl1pPr>
              <a:defRPr lang="en-IE" sz="4000" b="1" kern="1200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mtClean="0"/>
              <a:t>Click to edit Master title style</a:t>
            </a:r>
            <a:endParaRPr lang="en-IE" dirty="0"/>
          </a:p>
        </p:txBody>
      </p:sp>
      <p:pic>
        <p:nvPicPr>
          <p:cNvPr id="8" name="Picture 7" descr="Wave.gif"/>
          <p:cNvPicPr>
            <a:picLocks noChangeAspect="1"/>
          </p:cNvPicPr>
          <p:nvPr userDrawn="1"/>
        </p:nvPicPr>
        <p:blipFill>
          <a:blip r:embed="rId2"/>
          <a:srcRect b="24142"/>
          <a:stretch>
            <a:fillRect/>
          </a:stretch>
        </p:blipFill>
        <p:spPr>
          <a:xfrm rot="16200000" flipH="1">
            <a:off x="-3037329" y="3106324"/>
            <a:ext cx="6858000" cy="645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628B4-9740-497B-80E3-DD2F7FF933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465704-6A80-4DD6-A6F6-9C7FD366A53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E139-2A8E-4461-B44D-45D5F1A4E11B}" type="datetimeFigureOut">
              <a:rPr lang="en-US" smtClean="0"/>
              <a:pPr/>
              <a:t>5/20/2016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8F8EF-89EC-4121-99D9-0BC33185B52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43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42.jpeg"/><Relationship Id="rId2" Type="http://schemas.openxmlformats.org/officeDocument/2006/relationships/image" Target="../media/image12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40.jpeg"/><Relationship Id="rId10" Type="http://schemas.openxmlformats.org/officeDocument/2006/relationships/image" Target="../media/image28.jpeg"/><Relationship Id="rId19" Type="http://schemas.openxmlformats.org/officeDocument/2006/relationships/image" Target="../media/image3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3" Type="http://schemas.openxmlformats.org/officeDocument/2006/relationships/hyperlink" Target="http://www.hse.ie/childsafety" TargetMode="External"/><Relationship Id="rId7" Type="http://schemas.openxmlformats.org/officeDocument/2006/relationships/hyperlink" Target="http://www.breastfeeding.ie/" TargetMode="External"/><Relationship Id="rId12" Type="http://schemas.openxmlformats.org/officeDocument/2006/relationships/image" Target="../media/image48.png"/><Relationship Id="rId2" Type="http://schemas.openxmlformats.org/officeDocument/2006/relationships/hyperlink" Target="http://www.hse.ie/caringforyourbab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e.ie/eng/services/list/3/maternity/combinedcare.html" TargetMode="External"/><Relationship Id="rId11" Type="http://schemas.openxmlformats.org/officeDocument/2006/relationships/image" Target="../media/image47.wmf"/><Relationship Id="rId5" Type="http://schemas.openxmlformats.org/officeDocument/2006/relationships/hyperlink" Target="http://www.hse.ie/eng/services/list/1/schemes/mc/gpvc/under6.html" TargetMode="External"/><Relationship Id="rId10" Type="http://schemas.openxmlformats.org/officeDocument/2006/relationships/image" Target="../media/image46.jpeg"/><Relationship Id="rId4" Type="http://schemas.openxmlformats.org/officeDocument/2006/relationships/hyperlink" Target="http://www.hse.ie/nurtureprogramme" TargetMode="External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43.jpeg"/><Relationship Id="rId26" Type="http://schemas.openxmlformats.org/officeDocument/2006/relationships/hyperlink" Target="https://www.flickr.com/photos/kristaphoto/" TargetMode="External"/><Relationship Id="rId3" Type="http://schemas.openxmlformats.org/officeDocument/2006/relationships/hyperlink" Target="https://creativecommons.org/licenses/by-nc-nd/2.0/legalcode" TargetMode="External"/><Relationship Id="rId21" Type="http://schemas.openxmlformats.org/officeDocument/2006/relationships/hyperlink" Target="https://www.flickr.com/photos/jar0d/" TargetMode="External"/><Relationship Id="rId34" Type="http://schemas.openxmlformats.org/officeDocument/2006/relationships/hyperlink" Target="https://www.flickr.com/photos/e-orimo/" TargetMode="Externa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42.jpeg"/><Relationship Id="rId25" Type="http://schemas.openxmlformats.org/officeDocument/2006/relationships/hyperlink" Target="https://www.flickr.com/photos/johnkay/" TargetMode="External"/><Relationship Id="rId33" Type="http://schemas.openxmlformats.org/officeDocument/2006/relationships/hyperlink" Target="https://www.flickr.com/photos/deedsfam/" TargetMode="External"/><Relationship Id="rId2" Type="http://schemas.openxmlformats.org/officeDocument/2006/relationships/hyperlink" Target="https://www.flickr.com/" TargetMode="External"/><Relationship Id="rId16" Type="http://schemas.openxmlformats.org/officeDocument/2006/relationships/image" Target="../media/image41.jpeg"/><Relationship Id="rId20" Type="http://schemas.openxmlformats.org/officeDocument/2006/relationships/hyperlink" Target="https://www.flickr.com/photos/grahamsblog/8589060604/in/photolist-e5ZbtN-e5ZiKw-e5ZmSE-e5Zjvo-e5Tthp-e5ZwAU-e5Zsbh-e5Zocd-e5TGtZ-e5TDC2-e5TRyv-pFhyuk-e5TLNn-e5TKFR-e5THRD-e5TQYM-5pRWBL-aFP2pT-8pQPcx-aLGtqT-8KgHv8-8MCUGP-5Adove-amatcK-C9FuB-e5TFMk-e5TN7T-e5" TargetMode="External"/><Relationship Id="rId29" Type="http://schemas.openxmlformats.org/officeDocument/2006/relationships/hyperlink" Target="https://www.flickr.com/photos/lorenkern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hyperlink" Target="https://www.flickr.com/photos/scottsm/" TargetMode="External"/><Relationship Id="rId32" Type="http://schemas.openxmlformats.org/officeDocument/2006/relationships/hyperlink" Target="https://www.flickr.com/photos/paidion/" TargetMode="External"/><Relationship Id="rId37" Type="http://schemas.openxmlformats.org/officeDocument/2006/relationships/image" Target="../media/image50.jpeg"/><Relationship Id="rId5" Type="http://schemas.openxmlformats.org/officeDocument/2006/relationships/image" Target="../media/image23.jpeg"/><Relationship Id="rId15" Type="http://schemas.openxmlformats.org/officeDocument/2006/relationships/image" Target="../media/image40.jpeg"/><Relationship Id="rId23" Type="http://schemas.openxmlformats.org/officeDocument/2006/relationships/hyperlink" Target="https://www.flickr.com/photos/dan_and_claire_nelson/" TargetMode="External"/><Relationship Id="rId28" Type="http://schemas.openxmlformats.org/officeDocument/2006/relationships/hyperlink" Target="https://www.flickr.com/photos/slinky789/" TargetMode="External"/><Relationship Id="rId36" Type="http://schemas.openxmlformats.org/officeDocument/2006/relationships/hyperlink" Target="https://www.flickr.com/photos/remonrijper/" TargetMode="External"/><Relationship Id="rId10" Type="http://schemas.openxmlformats.org/officeDocument/2006/relationships/image" Target="../media/image28.jpeg"/><Relationship Id="rId19" Type="http://schemas.openxmlformats.org/officeDocument/2006/relationships/image" Target="../media/image33.jpeg"/><Relationship Id="rId31" Type="http://schemas.openxmlformats.org/officeDocument/2006/relationships/hyperlink" Target="https://www.flickr.com/photos/nathansnostalgia/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hyperlink" Target="https://www.flickr.com/photos/maessive/" TargetMode="External"/><Relationship Id="rId27" Type="http://schemas.openxmlformats.org/officeDocument/2006/relationships/hyperlink" Target="https://www.flickr.com/photos/igcameron/" TargetMode="External"/><Relationship Id="rId30" Type="http://schemas.openxmlformats.org/officeDocument/2006/relationships/hyperlink" Target="https://www.flickr.com/photos/kellypolizzi/" TargetMode="External"/><Relationship Id="rId35" Type="http://schemas.openxmlformats.org/officeDocument/2006/relationships/hyperlink" Target="https://www.flickr.com/photos/brookes_flick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rescription4exercise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2.0/legalcode" TargetMode="External"/><Relationship Id="rId5" Type="http://schemas.openxmlformats.org/officeDocument/2006/relationships/hyperlink" Target="https://www.flickr.com/" TargetMode="External"/><Relationship Id="rId4" Type="http://schemas.openxmlformats.org/officeDocument/2006/relationships/hyperlink" Target="https://www.flickr.com/photos/oneworldgallery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349523"/>
            <a:ext cx="8501122" cy="150810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sz="3600" smtClean="0"/>
              <a:t>The National Healthy Childhood Programme</a:t>
            </a:r>
            <a:r>
              <a:rPr sz="2000" smtClean="0"/>
              <a:t/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3600" i="1" smtClean="0"/>
              <a:t>Making every contact count</a:t>
            </a:r>
            <a:endParaRPr lang="en-IE" sz="4000" i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214282" y="4836412"/>
            <a:ext cx="8643998" cy="1735860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IE" sz="1800" b="1" dirty="0" smtClean="0">
                <a:solidFill>
                  <a:srgbClr val="002060"/>
                </a:solidFill>
              </a:rPr>
              <a:t>Dr. Phil Jennings,</a:t>
            </a:r>
          </a:p>
          <a:p>
            <a:pPr marL="0" indent="0" algn="ctr" eaLnBrk="1" hangingPunct="1">
              <a:buFontTx/>
              <a:buNone/>
            </a:pPr>
            <a:r>
              <a:rPr lang="en-IE" sz="1800" b="1" dirty="0" smtClean="0">
                <a:solidFill>
                  <a:srgbClr val="002060"/>
                </a:solidFill>
              </a:rPr>
              <a:t>Director of Public Health/</a:t>
            </a:r>
          </a:p>
          <a:p>
            <a:pPr marL="0" indent="0" algn="ctr" eaLnBrk="1" hangingPunct="1">
              <a:buFontTx/>
              <a:buNone/>
            </a:pPr>
            <a:r>
              <a:rPr lang="en-IE" sz="1800" b="1" dirty="0" smtClean="0">
                <a:solidFill>
                  <a:srgbClr val="002060"/>
                </a:solidFill>
              </a:rPr>
              <a:t>HSE Lead for The National Healthy Childhood Programme</a:t>
            </a:r>
          </a:p>
          <a:p>
            <a:pPr marL="0" indent="0" algn="ctr" eaLnBrk="1" hangingPunct="1">
              <a:buFontTx/>
              <a:buNone/>
            </a:pPr>
            <a:endParaRPr lang="en-IE" sz="18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IE" sz="1800" b="1" dirty="0" smtClean="0">
                <a:solidFill>
                  <a:srgbClr val="002060"/>
                </a:solidFill>
              </a:rPr>
              <a:t>23</a:t>
            </a:r>
            <a:r>
              <a:rPr lang="en-IE" sz="1800" b="1" baseline="30000" dirty="0" smtClean="0">
                <a:solidFill>
                  <a:srgbClr val="002060"/>
                </a:solidFill>
              </a:rPr>
              <a:t>rd</a:t>
            </a:r>
            <a:r>
              <a:rPr lang="en-IE" sz="1800" b="1" dirty="0" smtClean="0">
                <a:solidFill>
                  <a:srgbClr val="002060"/>
                </a:solidFill>
              </a:rPr>
              <a:t> May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9460" y="289156"/>
            <a:ext cx="8362950" cy="571520"/>
          </a:xfrm>
          <a:gradFill rotWithShape="1"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cap="flat" algn="ctr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IE" sz="3200" b="1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HSE Implementation Context</a:t>
            </a:r>
            <a:endParaRPr lang="en-GB" sz="3200" b="1" smtClean="0">
              <a:solidFill>
                <a:srgbClr val="003366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/>
          <a:srcRect l="1125" t="1128" r="4606" b="1128"/>
          <a:stretch>
            <a:fillRect/>
          </a:stretch>
        </p:blipFill>
        <p:spPr bwMode="auto">
          <a:xfrm>
            <a:off x="3438264" y="3367633"/>
            <a:ext cx="1562364" cy="161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072206"/>
            <a:ext cx="1882768" cy="5142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623" y="1428736"/>
            <a:ext cx="7072362" cy="208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lvl="1" indent="-44608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95000"/>
              <a:buFont typeface="Wingdings" pitchFamily="2" charset="2"/>
              <a:buChar char="v"/>
              <a:tabLst>
                <a:tab pos="0" algn="l"/>
              </a:tabLst>
            </a:pPr>
            <a:r>
              <a:rPr lang="en-IE" sz="2400" dirty="0" smtClean="0"/>
              <a:t>Key Enablers: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95000"/>
              <a:buFont typeface="Arial" pitchFamily="34" charset="0"/>
              <a:buChar char="–"/>
              <a:defRPr/>
            </a:pPr>
            <a:r>
              <a:rPr lang="en-IE" sz="1900" dirty="0" smtClean="0">
                <a:solidFill>
                  <a:schemeClr val="accent1">
                    <a:lumMod val="75000"/>
                  </a:schemeClr>
                </a:solidFill>
              </a:rPr>
              <a:t>The Nurture Programme-Infant Health and Wellbeing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95000"/>
              <a:buFont typeface="Arial" pitchFamily="34" charset="0"/>
              <a:buChar char="–"/>
              <a:defRPr/>
            </a:pPr>
            <a:endParaRPr lang="en-IE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95000"/>
              <a:buFont typeface="Arial" pitchFamily="34" charset="0"/>
              <a:buChar char="–"/>
              <a:defRPr/>
            </a:pPr>
            <a:endParaRPr lang="en-IE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95000"/>
              <a:buFont typeface="Arial" pitchFamily="34" charset="0"/>
              <a:buChar char="–"/>
              <a:defRPr/>
            </a:pPr>
            <a:r>
              <a:rPr lang="en-IE" sz="1900" dirty="0" smtClean="0">
                <a:solidFill>
                  <a:schemeClr val="accent1">
                    <a:lumMod val="75000"/>
                  </a:schemeClr>
                </a:solidFill>
              </a:rPr>
              <a:t>Healthy Childhood Policy Priority Programme as outlined in </a:t>
            </a:r>
            <a:r>
              <a:rPr lang="en-IE" sz="1900" i="1" dirty="0" smtClean="0">
                <a:solidFill>
                  <a:schemeClr val="accent1">
                    <a:lumMod val="75000"/>
                  </a:schemeClr>
                </a:solidFill>
              </a:rPr>
              <a:t>Healthy Ireland</a:t>
            </a:r>
            <a:endParaRPr lang="en-IE" sz="19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37338">
            <a:off x="7280650" y="3089851"/>
            <a:ext cx="1118584" cy="1589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1" descr="Primary Logo Circle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5857892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80820">
            <a:off x="7209480" y="987766"/>
            <a:ext cx="1388711" cy="201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5786" y="1215554"/>
            <a:ext cx="8143932" cy="52864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IE" sz="1800" dirty="0" smtClean="0"/>
              <a:t>Three year integrated programme of work (2016-2018) to improve health and wellbeing outcomes for infants and their families.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IE" sz="1800" dirty="0" smtClean="0"/>
              <a:t>Primarily within the </a:t>
            </a:r>
            <a:r>
              <a:rPr lang="en-IE" sz="1800" dirty="0" err="1" smtClean="0"/>
              <a:t>HSE’s</a:t>
            </a:r>
            <a:r>
              <a:rPr lang="en-IE" sz="1800" dirty="0" smtClean="0"/>
              <a:t> Health and Wellbeing  and Primary Care Divisions.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IE" sz="1800" dirty="0" smtClean="0"/>
              <a:t>Aims to support the strategic reform of universal health and wellbeing services for infants and their families.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IE" sz="1800" dirty="0" smtClean="0"/>
              <a:t>Implemented through a grant from Atlantic Philanthropies to the Katharine Howard Foundation (KHF).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IE" sz="1800" dirty="0" smtClean="0"/>
              <a:t>Delivered by the HSE with support from the Centre for Effective Services (CES).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IE" sz="1800" dirty="0" smtClean="0"/>
              <a:t>Atlantic Philanthropies is committed to providing €6.5m to the HSE towards the delivery of an agreed Implementation Plan.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IE" sz="1800" dirty="0" smtClean="0"/>
              <a:t>The HSE has committed to contributing leveraged budget, resources in kind and elements of matched funding to the delivery of the Programme.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980" y="241129"/>
            <a:ext cx="8229600" cy="571504"/>
          </a:xfrm>
          <a:gradFill rotWithShape="1"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cap="flat" algn="ctr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sz="2800"/>
              <a:t>The Nurture Programme – Infant Health &amp; Wellbeing</a:t>
            </a:r>
            <a:endParaRPr lang="en-GB" sz="2800" dirty="0"/>
          </a:p>
        </p:txBody>
      </p:sp>
      <p:pic>
        <p:nvPicPr>
          <p:cNvPr id="5" name="Picture 4" descr="NurtureLogos-AP,HSE,KHF,CFI,C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33" b="19444"/>
          <a:stretch>
            <a:fillRect/>
          </a:stretch>
        </p:blipFill>
        <p:spPr bwMode="auto">
          <a:xfrm>
            <a:off x="3170495" y="6356350"/>
            <a:ext cx="573024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6272350"/>
            <a:ext cx="1882768" cy="51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1" descr="download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8140" y="487339"/>
            <a:ext cx="4730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Rectangle 134"/>
          <p:cNvSpPr/>
          <p:nvPr/>
        </p:nvSpPr>
        <p:spPr>
          <a:xfrm>
            <a:off x="642937" y="427038"/>
            <a:ext cx="5868987" cy="34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" name="Rectangle 122"/>
          <p:cNvSpPr/>
          <p:nvPr/>
        </p:nvSpPr>
        <p:spPr>
          <a:xfrm>
            <a:off x="642937" y="4927600"/>
            <a:ext cx="5868987" cy="350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5" name="Rectangle 124"/>
          <p:cNvSpPr/>
          <p:nvPr/>
        </p:nvSpPr>
        <p:spPr>
          <a:xfrm>
            <a:off x="642937" y="4178300"/>
            <a:ext cx="5868987" cy="350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tx2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742953" y="2343127"/>
            <a:ext cx="1500187" cy="35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30" name="Rectangle 129"/>
          <p:cNvSpPr/>
          <p:nvPr/>
        </p:nvSpPr>
        <p:spPr>
          <a:xfrm>
            <a:off x="420687" y="2298700"/>
            <a:ext cx="5868987" cy="34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31" name="Rectangle 130"/>
          <p:cNvSpPr/>
          <p:nvPr/>
        </p:nvSpPr>
        <p:spPr>
          <a:xfrm>
            <a:off x="642937" y="1922463"/>
            <a:ext cx="5868987" cy="35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32" name="Rectangle 131"/>
          <p:cNvSpPr/>
          <p:nvPr/>
        </p:nvSpPr>
        <p:spPr>
          <a:xfrm>
            <a:off x="642937" y="1547813"/>
            <a:ext cx="5868987" cy="35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08" name="TextBox 10"/>
          <p:cNvSpPr txBox="1">
            <a:spLocks noChangeArrowheads="1"/>
          </p:cNvSpPr>
          <p:nvPr/>
        </p:nvSpPr>
        <p:spPr bwMode="auto">
          <a:xfrm>
            <a:off x="2885828" y="5038702"/>
            <a:ext cx="9001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IE" sz="1400" b="1" dirty="0">
                <a:solidFill>
                  <a:schemeClr val="tx2"/>
                </a:solidFill>
                <a:latin typeface="Calibri" pitchFamily="34" charset="0"/>
              </a:rPr>
              <a:t>Birth</a:t>
            </a:r>
          </a:p>
        </p:txBody>
      </p:sp>
      <p:sp>
        <p:nvSpPr>
          <p:cNvPr id="12309" name="TextBox 12"/>
          <p:cNvSpPr txBox="1">
            <a:spLocks noChangeArrowheads="1"/>
          </p:cNvSpPr>
          <p:nvPr/>
        </p:nvSpPr>
        <p:spPr bwMode="auto">
          <a:xfrm>
            <a:off x="2885828" y="4289402"/>
            <a:ext cx="900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IE" sz="1400" b="1">
                <a:solidFill>
                  <a:schemeClr val="tx2"/>
                </a:solidFill>
                <a:latin typeface="Calibri" pitchFamily="34" charset="0"/>
              </a:rPr>
              <a:t>2 w</a:t>
            </a:r>
          </a:p>
        </p:txBody>
      </p:sp>
      <p:sp>
        <p:nvSpPr>
          <p:cNvPr id="12310" name="TextBox 13"/>
          <p:cNvSpPr txBox="1">
            <a:spLocks noChangeArrowheads="1"/>
          </p:cNvSpPr>
          <p:nvPr/>
        </p:nvSpPr>
        <p:spPr bwMode="auto">
          <a:xfrm>
            <a:off x="2885828" y="3900464"/>
            <a:ext cx="9001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IE" sz="1400" b="1">
                <a:solidFill>
                  <a:schemeClr val="tx2"/>
                </a:solidFill>
                <a:latin typeface="Calibri" pitchFamily="34" charset="0"/>
              </a:rPr>
              <a:t>6 w</a:t>
            </a:r>
          </a:p>
        </p:txBody>
      </p:sp>
      <p:sp>
        <p:nvSpPr>
          <p:cNvPr id="12311" name="TextBox 14"/>
          <p:cNvSpPr txBox="1">
            <a:spLocks noChangeArrowheads="1"/>
          </p:cNvSpPr>
          <p:nvPr/>
        </p:nvSpPr>
        <p:spPr bwMode="auto">
          <a:xfrm>
            <a:off x="2885828" y="3533752"/>
            <a:ext cx="9001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IE" sz="1400" b="1">
                <a:solidFill>
                  <a:schemeClr val="tx2"/>
                </a:solidFill>
                <a:latin typeface="Calibri" pitchFamily="34" charset="0"/>
              </a:rPr>
              <a:t>2 m</a:t>
            </a:r>
          </a:p>
        </p:txBody>
      </p:sp>
      <p:sp>
        <p:nvSpPr>
          <p:cNvPr id="12312" name="TextBox 15"/>
          <p:cNvSpPr txBox="1">
            <a:spLocks noChangeArrowheads="1"/>
          </p:cNvSpPr>
          <p:nvPr/>
        </p:nvSpPr>
        <p:spPr bwMode="auto">
          <a:xfrm>
            <a:off x="2885828" y="3159102"/>
            <a:ext cx="900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IE" sz="1400" b="1">
                <a:solidFill>
                  <a:schemeClr val="tx2"/>
                </a:solidFill>
                <a:latin typeface="Calibri" pitchFamily="34" charset="0"/>
              </a:rPr>
              <a:t>3 m</a:t>
            </a:r>
          </a:p>
        </p:txBody>
      </p:sp>
      <p:sp>
        <p:nvSpPr>
          <p:cNvPr id="12313" name="TextBox 16"/>
          <p:cNvSpPr txBox="1">
            <a:spLocks noChangeArrowheads="1"/>
          </p:cNvSpPr>
          <p:nvPr/>
        </p:nvSpPr>
        <p:spPr bwMode="auto">
          <a:xfrm>
            <a:off x="2885828" y="2411389"/>
            <a:ext cx="9001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IE" sz="1400" b="1" dirty="0">
                <a:solidFill>
                  <a:schemeClr val="tx2"/>
                </a:solidFill>
                <a:latin typeface="Calibri" pitchFamily="34" charset="0"/>
              </a:rPr>
              <a:t>6 m</a:t>
            </a:r>
          </a:p>
        </p:txBody>
      </p:sp>
      <p:sp>
        <p:nvSpPr>
          <p:cNvPr id="12314" name="TextBox 17"/>
          <p:cNvSpPr txBox="1">
            <a:spLocks noChangeArrowheads="1"/>
          </p:cNvSpPr>
          <p:nvPr/>
        </p:nvSpPr>
        <p:spPr bwMode="auto">
          <a:xfrm>
            <a:off x="2885828" y="2787627"/>
            <a:ext cx="9001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IE" sz="1400" b="1">
                <a:solidFill>
                  <a:schemeClr val="tx2"/>
                </a:solidFill>
                <a:latin typeface="Calibri" pitchFamily="34" charset="0"/>
              </a:rPr>
              <a:t>4 m</a:t>
            </a:r>
          </a:p>
        </p:txBody>
      </p:sp>
      <p:sp>
        <p:nvSpPr>
          <p:cNvPr id="12315" name="TextBox 18"/>
          <p:cNvSpPr txBox="1">
            <a:spLocks noChangeArrowheads="1"/>
          </p:cNvSpPr>
          <p:nvPr/>
        </p:nvSpPr>
        <p:spPr bwMode="auto">
          <a:xfrm>
            <a:off x="2885828" y="2035152"/>
            <a:ext cx="900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IE" sz="1400" b="1" dirty="0">
                <a:solidFill>
                  <a:schemeClr val="tx2"/>
                </a:solidFill>
                <a:latin typeface="Calibri" pitchFamily="34" charset="0"/>
              </a:rPr>
              <a:t>9 - 11 m</a:t>
            </a:r>
          </a:p>
        </p:txBody>
      </p:sp>
      <p:sp>
        <p:nvSpPr>
          <p:cNvPr id="12316" name="TextBox 19"/>
          <p:cNvSpPr txBox="1">
            <a:spLocks noChangeArrowheads="1"/>
          </p:cNvSpPr>
          <p:nvPr/>
        </p:nvSpPr>
        <p:spPr bwMode="auto">
          <a:xfrm>
            <a:off x="2885828" y="1687489"/>
            <a:ext cx="900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IE" sz="1400" b="1" dirty="0">
                <a:solidFill>
                  <a:schemeClr val="tx2"/>
                </a:solidFill>
                <a:latin typeface="Calibri" pitchFamily="34" charset="0"/>
              </a:rPr>
              <a:t>12 m</a:t>
            </a:r>
          </a:p>
        </p:txBody>
      </p:sp>
      <p:sp>
        <p:nvSpPr>
          <p:cNvPr id="12317" name="TextBox 20"/>
          <p:cNvSpPr txBox="1">
            <a:spLocks noChangeArrowheads="1"/>
          </p:cNvSpPr>
          <p:nvPr/>
        </p:nvSpPr>
        <p:spPr bwMode="auto">
          <a:xfrm>
            <a:off x="2885828" y="1311252"/>
            <a:ext cx="900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IE" sz="1400" b="1" dirty="0">
                <a:solidFill>
                  <a:schemeClr val="tx2"/>
                </a:solidFill>
                <a:latin typeface="Calibri" pitchFamily="34" charset="0"/>
              </a:rPr>
              <a:t>13 m</a:t>
            </a:r>
          </a:p>
        </p:txBody>
      </p:sp>
      <p:sp>
        <p:nvSpPr>
          <p:cNvPr id="12318" name="TextBox 21"/>
          <p:cNvSpPr txBox="1">
            <a:spLocks noChangeArrowheads="1"/>
          </p:cNvSpPr>
          <p:nvPr/>
        </p:nvSpPr>
        <p:spPr bwMode="auto">
          <a:xfrm>
            <a:off x="2885828" y="963589"/>
            <a:ext cx="900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IE" sz="1400" b="1" dirty="0">
                <a:solidFill>
                  <a:schemeClr val="tx2"/>
                </a:solidFill>
                <a:latin typeface="Calibri" pitchFamily="34" charset="0"/>
              </a:rPr>
              <a:t>21 - 24 m</a:t>
            </a:r>
          </a:p>
        </p:txBody>
      </p:sp>
      <p:sp>
        <p:nvSpPr>
          <p:cNvPr id="12319" name="TextBox 22"/>
          <p:cNvSpPr txBox="1">
            <a:spLocks noChangeArrowheads="1"/>
          </p:cNvSpPr>
          <p:nvPr/>
        </p:nvSpPr>
        <p:spPr bwMode="auto">
          <a:xfrm>
            <a:off x="2885828" y="550839"/>
            <a:ext cx="900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IE" sz="1400" b="1" dirty="0">
                <a:solidFill>
                  <a:schemeClr val="tx2"/>
                </a:solidFill>
                <a:latin typeface="Calibri" pitchFamily="34" charset="0"/>
              </a:rPr>
              <a:t>24 - 36 m</a:t>
            </a:r>
          </a:p>
        </p:txBody>
      </p:sp>
      <p:sp>
        <p:nvSpPr>
          <p:cNvPr id="12325" name="TextBox 77"/>
          <p:cNvSpPr txBox="1">
            <a:spLocks noChangeArrowheads="1"/>
          </p:cNvSpPr>
          <p:nvPr/>
        </p:nvSpPr>
        <p:spPr bwMode="auto">
          <a:xfrm>
            <a:off x="2885828" y="4659289"/>
            <a:ext cx="9001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IE" sz="1400" b="1" dirty="0">
                <a:solidFill>
                  <a:schemeClr val="tx2"/>
                </a:solidFill>
                <a:latin typeface="Calibri" pitchFamily="34" charset="0"/>
              </a:rPr>
              <a:t>&lt;1 w</a:t>
            </a:r>
          </a:p>
        </p:txBody>
      </p:sp>
      <p:sp>
        <p:nvSpPr>
          <p:cNvPr id="107" name="Rounded Rectangle 106"/>
          <p:cNvSpPr/>
          <p:nvPr/>
        </p:nvSpPr>
        <p:spPr bwMode="auto">
          <a:xfrm>
            <a:off x="3909765" y="479402"/>
            <a:ext cx="576263" cy="323850"/>
          </a:xfrm>
          <a:prstGeom prst="roundRect">
            <a:avLst/>
          </a:prstGeom>
          <a:solidFill>
            <a:srgbClr val="E46C0A"/>
          </a:solidFill>
          <a:ln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2" name="TextBox 107"/>
          <p:cNvSpPr txBox="1">
            <a:spLocks noChangeArrowheads="1"/>
          </p:cNvSpPr>
          <p:nvPr/>
        </p:nvSpPr>
        <p:spPr bwMode="auto">
          <a:xfrm>
            <a:off x="4093915" y="560364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IE" sz="1100" b="1">
                <a:solidFill>
                  <a:schemeClr val="bg1"/>
                </a:solidFill>
                <a:latin typeface="Calibri" pitchFamily="34" charset="0"/>
              </a:rPr>
              <a:t>GP</a:t>
            </a:r>
          </a:p>
        </p:txBody>
      </p:sp>
      <p:pic>
        <p:nvPicPr>
          <p:cNvPr id="3" name="Picture 135" descr="8589060604_fe5da3803a_q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28" y="4591027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6" descr="44389703_6fe0c38a80_q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728" y="4221139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7" descr="4042372816_3e59d9756c_q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728" y="3832202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8" descr="3380384842_db80affec8_q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728" y="2719364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9" descr="12624158285_e627b7b7f9_q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728" y="3465489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0" descr="4200577109_4e33861455_q.jp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39728" y="3092427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141" descr="8288506121_790793f222_q.jpg"/>
          <p:cNvPicPr>
            <a:picLocks/>
          </p:cNvPicPr>
          <p:nvPr/>
        </p:nvPicPr>
        <p:blipFill>
          <a:blip r:embed="rId10"/>
          <a:srcRect l="28107"/>
          <a:stretch>
            <a:fillRect/>
          </a:stretch>
        </p:blipFill>
        <p:spPr bwMode="auto">
          <a:xfrm>
            <a:off x="2339728" y="2343127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2" descr="7691227400_cd497ca990_m.jpg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39728" y="1966889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6" name="Picture 143" descr="3105457109_e56e1a331d_m.jpg"/>
          <p:cNvPicPr>
            <a:picLocks/>
          </p:cNvPicPr>
          <p:nvPr/>
        </p:nvPicPr>
        <p:blipFill>
          <a:blip r:embed="rId12"/>
          <a:srcRect l="22221" r="16667"/>
          <a:stretch>
            <a:fillRect/>
          </a:stretch>
        </p:blipFill>
        <p:spPr bwMode="auto">
          <a:xfrm>
            <a:off x="2339728" y="1593827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7" name="Picture 144" descr="1267013901_b4d1bba80b_m.jpg"/>
          <p:cNvPicPr>
            <a:picLocks/>
          </p:cNvPicPr>
          <p:nvPr/>
        </p:nvPicPr>
        <p:blipFill>
          <a:blip r:embed="rId13"/>
          <a:srcRect l="21875" r="15625"/>
          <a:stretch>
            <a:fillRect/>
          </a:stretch>
        </p:blipFill>
        <p:spPr bwMode="auto">
          <a:xfrm>
            <a:off x="2339728" y="1216002"/>
            <a:ext cx="4746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8" name="Picture 145" descr="3220495657_9a0a3cd7ce_m.jpg"/>
          <p:cNvPicPr>
            <a:picLocks/>
          </p:cNvPicPr>
          <p:nvPr/>
        </p:nvPicPr>
        <p:blipFill>
          <a:blip r:embed="rId14"/>
          <a:srcRect l="18867" r="15094" b="12500"/>
          <a:stretch>
            <a:fillRect/>
          </a:stretch>
        </p:blipFill>
        <p:spPr bwMode="auto">
          <a:xfrm>
            <a:off x="2438153" y="517502"/>
            <a:ext cx="2746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3" name="Picture 150" descr="10194703106_c651dcde49_q.jpg"/>
          <p:cNvPicPr>
            <a:picLocks/>
          </p:cNvPicPr>
          <p:nvPr/>
        </p:nvPicPr>
        <p:blipFill>
          <a:blip r:embed="rId15"/>
          <a:srcRect b="14281"/>
          <a:stretch>
            <a:fillRect/>
          </a:stretch>
        </p:blipFill>
        <p:spPr bwMode="auto">
          <a:xfrm>
            <a:off x="2331790" y="4972027"/>
            <a:ext cx="473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9" name="TextBox 226"/>
          <p:cNvSpPr txBox="1">
            <a:spLocks noChangeArrowheads="1"/>
          </p:cNvSpPr>
          <p:nvPr/>
        </p:nvSpPr>
        <p:spPr bwMode="auto">
          <a:xfrm>
            <a:off x="4468565" y="142852"/>
            <a:ext cx="806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100" b="1">
                <a:solidFill>
                  <a:schemeClr val="bg1"/>
                </a:solidFill>
                <a:latin typeface="Calibri" pitchFamily="34" charset="0"/>
              </a:rPr>
              <a:t>CMO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3909765" y="857227"/>
            <a:ext cx="576263" cy="323850"/>
          </a:xfrm>
          <a:prstGeom prst="roundRect">
            <a:avLst/>
          </a:prstGeom>
          <a:solidFill>
            <a:srgbClr val="0070C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41" name="TextBox 249"/>
          <p:cNvSpPr txBox="1">
            <a:spLocks noChangeArrowheads="1"/>
          </p:cNvSpPr>
          <p:nvPr/>
        </p:nvSpPr>
        <p:spPr bwMode="auto">
          <a:xfrm>
            <a:off x="3871665" y="917552"/>
            <a:ext cx="6842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100" b="1">
                <a:solidFill>
                  <a:schemeClr val="bg1"/>
                </a:solidFill>
                <a:latin typeface="Calibri" pitchFamily="34" charset="0"/>
              </a:rPr>
              <a:t>PHN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4571753" y="857227"/>
            <a:ext cx="574675" cy="323850"/>
          </a:xfrm>
          <a:prstGeom prst="roundRect">
            <a:avLst/>
          </a:prstGeom>
          <a:solidFill>
            <a:srgbClr val="558ED5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43" name="TextBox 251"/>
          <p:cNvSpPr txBox="1">
            <a:spLocks noChangeArrowheads="1"/>
          </p:cNvSpPr>
          <p:nvPr/>
        </p:nvSpPr>
        <p:spPr bwMode="auto">
          <a:xfrm>
            <a:off x="4449515" y="898502"/>
            <a:ext cx="8064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100" b="1" dirty="0" smtClean="0">
                <a:solidFill>
                  <a:schemeClr val="bg1"/>
                </a:solidFill>
                <a:latin typeface="Calibri" pitchFamily="34" charset="0"/>
              </a:rPr>
              <a:t>CMD</a:t>
            </a:r>
            <a:endParaRPr lang="en-IE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3909765" y="1979589"/>
            <a:ext cx="576263" cy="325438"/>
          </a:xfrm>
          <a:prstGeom prst="roundRect">
            <a:avLst/>
          </a:prstGeom>
          <a:solidFill>
            <a:srgbClr val="0070C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45" name="TextBox 255"/>
          <p:cNvSpPr txBox="1">
            <a:spLocks noChangeArrowheads="1"/>
          </p:cNvSpPr>
          <p:nvPr/>
        </p:nvSpPr>
        <p:spPr bwMode="auto">
          <a:xfrm>
            <a:off x="3854203" y="2049439"/>
            <a:ext cx="6842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100" b="1">
                <a:solidFill>
                  <a:schemeClr val="bg1"/>
                </a:solidFill>
                <a:latin typeface="Calibri" pitchFamily="34" charset="0"/>
              </a:rPr>
              <a:t>PHN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4566990" y="1981177"/>
            <a:ext cx="576263" cy="323850"/>
          </a:xfrm>
          <a:prstGeom prst="roundRect">
            <a:avLst/>
          </a:prstGeom>
          <a:solidFill>
            <a:srgbClr val="558ED5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47" name="TextBox 257"/>
          <p:cNvSpPr txBox="1">
            <a:spLocks noChangeArrowheads="1"/>
          </p:cNvSpPr>
          <p:nvPr/>
        </p:nvSpPr>
        <p:spPr bwMode="auto">
          <a:xfrm>
            <a:off x="4454278" y="2049439"/>
            <a:ext cx="8048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100" b="1" dirty="0" smtClean="0">
                <a:solidFill>
                  <a:schemeClr val="bg1"/>
                </a:solidFill>
                <a:latin typeface="Calibri" pitchFamily="34" charset="0"/>
              </a:rPr>
              <a:t>CMD</a:t>
            </a:r>
            <a:endParaRPr lang="en-IE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1" name="Rounded Rectangle 260"/>
          <p:cNvSpPr/>
          <p:nvPr/>
        </p:nvSpPr>
        <p:spPr>
          <a:xfrm>
            <a:off x="3909765" y="3101952"/>
            <a:ext cx="576263" cy="323850"/>
          </a:xfrm>
          <a:prstGeom prst="roundRect">
            <a:avLst/>
          </a:prstGeom>
          <a:solidFill>
            <a:srgbClr val="0070C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49" name="TextBox 261"/>
          <p:cNvSpPr txBox="1">
            <a:spLocks noChangeArrowheads="1"/>
          </p:cNvSpPr>
          <p:nvPr/>
        </p:nvSpPr>
        <p:spPr bwMode="auto">
          <a:xfrm>
            <a:off x="3854203" y="3170214"/>
            <a:ext cx="684212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100" b="1">
                <a:solidFill>
                  <a:schemeClr val="bg1"/>
                </a:solidFill>
                <a:latin typeface="Calibri" pitchFamily="34" charset="0"/>
              </a:rPr>
              <a:t>PHN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4584453" y="3097189"/>
            <a:ext cx="574675" cy="323850"/>
          </a:xfrm>
          <a:prstGeom prst="roundRect">
            <a:avLst/>
          </a:prstGeom>
          <a:solidFill>
            <a:srgbClr val="558ED5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51" name="TextBox 263"/>
          <p:cNvSpPr txBox="1">
            <a:spLocks noChangeArrowheads="1"/>
          </p:cNvSpPr>
          <p:nvPr/>
        </p:nvSpPr>
        <p:spPr bwMode="auto">
          <a:xfrm>
            <a:off x="4495553" y="3154339"/>
            <a:ext cx="8064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100" b="1" dirty="0" smtClean="0">
                <a:solidFill>
                  <a:schemeClr val="bg1"/>
                </a:solidFill>
                <a:latin typeface="Calibri" pitchFamily="34" charset="0"/>
              </a:rPr>
              <a:t>CMD</a:t>
            </a:r>
            <a:endParaRPr lang="en-IE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7" name="Rounded Rectangle 266"/>
          <p:cNvSpPr/>
          <p:nvPr/>
        </p:nvSpPr>
        <p:spPr>
          <a:xfrm>
            <a:off x="3909765" y="4605314"/>
            <a:ext cx="576263" cy="323850"/>
          </a:xfrm>
          <a:prstGeom prst="roundRect">
            <a:avLst/>
          </a:prstGeom>
          <a:solidFill>
            <a:srgbClr val="0070C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53" name="TextBox 267"/>
          <p:cNvSpPr txBox="1">
            <a:spLocks noChangeArrowheads="1"/>
          </p:cNvSpPr>
          <p:nvPr/>
        </p:nvSpPr>
        <p:spPr bwMode="auto">
          <a:xfrm>
            <a:off x="3844678" y="4671989"/>
            <a:ext cx="6842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100" b="1">
                <a:solidFill>
                  <a:schemeClr val="bg1"/>
                </a:solidFill>
                <a:latin typeface="Calibri" pitchFamily="34" charset="0"/>
              </a:rPr>
              <a:t>PHN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3909765" y="3844902"/>
            <a:ext cx="576263" cy="323850"/>
          </a:xfrm>
          <a:prstGeom prst="roundRect">
            <a:avLst/>
          </a:prstGeom>
          <a:solidFill>
            <a:srgbClr val="E46C0A"/>
          </a:solidFill>
          <a:ln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55" name="TextBox 275"/>
          <p:cNvSpPr txBox="1">
            <a:spLocks noChangeArrowheads="1"/>
          </p:cNvSpPr>
          <p:nvPr/>
        </p:nvSpPr>
        <p:spPr bwMode="auto">
          <a:xfrm>
            <a:off x="4109790" y="3948089"/>
            <a:ext cx="64611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IE" sz="1100" b="1">
                <a:solidFill>
                  <a:schemeClr val="bg1"/>
                </a:solidFill>
                <a:latin typeface="Calibri" pitchFamily="34" charset="0"/>
              </a:rPr>
              <a:t>GP</a:t>
            </a:r>
          </a:p>
        </p:txBody>
      </p:sp>
      <p:sp>
        <p:nvSpPr>
          <p:cNvPr id="278" name="Rounded Rectangle 277"/>
          <p:cNvSpPr/>
          <p:nvPr/>
        </p:nvSpPr>
        <p:spPr bwMode="auto">
          <a:xfrm>
            <a:off x="3909765" y="4222727"/>
            <a:ext cx="576263" cy="323850"/>
          </a:xfrm>
          <a:prstGeom prst="roundRect">
            <a:avLst/>
          </a:prstGeom>
          <a:solidFill>
            <a:srgbClr val="E46C0A"/>
          </a:solidFill>
          <a:ln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57" name="TextBox 278"/>
          <p:cNvSpPr txBox="1">
            <a:spLocks noChangeArrowheads="1"/>
          </p:cNvSpPr>
          <p:nvPr/>
        </p:nvSpPr>
        <p:spPr bwMode="auto">
          <a:xfrm>
            <a:off x="4109790" y="4306864"/>
            <a:ext cx="6445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IE" sz="1100" b="1">
                <a:solidFill>
                  <a:schemeClr val="bg1"/>
                </a:solidFill>
                <a:latin typeface="Calibri" pitchFamily="34" charset="0"/>
              </a:rPr>
              <a:t>GP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4578103" y="3478189"/>
            <a:ext cx="574675" cy="323850"/>
          </a:xfrm>
          <a:prstGeom prst="roundRect">
            <a:avLst/>
          </a:prstGeom>
          <a:solidFill>
            <a:srgbClr val="FFFF9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pic>
        <p:nvPicPr>
          <p:cNvPr id="12359" name="Picture 293" descr="anesthesia-6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5935521">
            <a:off x="4766221" y="3450408"/>
            <a:ext cx="23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Title 2"/>
          <p:cNvSpPr>
            <a:spLocks noGrp="1"/>
          </p:cNvSpPr>
          <p:nvPr>
            <p:ph type="title" idx="4294967295"/>
          </p:nvPr>
        </p:nvSpPr>
        <p:spPr>
          <a:xfrm>
            <a:off x="214281" y="214290"/>
            <a:ext cx="1714513" cy="2786058"/>
          </a:xfrm>
          <a:gradFill rotWithShape="1"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cap="flat" algn="ctr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IE" sz="20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Making Every Contact Count </a:t>
            </a:r>
            <a:br>
              <a:rPr lang="en-IE" sz="20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20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IE" sz="20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20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0-3 years</a:t>
            </a:r>
          </a:p>
        </p:txBody>
      </p:sp>
      <p:sp>
        <p:nvSpPr>
          <p:cNvPr id="163" name="Rounded Rectangle 162"/>
          <p:cNvSpPr/>
          <p:nvPr/>
        </p:nvSpPr>
        <p:spPr bwMode="auto">
          <a:xfrm>
            <a:off x="3909765" y="1230289"/>
            <a:ext cx="576263" cy="323850"/>
          </a:xfrm>
          <a:prstGeom prst="roundRect">
            <a:avLst/>
          </a:prstGeom>
          <a:solidFill>
            <a:srgbClr val="E46C0A"/>
          </a:solidFill>
          <a:ln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76" name="TextBox 163"/>
          <p:cNvSpPr txBox="1">
            <a:spLocks noChangeArrowheads="1"/>
          </p:cNvSpPr>
          <p:nvPr/>
        </p:nvSpPr>
        <p:spPr bwMode="auto">
          <a:xfrm>
            <a:off x="4092328" y="1320777"/>
            <a:ext cx="228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IE" sz="1100" b="1">
                <a:solidFill>
                  <a:schemeClr val="bg1"/>
                </a:solidFill>
                <a:latin typeface="Calibri" pitchFamily="34" charset="0"/>
              </a:rPr>
              <a:t>GP</a:t>
            </a:r>
          </a:p>
        </p:txBody>
      </p:sp>
      <p:sp>
        <p:nvSpPr>
          <p:cNvPr id="166" name="Rounded Rectangle 165"/>
          <p:cNvSpPr/>
          <p:nvPr/>
        </p:nvSpPr>
        <p:spPr bwMode="auto">
          <a:xfrm>
            <a:off x="3909765" y="1606527"/>
            <a:ext cx="576263" cy="323850"/>
          </a:xfrm>
          <a:prstGeom prst="roundRect">
            <a:avLst/>
          </a:prstGeom>
          <a:solidFill>
            <a:srgbClr val="E46C0A"/>
          </a:solidFill>
          <a:ln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78" name="TextBox 166"/>
          <p:cNvSpPr txBox="1">
            <a:spLocks noChangeArrowheads="1"/>
          </p:cNvSpPr>
          <p:nvPr/>
        </p:nvSpPr>
        <p:spPr bwMode="auto">
          <a:xfrm>
            <a:off x="4089153" y="1697014"/>
            <a:ext cx="231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IE" sz="1100" b="1">
                <a:solidFill>
                  <a:schemeClr val="bg1"/>
                </a:solidFill>
                <a:latin typeface="Calibri" pitchFamily="34" charset="0"/>
              </a:rPr>
              <a:t>GP</a:t>
            </a:r>
          </a:p>
        </p:txBody>
      </p:sp>
      <p:sp>
        <p:nvSpPr>
          <p:cNvPr id="169" name="Rounded Rectangle 168"/>
          <p:cNvSpPr/>
          <p:nvPr/>
        </p:nvSpPr>
        <p:spPr bwMode="auto">
          <a:xfrm>
            <a:off x="3909765" y="2347889"/>
            <a:ext cx="576263" cy="323850"/>
          </a:xfrm>
          <a:prstGeom prst="roundRect">
            <a:avLst/>
          </a:prstGeom>
          <a:solidFill>
            <a:srgbClr val="E46C0A"/>
          </a:solidFill>
          <a:ln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80" name="TextBox 169"/>
          <p:cNvSpPr txBox="1">
            <a:spLocks noChangeArrowheads="1"/>
          </p:cNvSpPr>
          <p:nvPr/>
        </p:nvSpPr>
        <p:spPr bwMode="auto">
          <a:xfrm>
            <a:off x="4109790" y="2435202"/>
            <a:ext cx="64611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IE" sz="1100" b="1">
                <a:solidFill>
                  <a:schemeClr val="bg1"/>
                </a:solidFill>
                <a:latin typeface="Calibri" pitchFamily="34" charset="0"/>
              </a:rPr>
              <a:t>GP</a:t>
            </a:r>
          </a:p>
        </p:txBody>
      </p:sp>
      <p:sp>
        <p:nvSpPr>
          <p:cNvPr id="172" name="Rounded Rectangle 171"/>
          <p:cNvSpPr/>
          <p:nvPr/>
        </p:nvSpPr>
        <p:spPr bwMode="auto">
          <a:xfrm>
            <a:off x="3909765" y="2733652"/>
            <a:ext cx="576263" cy="323850"/>
          </a:xfrm>
          <a:prstGeom prst="roundRect">
            <a:avLst/>
          </a:prstGeom>
          <a:solidFill>
            <a:srgbClr val="E46C0A"/>
          </a:solidFill>
          <a:ln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382" name="TextBox 172"/>
          <p:cNvSpPr txBox="1">
            <a:spLocks noChangeArrowheads="1"/>
          </p:cNvSpPr>
          <p:nvPr/>
        </p:nvSpPr>
        <p:spPr bwMode="auto">
          <a:xfrm>
            <a:off x="4106615" y="2811439"/>
            <a:ext cx="647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IE" sz="1100" b="1">
                <a:solidFill>
                  <a:schemeClr val="bg1"/>
                </a:solidFill>
                <a:latin typeface="Calibri" pitchFamily="34" charset="0"/>
              </a:rPr>
              <a:t>GP</a:t>
            </a:r>
          </a:p>
        </p:txBody>
      </p:sp>
      <p:sp>
        <p:nvSpPr>
          <p:cNvPr id="178" name="Rounded Rectangle 177"/>
          <p:cNvSpPr/>
          <p:nvPr/>
        </p:nvSpPr>
        <p:spPr bwMode="auto">
          <a:xfrm>
            <a:off x="3909765" y="3479777"/>
            <a:ext cx="576263" cy="323850"/>
          </a:xfrm>
          <a:prstGeom prst="roundRect">
            <a:avLst/>
          </a:prstGeom>
          <a:solidFill>
            <a:srgbClr val="E46C0A"/>
          </a:solidFill>
          <a:ln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0" name="TextBox 178"/>
          <p:cNvSpPr txBox="1">
            <a:spLocks noChangeArrowheads="1"/>
          </p:cNvSpPr>
          <p:nvPr/>
        </p:nvSpPr>
        <p:spPr bwMode="auto">
          <a:xfrm>
            <a:off x="4112965" y="3560739"/>
            <a:ext cx="6445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IE" sz="1100" b="1">
                <a:solidFill>
                  <a:schemeClr val="bg1"/>
                </a:solidFill>
                <a:latin typeface="Calibri" pitchFamily="34" charset="0"/>
              </a:rPr>
              <a:t>GP</a:t>
            </a:r>
          </a:p>
        </p:txBody>
      </p:sp>
      <p:sp>
        <p:nvSpPr>
          <p:cNvPr id="25749" name="Freeform 149"/>
          <p:cNvSpPr>
            <a:spLocks/>
          </p:cNvSpPr>
          <p:nvPr/>
        </p:nvSpPr>
        <p:spPr bwMode="auto">
          <a:xfrm>
            <a:off x="3914528" y="4984727"/>
            <a:ext cx="574675" cy="32385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240" y="0"/>
              </a:cxn>
              <a:cxn ang="0">
                <a:pos x="240" y="0"/>
              </a:cxn>
              <a:cxn ang="0">
                <a:pos x="240" y="0"/>
              </a:cxn>
              <a:cxn ang="0">
                <a:pos x="1200" y="0"/>
              </a:cxn>
              <a:cxn ang="0">
                <a:pos x="1200" y="0"/>
              </a:cxn>
              <a:cxn ang="0">
                <a:pos x="1440" y="240"/>
              </a:cxn>
              <a:cxn ang="0">
                <a:pos x="1440" y="240"/>
              </a:cxn>
              <a:cxn ang="0">
                <a:pos x="1440" y="240"/>
              </a:cxn>
              <a:cxn ang="0">
                <a:pos x="1440" y="1200"/>
              </a:cxn>
              <a:cxn ang="0">
                <a:pos x="1440" y="1200"/>
              </a:cxn>
              <a:cxn ang="0">
                <a:pos x="1200" y="1440"/>
              </a:cxn>
              <a:cxn ang="0">
                <a:pos x="1200" y="1440"/>
              </a:cxn>
              <a:cxn ang="0">
                <a:pos x="1200" y="1440"/>
              </a:cxn>
              <a:cxn ang="0">
                <a:pos x="240" y="1440"/>
              </a:cxn>
              <a:cxn ang="0">
                <a:pos x="240" y="1440"/>
              </a:cxn>
              <a:cxn ang="0">
                <a:pos x="0" y="1200"/>
              </a:cxn>
              <a:cxn ang="0">
                <a:pos x="0" y="1200"/>
              </a:cxn>
              <a:cxn ang="0">
                <a:pos x="0" y="240"/>
              </a:cxn>
            </a:cxnLst>
            <a:rect l="0" t="0" r="r" b="b"/>
            <a:pathLst>
              <a:path w="1440" h="1440">
                <a:moveTo>
                  <a:pt x="0" y="240"/>
                </a:moveTo>
                <a:cubicBezTo>
                  <a:pt x="0" y="108"/>
                  <a:pt x="108" y="0"/>
                  <a:pt x="240" y="0"/>
                </a:cubicBezTo>
                <a:cubicBezTo>
                  <a:pt x="240" y="0"/>
                  <a:pt x="240" y="0"/>
                  <a:pt x="240" y="0"/>
                </a:cubicBezTo>
                <a:lnTo>
                  <a:pt x="240" y="0"/>
                </a:lnTo>
                <a:lnTo>
                  <a:pt x="1200" y="0"/>
                </a:lnTo>
                <a:lnTo>
                  <a:pt x="1200" y="0"/>
                </a:lnTo>
                <a:cubicBezTo>
                  <a:pt x="1333" y="0"/>
                  <a:pt x="1440" y="108"/>
                  <a:pt x="1440" y="240"/>
                </a:cubicBezTo>
                <a:cubicBezTo>
                  <a:pt x="1440" y="240"/>
                  <a:pt x="1440" y="240"/>
                  <a:pt x="1440" y="240"/>
                </a:cubicBezTo>
                <a:lnTo>
                  <a:pt x="1440" y="240"/>
                </a:lnTo>
                <a:lnTo>
                  <a:pt x="1440" y="1200"/>
                </a:lnTo>
                <a:lnTo>
                  <a:pt x="1440" y="1200"/>
                </a:lnTo>
                <a:cubicBezTo>
                  <a:pt x="1440" y="1333"/>
                  <a:pt x="1333" y="1440"/>
                  <a:pt x="1200" y="1440"/>
                </a:cubicBezTo>
                <a:cubicBezTo>
                  <a:pt x="1200" y="1440"/>
                  <a:pt x="1200" y="1440"/>
                  <a:pt x="1200" y="1440"/>
                </a:cubicBezTo>
                <a:lnTo>
                  <a:pt x="1200" y="1440"/>
                </a:lnTo>
                <a:lnTo>
                  <a:pt x="240" y="1440"/>
                </a:lnTo>
                <a:lnTo>
                  <a:pt x="240" y="1440"/>
                </a:lnTo>
                <a:cubicBezTo>
                  <a:pt x="108" y="1440"/>
                  <a:pt x="0" y="1333"/>
                  <a:pt x="0" y="1200"/>
                </a:cubicBezTo>
                <a:cubicBezTo>
                  <a:pt x="0" y="1200"/>
                  <a:pt x="0" y="1200"/>
                  <a:pt x="0" y="1200"/>
                </a:cubicBezTo>
                <a:lnTo>
                  <a:pt x="0" y="240"/>
                </a:lnTo>
                <a:close/>
              </a:path>
            </a:pathLst>
          </a:custGeom>
          <a:solidFill>
            <a:srgbClr val="7030A0"/>
          </a:solidFill>
          <a:ln w="0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12392" name="Rectangle 151"/>
          <p:cNvSpPr>
            <a:spLocks noChangeArrowheads="1"/>
          </p:cNvSpPr>
          <p:nvPr/>
        </p:nvSpPr>
        <p:spPr bwMode="auto">
          <a:xfrm>
            <a:off x="4108203" y="4976789"/>
            <a:ext cx="374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 b="1">
                <a:solidFill>
                  <a:srgbClr val="FFFFFF"/>
                </a:solidFill>
                <a:latin typeface="Calibri" pitchFamily="34" charset="0"/>
              </a:rPr>
              <a:t>H</a:t>
            </a:r>
            <a:endParaRPr lang="en-US"/>
          </a:p>
        </p:txBody>
      </p:sp>
      <p:sp>
        <p:nvSpPr>
          <p:cNvPr id="12393" name="Rectangle 152"/>
          <p:cNvSpPr>
            <a:spLocks noChangeArrowheads="1"/>
          </p:cNvSpPr>
          <p:nvPr/>
        </p:nvSpPr>
        <p:spPr bwMode="auto">
          <a:xfrm>
            <a:off x="4295528" y="4995839"/>
            <a:ext cx="3651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Arial Black" pitchFamily="34" charset="0"/>
              </a:rPr>
              <a:t>+</a:t>
            </a:r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>
            <a:off x="4581278" y="2724127"/>
            <a:ext cx="574675" cy="323850"/>
          </a:xfrm>
          <a:prstGeom prst="roundRect">
            <a:avLst/>
          </a:prstGeom>
          <a:solidFill>
            <a:srgbClr val="FFFF9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pic>
        <p:nvPicPr>
          <p:cNvPr id="12395" name="Picture 293" descr="anesthesia-6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5935521">
            <a:off x="4770190" y="2695552"/>
            <a:ext cx="23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" name="Rounded Rectangle 158"/>
          <p:cNvSpPr/>
          <p:nvPr/>
        </p:nvSpPr>
        <p:spPr>
          <a:xfrm>
            <a:off x="4581278" y="2347889"/>
            <a:ext cx="574675" cy="323850"/>
          </a:xfrm>
          <a:prstGeom prst="roundRect">
            <a:avLst/>
          </a:prstGeom>
          <a:solidFill>
            <a:srgbClr val="FFFF9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pic>
        <p:nvPicPr>
          <p:cNvPr id="12397" name="Picture 293" descr="anesthesia-6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5935521">
            <a:off x="4770190" y="2312965"/>
            <a:ext cx="23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Rounded Rectangle 161"/>
          <p:cNvSpPr/>
          <p:nvPr/>
        </p:nvSpPr>
        <p:spPr>
          <a:xfrm>
            <a:off x="4571753" y="1603352"/>
            <a:ext cx="574675" cy="323850"/>
          </a:xfrm>
          <a:prstGeom prst="roundRect">
            <a:avLst/>
          </a:prstGeom>
          <a:solidFill>
            <a:srgbClr val="FFFF9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pic>
        <p:nvPicPr>
          <p:cNvPr id="12399" name="Picture 293" descr="anesthesia-6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5935521">
            <a:off x="4761459" y="1575571"/>
            <a:ext cx="23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Rounded Rectangle 166"/>
          <p:cNvSpPr/>
          <p:nvPr/>
        </p:nvSpPr>
        <p:spPr>
          <a:xfrm>
            <a:off x="4571753" y="1236639"/>
            <a:ext cx="574675" cy="323850"/>
          </a:xfrm>
          <a:prstGeom prst="roundRect">
            <a:avLst/>
          </a:prstGeom>
          <a:solidFill>
            <a:srgbClr val="FFFF9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pic>
        <p:nvPicPr>
          <p:cNvPr id="12401" name="Picture 293" descr="anesthesia-6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5935521">
            <a:off x="4760665" y="1208065"/>
            <a:ext cx="23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TextBox 126"/>
          <p:cNvSpPr txBox="1"/>
          <p:nvPr/>
        </p:nvSpPr>
        <p:spPr>
          <a:xfrm>
            <a:off x="6286512" y="851017"/>
            <a:ext cx="2714644" cy="46474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chemeClr val="tx2"/>
                </a:solidFill>
              </a:rPr>
              <a:t>25 contacts</a:t>
            </a:r>
          </a:p>
          <a:p>
            <a:endParaRPr lang="en-IE" sz="1600" dirty="0" smtClean="0"/>
          </a:p>
          <a:p>
            <a:r>
              <a:rPr lang="en-IE" sz="1600" dirty="0" smtClean="0">
                <a:solidFill>
                  <a:schemeClr val="tx2"/>
                </a:solidFill>
              </a:rPr>
              <a:t>HSE Child Health, Immunisation (</a:t>
            </a:r>
            <a:r>
              <a:rPr lang="en-IE" sz="1600" b="1" dirty="0" smtClean="0">
                <a:solidFill>
                  <a:schemeClr val="tx2"/>
                </a:solidFill>
              </a:rPr>
              <a:t>5</a:t>
            </a:r>
            <a:r>
              <a:rPr lang="en-IE" sz="1600" dirty="0" smtClean="0">
                <a:solidFill>
                  <a:schemeClr val="tx2"/>
                </a:solidFill>
              </a:rPr>
              <a:t>),  Screening and Surveillance Service (</a:t>
            </a:r>
            <a:r>
              <a:rPr lang="en-IE" sz="1600" b="1" dirty="0" smtClean="0">
                <a:solidFill>
                  <a:schemeClr val="tx2"/>
                </a:solidFill>
              </a:rPr>
              <a:t>4</a:t>
            </a:r>
            <a:r>
              <a:rPr lang="en-IE" sz="1600" dirty="0" smtClean="0">
                <a:solidFill>
                  <a:schemeClr val="tx2"/>
                </a:solidFill>
              </a:rPr>
              <a:t>) </a:t>
            </a:r>
          </a:p>
          <a:p>
            <a:endParaRPr lang="en-IE" sz="1600" dirty="0" smtClean="0">
              <a:solidFill>
                <a:schemeClr val="tx2"/>
              </a:solidFill>
            </a:endParaRPr>
          </a:p>
          <a:p>
            <a:r>
              <a:rPr lang="en-IE" sz="1600" dirty="0" smtClean="0">
                <a:solidFill>
                  <a:schemeClr val="tx2"/>
                </a:solidFill>
              </a:rPr>
              <a:t>Free GP Care for under 6s (</a:t>
            </a:r>
            <a:r>
              <a:rPr lang="en-IE" sz="1600" dirty="0" err="1" smtClean="0">
                <a:solidFill>
                  <a:schemeClr val="tx2"/>
                </a:solidFill>
              </a:rPr>
              <a:t>incl</a:t>
            </a:r>
            <a:r>
              <a:rPr lang="en-IE" sz="1600" dirty="0" smtClean="0">
                <a:solidFill>
                  <a:schemeClr val="tx2"/>
                </a:solidFill>
              </a:rPr>
              <a:t>  </a:t>
            </a:r>
            <a:r>
              <a:rPr lang="en-IE" sz="1600" b="1" dirty="0" smtClean="0">
                <a:solidFill>
                  <a:schemeClr val="tx2"/>
                </a:solidFill>
              </a:rPr>
              <a:t>1</a:t>
            </a:r>
            <a:r>
              <a:rPr lang="en-IE" sz="1600" dirty="0" smtClean="0">
                <a:solidFill>
                  <a:schemeClr val="tx2"/>
                </a:solidFill>
              </a:rPr>
              <a:t> periodic assessment/growth monitoring)</a:t>
            </a:r>
          </a:p>
          <a:p>
            <a:endParaRPr lang="en-IE" sz="1600" dirty="0" smtClean="0">
              <a:solidFill>
                <a:schemeClr val="tx2"/>
              </a:solidFill>
            </a:endParaRPr>
          </a:p>
          <a:p>
            <a:r>
              <a:rPr lang="en-IE" sz="1600" dirty="0" smtClean="0">
                <a:solidFill>
                  <a:schemeClr val="tx2"/>
                </a:solidFill>
              </a:rPr>
              <a:t>GP (</a:t>
            </a:r>
            <a:r>
              <a:rPr lang="en-IE" sz="1600" b="1" dirty="0" smtClean="0">
                <a:solidFill>
                  <a:schemeClr val="tx2"/>
                </a:solidFill>
              </a:rPr>
              <a:t>2</a:t>
            </a:r>
            <a:r>
              <a:rPr lang="en-IE" sz="1600" dirty="0" smtClean="0">
                <a:solidFill>
                  <a:schemeClr val="tx2"/>
                </a:solidFill>
              </a:rPr>
              <a:t> – Maternity &amp;Infant Scheme)</a:t>
            </a:r>
          </a:p>
          <a:p>
            <a:endParaRPr lang="en-IE" sz="1600" dirty="0" smtClean="0">
              <a:solidFill>
                <a:schemeClr val="tx2"/>
              </a:solidFill>
            </a:endParaRPr>
          </a:p>
          <a:p>
            <a:r>
              <a:rPr lang="en-IE" sz="1600" dirty="0" smtClean="0">
                <a:solidFill>
                  <a:schemeClr val="tx2"/>
                </a:solidFill>
              </a:rPr>
              <a:t>Birth (</a:t>
            </a:r>
            <a:r>
              <a:rPr lang="en-IE" sz="1600" b="1" dirty="0" smtClean="0">
                <a:solidFill>
                  <a:schemeClr val="tx2"/>
                </a:solidFill>
              </a:rPr>
              <a:t>1</a:t>
            </a:r>
            <a:r>
              <a:rPr lang="en-IE" sz="1600" dirty="0" smtClean="0">
                <a:solidFill>
                  <a:schemeClr val="tx2"/>
                </a:solidFill>
              </a:rPr>
              <a:t>)</a:t>
            </a:r>
          </a:p>
          <a:p>
            <a:endParaRPr lang="en-IE" sz="1600" dirty="0" smtClean="0">
              <a:solidFill>
                <a:schemeClr val="tx2"/>
              </a:solidFill>
            </a:endParaRPr>
          </a:p>
          <a:p>
            <a:r>
              <a:rPr lang="en-IE" sz="1600" dirty="0" smtClean="0">
                <a:solidFill>
                  <a:schemeClr val="tx2"/>
                </a:solidFill>
              </a:rPr>
              <a:t>Maternity and Infant Scheme – </a:t>
            </a:r>
            <a:r>
              <a:rPr lang="en-IE" sz="1600" b="1" dirty="0" smtClean="0">
                <a:solidFill>
                  <a:schemeClr val="tx2"/>
                </a:solidFill>
              </a:rPr>
              <a:t>6 hospital </a:t>
            </a:r>
            <a:r>
              <a:rPr lang="en-IE" sz="1600" dirty="0" smtClean="0">
                <a:solidFill>
                  <a:schemeClr val="tx2"/>
                </a:solidFill>
              </a:rPr>
              <a:t>(</a:t>
            </a:r>
            <a:r>
              <a:rPr lang="en-IE" sz="1600" i="1" dirty="0" smtClean="0">
                <a:solidFill>
                  <a:schemeClr val="tx2"/>
                </a:solidFill>
              </a:rPr>
              <a:t>antenatal </a:t>
            </a:r>
            <a:r>
              <a:rPr lang="en-IE" sz="1600" dirty="0" smtClean="0">
                <a:solidFill>
                  <a:schemeClr val="tx2"/>
                </a:solidFill>
              </a:rPr>
              <a:t>) and </a:t>
            </a:r>
            <a:r>
              <a:rPr lang="en-IE" sz="1600" b="1" dirty="0" smtClean="0">
                <a:solidFill>
                  <a:schemeClr val="tx2"/>
                </a:solidFill>
              </a:rPr>
              <a:t> 6 GP</a:t>
            </a:r>
            <a:endParaRPr lang="en-IE" sz="1600" dirty="0"/>
          </a:p>
        </p:txBody>
      </p:sp>
      <p:pic>
        <p:nvPicPr>
          <p:cNvPr id="81" name="Picture 80" descr="7670907760_998e561de4_q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17476" y="5500702"/>
            <a:ext cx="714356" cy="714356"/>
          </a:xfrm>
          <a:prstGeom prst="rect">
            <a:avLst/>
          </a:prstGeom>
        </p:spPr>
      </p:pic>
      <p:sp>
        <p:nvSpPr>
          <p:cNvPr id="82" name="TextBox 10"/>
          <p:cNvSpPr txBox="1">
            <a:spLocks noChangeArrowheads="1"/>
          </p:cNvSpPr>
          <p:nvPr/>
        </p:nvSpPr>
        <p:spPr bwMode="auto">
          <a:xfrm>
            <a:off x="2903294" y="5786454"/>
            <a:ext cx="7143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IE" sz="1400" b="1" dirty="0" err="1" smtClean="0">
                <a:solidFill>
                  <a:schemeClr val="tx2"/>
                </a:solidFill>
                <a:latin typeface="Calibri" pitchFamily="34" charset="0"/>
              </a:rPr>
              <a:t>Antental</a:t>
            </a:r>
            <a:endParaRPr lang="en-IE" sz="1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4546368" y="5741845"/>
            <a:ext cx="576263" cy="323850"/>
          </a:xfrm>
          <a:prstGeom prst="roundRect">
            <a:avLst/>
          </a:prstGeom>
          <a:solidFill>
            <a:srgbClr val="E46C0A"/>
          </a:solidFill>
          <a:ln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84" name="TextBox 278"/>
          <p:cNvSpPr txBox="1">
            <a:spLocks noChangeArrowheads="1"/>
          </p:cNvSpPr>
          <p:nvPr/>
        </p:nvSpPr>
        <p:spPr bwMode="auto">
          <a:xfrm>
            <a:off x="4565741" y="5755974"/>
            <a:ext cx="644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IE" sz="2000" b="1" dirty="0" smtClean="0">
                <a:solidFill>
                  <a:schemeClr val="bg1"/>
                </a:solidFill>
                <a:latin typeface="Calibri" pitchFamily="34" charset="0"/>
              </a:rPr>
              <a:t>GP</a:t>
            </a:r>
            <a:r>
              <a:rPr lang="en-IE" sz="1200" b="1" dirty="0" smtClean="0">
                <a:solidFill>
                  <a:schemeClr val="bg1"/>
                </a:solidFill>
                <a:latin typeface="Calibri" pitchFamily="34" charset="0"/>
              </a:rPr>
              <a:t> * 6</a:t>
            </a:r>
            <a:endParaRPr lang="en-IE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5" name="Freeform 149"/>
          <p:cNvSpPr>
            <a:spLocks/>
          </p:cNvSpPr>
          <p:nvPr/>
        </p:nvSpPr>
        <p:spPr bwMode="auto">
          <a:xfrm>
            <a:off x="3924065" y="5741845"/>
            <a:ext cx="574675" cy="32385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240" y="0"/>
              </a:cxn>
              <a:cxn ang="0">
                <a:pos x="240" y="0"/>
              </a:cxn>
              <a:cxn ang="0">
                <a:pos x="240" y="0"/>
              </a:cxn>
              <a:cxn ang="0">
                <a:pos x="1200" y="0"/>
              </a:cxn>
              <a:cxn ang="0">
                <a:pos x="1200" y="0"/>
              </a:cxn>
              <a:cxn ang="0">
                <a:pos x="1440" y="240"/>
              </a:cxn>
              <a:cxn ang="0">
                <a:pos x="1440" y="240"/>
              </a:cxn>
              <a:cxn ang="0">
                <a:pos x="1440" y="240"/>
              </a:cxn>
              <a:cxn ang="0">
                <a:pos x="1440" y="1200"/>
              </a:cxn>
              <a:cxn ang="0">
                <a:pos x="1440" y="1200"/>
              </a:cxn>
              <a:cxn ang="0">
                <a:pos x="1200" y="1440"/>
              </a:cxn>
              <a:cxn ang="0">
                <a:pos x="1200" y="1440"/>
              </a:cxn>
              <a:cxn ang="0">
                <a:pos x="1200" y="1440"/>
              </a:cxn>
              <a:cxn ang="0">
                <a:pos x="240" y="1440"/>
              </a:cxn>
              <a:cxn ang="0">
                <a:pos x="240" y="1440"/>
              </a:cxn>
              <a:cxn ang="0">
                <a:pos x="0" y="1200"/>
              </a:cxn>
              <a:cxn ang="0">
                <a:pos x="0" y="1200"/>
              </a:cxn>
              <a:cxn ang="0">
                <a:pos x="0" y="240"/>
              </a:cxn>
            </a:cxnLst>
            <a:rect l="0" t="0" r="r" b="b"/>
            <a:pathLst>
              <a:path w="1440" h="1440">
                <a:moveTo>
                  <a:pt x="0" y="240"/>
                </a:moveTo>
                <a:cubicBezTo>
                  <a:pt x="0" y="108"/>
                  <a:pt x="108" y="0"/>
                  <a:pt x="240" y="0"/>
                </a:cubicBezTo>
                <a:cubicBezTo>
                  <a:pt x="240" y="0"/>
                  <a:pt x="240" y="0"/>
                  <a:pt x="240" y="0"/>
                </a:cubicBezTo>
                <a:lnTo>
                  <a:pt x="240" y="0"/>
                </a:lnTo>
                <a:lnTo>
                  <a:pt x="1200" y="0"/>
                </a:lnTo>
                <a:lnTo>
                  <a:pt x="1200" y="0"/>
                </a:lnTo>
                <a:cubicBezTo>
                  <a:pt x="1333" y="0"/>
                  <a:pt x="1440" y="108"/>
                  <a:pt x="1440" y="240"/>
                </a:cubicBezTo>
                <a:cubicBezTo>
                  <a:pt x="1440" y="240"/>
                  <a:pt x="1440" y="240"/>
                  <a:pt x="1440" y="240"/>
                </a:cubicBezTo>
                <a:lnTo>
                  <a:pt x="1440" y="240"/>
                </a:lnTo>
                <a:lnTo>
                  <a:pt x="1440" y="1200"/>
                </a:lnTo>
                <a:lnTo>
                  <a:pt x="1440" y="1200"/>
                </a:lnTo>
                <a:cubicBezTo>
                  <a:pt x="1440" y="1333"/>
                  <a:pt x="1333" y="1440"/>
                  <a:pt x="1200" y="1440"/>
                </a:cubicBezTo>
                <a:cubicBezTo>
                  <a:pt x="1200" y="1440"/>
                  <a:pt x="1200" y="1440"/>
                  <a:pt x="1200" y="1440"/>
                </a:cubicBezTo>
                <a:lnTo>
                  <a:pt x="1200" y="1440"/>
                </a:lnTo>
                <a:lnTo>
                  <a:pt x="240" y="1440"/>
                </a:lnTo>
                <a:lnTo>
                  <a:pt x="240" y="1440"/>
                </a:lnTo>
                <a:cubicBezTo>
                  <a:pt x="108" y="1440"/>
                  <a:pt x="0" y="1333"/>
                  <a:pt x="0" y="1200"/>
                </a:cubicBezTo>
                <a:cubicBezTo>
                  <a:pt x="0" y="1200"/>
                  <a:pt x="0" y="1200"/>
                  <a:pt x="0" y="1200"/>
                </a:cubicBezTo>
                <a:lnTo>
                  <a:pt x="0" y="240"/>
                </a:lnTo>
                <a:close/>
              </a:path>
            </a:pathLst>
          </a:custGeom>
          <a:solidFill>
            <a:srgbClr val="7030A0"/>
          </a:solidFill>
          <a:ln w="0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86" name="Rectangle 151"/>
          <p:cNvSpPr>
            <a:spLocks noChangeArrowheads="1"/>
          </p:cNvSpPr>
          <p:nvPr/>
        </p:nvSpPr>
        <p:spPr bwMode="auto">
          <a:xfrm>
            <a:off x="3974864" y="5730256"/>
            <a:ext cx="374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 b="1" dirty="0" smtClean="0">
                <a:solidFill>
                  <a:srgbClr val="FFFFFF"/>
                </a:solidFill>
                <a:latin typeface="Calibri" pitchFamily="34" charset="0"/>
              </a:rPr>
              <a:t>H</a:t>
            </a: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*6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643306" y="6621685"/>
            <a:ext cx="550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i="1" dirty="0" smtClean="0"/>
              <a:t>PHN= Public Health Nurse;                      CMD = Community Medical Doctor    </a:t>
            </a:r>
            <a:endParaRPr lang="en-IE" sz="1400" i="1" dirty="0"/>
          </a:p>
        </p:txBody>
      </p:sp>
      <p:pic>
        <p:nvPicPr>
          <p:cNvPr id="88" name="Picture 87" descr="arrow blue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16200000">
            <a:off x="2458927" y="2646485"/>
            <a:ext cx="6572272" cy="1279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24" y="1285860"/>
            <a:ext cx="7829576" cy="4214842"/>
          </a:xfrm>
        </p:spPr>
        <p:txBody>
          <a:bodyPr>
            <a:normAutofit fontScale="92500" lnSpcReduction="10000"/>
          </a:bodyPr>
          <a:lstStyle/>
          <a:p>
            <a:pPr marL="442913" indent="-442913">
              <a:buFont typeface="Wingdings" pitchFamily="2" charset="2"/>
              <a:buChar char="v"/>
            </a:pPr>
            <a:r>
              <a:rPr lang="en-IE" sz="2800" dirty="0" smtClean="0"/>
              <a:t>The Programme has six key components;</a:t>
            </a:r>
          </a:p>
          <a:p>
            <a:pPr lvl="1"/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</a:rPr>
              <a:t>Knowledge and Communications</a:t>
            </a:r>
          </a:p>
          <a:p>
            <a:pPr lvl="1"/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</a:rPr>
              <a:t>Antenatal to postnatal</a:t>
            </a:r>
          </a:p>
          <a:p>
            <a:pPr lvl="1"/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</a:rPr>
              <a:t>Health &amp; Wellbeing Promotion and Improvement</a:t>
            </a:r>
          </a:p>
          <a:p>
            <a:pPr lvl="1"/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</a:rPr>
              <a:t>Infant Mental Health and Supporting Parents</a:t>
            </a:r>
          </a:p>
          <a:p>
            <a:pPr lvl="1"/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</a:rPr>
              <a:t>Standardised Health Records for Parents and Professionals</a:t>
            </a:r>
          </a:p>
          <a:p>
            <a:pPr lvl="1"/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</a:rPr>
              <a:t>Training and Resources </a:t>
            </a:r>
          </a:p>
          <a:p>
            <a:pPr lvl="1"/>
            <a:endParaRPr lang="en-IE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42913" indent="-442913">
              <a:buFont typeface="Wingdings" pitchFamily="2" charset="2"/>
              <a:buChar char="v"/>
            </a:pPr>
            <a:r>
              <a:rPr lang="en-IE" sz="2800" dirty="0" smtClean="0"/>
              <a:t>Currently developing a detailed implementation plan, with key deliverables, building on existing good practice.</a:t>
            </a:r>
            <a:endParaRPr lang="en-IE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3343" y="263426"/>
            <a:ext cx="8229600" cy="571504"/>
          </a:xfrm>
          <a:gradFill rotWithShape="1"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cap="flat" algn="ctr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sz="2800"/>
              <a:t>The Nurture Programme – Infant Health &amp; Wellbeing</a:t>
            </a:r>
            <a:endParaRPr lang="en-GB" sz="2800" dirty="0"/>
          </a:p>
        </p:txBody>
      </p:sp>
      <p:pic>
        <p:nvPicPr>
          <p:cNvPr id="5" name="Picture 4" descr="NurtureLogos-AP,HSE,KHF,CFI,C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33" b="19444"/>
          <a:stretch>
            <a:fillRect/>
          </a:stretch>
        </p:blipFill>
        <p:spPr bwMode="auto">
          <a:xfrm>
            <a:off x="3170495" y="6356350"/>
            <a:ext cx="573024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6272350"/>
            <a:ext cx="1882768" cy="51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2.jpg"/>
          <p:cNvPicPr>
            <a:picLocks noChangeAspect="1"/>
          </p:cNvPicPr>
          <p:nvPr/>
        </p:nvPicPr>
        <p:blipFill>
          <a:blip r:embed="rId3"/>
          <a:srcRect l="6361" t="16193"/>
          <a:stretch>
            <a:fillRect/>
          </a:stretch>
        </p:blipFill>
        <p:spPr>
          <a:xfrm>
            <a:off x="7286644" y="1143050"/>
            <a:ext cx="1595503" cy="112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2498" y="230035"/>
            <a:ext cx="8337290" cy="607218"/>
          </a:xfrm>
          <a:gradFill rotWithShape="1"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cap="flat" algn="ctr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sz="3600"/>
              <a:t>Interventions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472" y="1214422"/>
            <a:ext cx="8215370" cy="4786346"/>
          </a:xfrm>
        </p:spPr>
        <p:txBody>
          <a:bodyPr>
            <a:noAutofit/>
          </a:bodyPr>
          <a:lstStyle/>
          <a:p>
            <a:pPr marL="442913" indent="-442913">
              <a:buFont typeface="Wingdings" pitchFamily="2" charset="2"/>
              <a:buChar char="v"/>
            </a:pPr>
            <a:r>
              <a:rPr lang="en-IE" sz="2400" dirty="0" smtClean="0"/>
              <a:t>Based on the premise that:</a:t>
            </a:r>
          </a:p>
          <a:p>
            <a:pPr lvl="1"/>
            <a:r>
              <a:rPr lang="en-IE" sz="2000" dirty="0" smtClean="0">
                <a:solidFill>
                  <a:schemeClr val="accent1">
                    <a:lumMod val="75000"/>
                  </a:schemeClr>
                </a:solidFill>
              </a:rPr>
              <a:t>Parent – child relationship cannot happen in isolation-               parenting requires support:</a:t>
            </a:r>
          </a:p>
          <a:p>
            <a:pPr lvl="2"/>
            <a:r>
              <a:rPr lang="en-IE" sz="1600" dirty="0" smtClean="0"/>
              <a:t>parents may be isolated - family units are smaller; removed from extended families with little support network.</a:t>
            </a:r>
          </a:p>
          <a:p>
            <a:pPr lvl="1"/>
            <a:r>
              <a:rPr lang="en-IE" sz="2000" dirty="0" smtClean="0">
                <a:solidFill>
                  <a:schemeClr val="accent1">
                    <a:lumMod val="75000"/>
                  </a:schemeClr>
                </a:solidFill>
              </a:rPr>
              <a:t>We empower parents as the primary educators during the critical early years of a child’s development</a:t>
            </a:r>
          </a:p>
          <a:p>
            <a:pPr lvl="1"/>
            <a:r>
              <a:rPr lang="en-IE" sz="2000" dirty="0" smtClean="0">
                <a:solidFill>
                  <a:schemeClr val="accent1">
                    <a:lumMod val="75000"/>
                  </a:schemeClr>
                </a:solidFill>
              </a:rPr>
              <a:t>Health and wellbeing of parents influences health and wellbeing of child </a:t>
            </a:r>
          </a:p>
          <a:p>
            <a:pPr lvl="1"/>
            <a:r>
              <a:rPr lang="en-IE" sz="2000" dirty="0" smtClean="0">
                <a:solidFill>
                  <a:schemeClr val="accent1">
                    <a:lumMod val="75000"/>
                  </a:schemeClr>
                </a:solidFill>
              </a:rPr>
              <a:t>Other inter-related contexts (family relationships, community, environments) influence and impact on the child’s life</a:t>
            </a:r>
          </a:p>
          <a:p>
            <a:pPr lvl="1">
              <a:spcAft>
                <a:spcPts val="600"/>
              </a:spcAft>
            </a:pPr>
            <a:r>
              <a:rPr lang="en-IE" sz="2000" dirty="0" smtClean="0">
                <a:solidFill>
                  <a:schemeClr val="accent1">
                    <a:lumMod val="75000"/>
                  </a:schemeClr>
                </a:solidFill>
              </a:rPr>
              <a:t>Interventions will be universal (but the need for targeted interventions will be identified)</a:t>
            </a:r>
          </a:p>
          <a:p>
            <a:pPr lvl="1">
              <a:spcAft>
                <a:spcPts val="1800"/>
              </a:spcAft>
            </a:pPr>
            <a:r>
              <a:rPr lang="en-IE" sz="2000" dirty="0" smtClean="0">
                <a:solidFill>
                  <a:schemeClr val="accent1">
                    <a:lumMod val="75000"/>
                  </a:schemeClr>
                </a:solidFill>
              </a:rPr>
              <a:t>Staff delivering service need appropriate training, support and resources </a:t>
            </a:r>
          </a:p>
          <a:p>
            <a:pPr marL="442913" indent="-442913">
              <a:spcBef>
                <a:spcPts val="1200"/>
              </a:spcBef>
              <a:buFont typeface="Wingdings" pitchFamily="2" charset="2"/>
              <a:buChar char="v"/>
            </a:pPr>
            <a:endParaRPr lang="en-IE" sz="2400" dirty="0" smtClean="0"/>
          </a:p>
        </p:txBody>
      </p:sp>
      <p:pic>
        <p:nvPicPr>
          <p:cNvPr id="4" name="Picture 3" descr="NurtureLogos-AP,HSE,KHF,CFI,C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33" b="19444"/>
          <a:stretch>
            <a:fillRect/>
          </a:stretch>
        </p:blipFill>
        <p:spPr bwMode="auto">
          <a:xfrm>
            <a:off x="3170495" y="6356350"/>
            <a:ext cx="573024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6272350"/>
            <a:ext cx="1882768" cy="51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6162" y="1109836"/>
            <a:ext cx="1030034" cy="128585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638" y="1357298"/>
            <a:ext cx="8504518" cy="5143536"/>
          </a:xfrm>
        </p:spPr>
        <p:txBody>
          <a:bodyPr>
            <a:noAutofit/>
          </a:bodyPr>
          <a:lstStyle/>
          <a:p>
            <a:pPr marL="568325" lvl="1" indent="-393700" fontAlgn="base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Development of a new parenting and child health website</a:t>
            </a:r>
          </a:p>
          <a:p>
            <a:pPr marL="568325" lvl="1" indent="-393700" fontAlgn="base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Provision of information and advice to people planning  a pregnancy</a:t>
            </a:r>
          </a:p>
          <a:p>
            <a:pPr marL="568325" lvl="1" indent="-393700" fontAlgn="base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Development of a new Healthy Pregnancy book and online content, adding to     the existing Caring for your Baby and Child books and website</a:t>
            </a:r>
          </a:p>
          <a:p>
            <a:pPr marL="568325" lvl="1" indent="-393700" fontAlgn="base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Development of standards for antenatal classes and resources to support delivery</a:t>
            </a:r>
          </a:p>
          <a:p>
            <a:pPr marL="568325" lvl="1" indent="-393700" fontAlgn="base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Provision of universal access to the Child Safety Awareness Programme to guard against accidental deaths and unintentional injuries to babies and infants</a:t>
            </a:r>
          </a:p>
          <a:p>
            <a:pPr marL="568325" lvl="1" indent="-393700" fontAlgn="base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Training for practitioners to identify when a parent needs additional support, advice or information and access to effective referral pathways to specialist services when needed</a:t>
            </a:r>
          </a:p>
          <a:p>
            <a:pPr marL="568325" lvl="1" indent="-393700" fontAlgn="base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Promotion of Infant Mental Health, covering topics like bonding with baby, parent-child communications and supporting baby’s early learning and development</a:t>
            </a:r>
          </a:p>
          <a:p>
            <a:pPr marL="568325" lvl="1" indent="-393700" fontAlgn="base">
              <a:spcBef>
                <a:spcPts val="0"/>
              </a:spcBef>
              <a:spcAft>
                <a:spcPts val="800"/>
              </a:spcAft>
              <a:defRPr/>
            </a:pPr>
            <a:r>
              <a:rPr lang="en-IE" sz="1800" dirty="0" smtClean="0">
                <a:solidFill>
                  <a:schemeClr val="accent1">
                    <a:lumMod val="75000"/>
                  </a:schemeClr>
                </a:solidFill>
              </a:rPr>
              <a:t>Provide additional supports to mothers to breastfeed whenever possible</a:t>
            </a:r>
            <a:endParaRPr lang="en-US" sz="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1486"/>
            <a:ext cx="8229600" cy="607218"/>
          </a:xfrm>
        </p:spPr>
        <p:txBody>
          <a:bodyPr/>
          <a:lstStyle/>
          <a:p>
            <a:pPr lvl="0" fontAlgn="base">
              <a:lnSpc>
                <a:spcPct val="130000"/>
              </a:lnSpc>
              <a:spcAft>
                <a:spcPct val="0"/>
              </a:spcAft>
              <a:defRPr/>
            </a:pPr>
            <a:r>
              <a:rPr lang="en-US" sz="2800" dirty="0"/>
              <a:t>Practical things we will see over the next 2 -3 years</a:t>
            </a:r>
          </a:p>
        </p:txBody>
      </p:sp>
      <p:pic>
        <p:nvPicPr>
          <p:cNvPr id="6" name="Picture 5" descr="NurtureLogos-AP,HSE,KHF,CFI,C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33" b="19444"/>
          <a:stretch>
            <a:fillRect/>
          </a:stretch>
        </p:blipFill>
        <p:spPr bwMode="auto">
          <a:xfrm>
            <a:off x="3170495" y="6356350"/>
            <a:ext cx="573024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6272350"/>
            <a:ext cx="1882768" cy="51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3808" y="1268413"/>
            <a:ext cx="8229600" cy="48577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IE" sz="2200" dirty="0" smtClean="0"/>
              <a:t>Enable the transformation of the child health service – this is a quality improvement programme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IE" sz="2200" dirty="0" smtClean="0"/>
              <a:t>Improved child health and wellbeing outcomes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0066"/>
              </a:buClr>
              <a:buFont typeface="Wingdings" pitchFamily="2" charset="2"/>
              <a:buChar char="v"/>
            </a:pPr>
            <a:r>
              <a:rPr lang="en-IE" sz="2200" dirty="0" smtClean="0"/>
              <a:t>Maximise our communications and interactions with parents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IE" sz="2200" dirty="0" smtClean="0"/>
              <a:t>Every parent will be confident that they are receiving an evidence-based service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IE" sz="2200" dirty="0" smtClean="0"/>
              <a:t>Harness the passion of the clinical teams</a:t>
            </a:r>
          </a:p>
          <a:p>
            <a:pPr lvl="1">
              <a:lnSpc>
                <a:spcPct val="90000"/>
              </a:lnSpc>
              <a:spcAft>
                <a:spcPts val="1800"/>
              </a:spcAft>
            </a:pPr>
            <a:r>
              <a:rPr lang="en-IE" sz="1900" dirty="0" smtClean="0">
                <a:solidFill>
                  <a:schemeClr val="accent1">
                    <a:lumMod val="75000"/>
                  </a:schemeClr>
                </a:solidFill>
              </a:rPr>
              <a:t>Many clinical leaders have shown that they are ready for the challenge through their participation on the implementation teams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IE" sz="2200" dirty="0" smtClean="0"/>
              <a:t>Improve staff morale through engagement, training and support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IE" sz="2200" dirty="0" smtClean="0"/>
              <a:t>Embed and sustain the changes using an implementation science approach</a:t>
            </a:r>
          </a:p>
          <a:p>
            <a:pPr eaLnBrk="1" hangingPunct="1">
              <a:lnSpc>
                <a:spcPct val="90000"/>
              </a:lnSpc>
            </a:pPr>
            <a:endParaRPr lang="en-IE" sz="2400" dirty="0" smtClean="0"/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8419" y="245661"/>
            <a:ext cx="8362950" cy="571520"/>
          </a:xfrm>
          <a:gradFill rotWithShape="1"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cap="flat" algn="ctr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IE" sz="28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Impact of the Nurture Programme</a:t>
            </a:r>
            <a:endParaRPr lang="en-GB" sz="2800" b="1" dirty="0" smtClean="0">
              <a:solidFill>
                <a:srgbClr val="003366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3" descr="NurtureLogos-AP,HSE,KHF,CFI,C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33" b="19444"/>
          <a:stretch>
            <a:fillRect/>
          </a:stretch>
        </p:blipFill>
        <p:spPr bwMode="auto">
          <a:xfrm>
            <a:off x="3170495" y="6356350"/>
            <a:ext cx="573024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6272350"/>
            <a:ext cx="1882768" cy="514236"/>
          </a:xfrm>
          <a:prstGeom prst="rect">
            <a:avLst/>
          </a:prstGeom>
        </p:spPr>
      </p:pic>
      <p:pic>
        <p:nvPicPr>
          <p:cNvPr id="7" name="Picture 6" descr="Close up baby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7090" y="1642053"/>
            <a:ext cx="1151190" cy="858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1297421811907_ORIGINAL (1).jpg"/>
          <p:cNvPicPr>
            <a:picLocks noChangeAspect="1"/>
          </p:cNvPicPr>
          <p:nvPr/>
        </p:nvPicPr>
        <p:blipFill>
          <a:blip r:embed="rId2"/>
          <a:srcRect r="17038"/>
          <a:stretch>
            <a:fillRect/>
          </a:stretch>
        </p:blipFill>
        <p:spPr>
          <a:xfrm>
            <a:off x="1985559" y="4572008"/>
            <a:ext cx="5729713" cy="192882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1428728" y="607220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i="1" dirty="0" smtClean="0">
                <a:solidFill>
                  <a:srgbClr val="00B050"/>
                </a:solidFill>
              </a:rPr>
              <a:t>We can change our children’s future</a:t>
            </a:r>
            <a:endParaRPr lang="en-IE" sz="3600" b="1" i="1" dirty="0">
              <a:solidFill>
                <a:srgbClr val="00B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714356"/>
            <a:ext cx="7286676" cy="3643337"/>
          </a:xfrm>
        </p:spPr>
        <p:txBody>
          <a:bodyPr>
            <a:normAutofit/>
          </a:bodyPr>
          <a:lstStyle/>
          <a:p>
            <a:pPr marL="92075" indent="0">
              <a:spcBef>
                <a:spcPts val="0"/>
              </a:spcBef>
              <a:buNone/>
            </a:pPr>
            <a:r>
              <a:rPr lang="en-IE" sz="2400" i="1" dirty="0" smtClean="0">
                <a:solidFill>
                  <a:srgbClr val="002060"/>
                </a:solidFill>
              </a:rPr>
              <a:t>“The foundations for virtually every aspect of human development – physical, intellectual and emotional – are laid in early childhood.  </a:t>
            </a:r>
          </a:p>
          <a:p>
            <a:pPr marL="92075" indent="0">
              <a:spcBef>
                <a:spcPts val="0"/>
              </a:spcBef>
              <a:buNone/>
            </a:pPr>
            <a:endParaRPr lang="en-IE" sz="2400" i="1" dirty="0" smtClean="0">
              <a:solidFill>
                <a:srgbClr val="002060"/>
              </a:solidFill>
            </a:endParaRPr>
          </a:p>
          <a:p>
            <a:pPr marL="92075" indent="0">
              <a:spcBef>
                <a:spcPts val="0"/>
              </a:spcBef>
              <a:buNone/>
            </a:pPr>
            <a:r>
              <a:rPr lang="en-IE" sz="2400" i="1" dirty="0" smtClean="0">
                <a:solidFill>
                  <a:srgbClr val="002060"/>
                </a:solidFill>
              </a:rPr>
              <a:t>What happens during these early years (starting in the womb) has lifelong effects on many aspects of health and well-being – from obesity, heart disease and mental health to educational achievement and economic status.”</a:t>
            </a:r>
            <a:endParaRPr lang="en-IE" dirty="0"/>
          </a:p>
        </p:txBody>
      </p:sp>
      <p:pic>
        <p:nvPicPr>
          <p:cNvPr id="5" name="Picture 151" descr="download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46275"/>
            <a:ext cx="4730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5" descr="8589060604_fe5da3803a_q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588" y="6049963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6" descr="44389703_6fe0c38a80_q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588" y="5680075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7" descr="4042372816_3e59d9756c_q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588" y="5291138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8" descr="3380384842_db80affec8_q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2588" y="4178300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9" descr="12624158285_e627b7b7f9_q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2588" y="4924425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0" descr="4200577109_4e33861455_q.jp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2588" y="4551363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1" descr="8288506121_790793f222_q.jpg"/>
          <p:cNvPicPr>
            <a:picLocks/>
          </p:cNvPicPr>
          <p:nvPr/>
        </p:nvPicPr>
        <p:blipFill>
          <a:blip r:embed="rId10"/>
          <a:srcRect l="28107"/>
          <a:stretch>
            <a:fillRect/>
          </a:stretch>
        </p:blipFill>
        <p:spPr bwMode="auto">
          <a:xfrm>
            <a:off x="382588" y="3802063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2" descr="7691227400_cd497ca990_m.jpg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2588" y="3425825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3" descr="3105457109_e56e1a331d_m.jpg"/>
          <p:cNvPicPr>
            <a:picLocks/>
          </p:cNvPicPr>
          <p:nvPr/>
        </p:nvPicPr>
        <p:blipFill>
          <a:blip r:embed="rId12"/>
          <a:srcRect l="22221" r="16667"/>
          <a:stretch>
            <a:fillRect/>
          </a:stretch>
        </p:blipFill>
        <p:spPr bwMode="auto">
          <a:xfrm>
            <a:off x="382588" y="3052763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4" descr="1267013901_b4d1bba80b_m.jpg"/>
          <p:cNvPicPr>
            <a:picLocks/>
          </p:cNvPicPr>
          <p:nvPr/>
        </p:nvPicPr>
        <p:blipFill>
          <a:blip r:embed="rId13"/>
          <a:srcRect l="21875" r="15625"/>
          <a:stretch>
            <a:fillRect/>
          </a:stretch>
        </p:blipFill>
        <p:spPr bwMode="auto">
          <a:xfrm>
            <a:off x="382588" y="2674938"/>
            <a:ext cx="4746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5" descr="3220495657_9a0a3cd7ce_m.jpg"/>
          <p:cNvPicPr>
            <a:picLocks/>
          </p:cNvPicPr>
          <p:nvPr/>
        </p:nvPicPr>
        <p:blipFill>
          <a:blip r:embed="rId14"/>
          <a:srcRect l="18867" r="15094" b="12500"/>
          <a:stretch>
            <a:fillRect/>
          </a:stretch>
        </p:blipFill>
        <p:spPr bwMode="auto">
          <a:xfrm>
            <a:off x="481013" y="1976438"/>
            <a:ext cx="2746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6" descr="9336291587_224885e542_q.jpg"/>
          <p:cNvPicPr>
            <a:picLocks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2588" y="1562100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7" descr="1302137042_d6669490d8_q.jpg"/>
          <p:cNvPicPr>
            <a:picLocks/>
          </p:cNvPicPr>
          <p:nvPr/>
        </p:nvPicPr>
        <p:blipFill>
          <a:blip r:embed="rId16"/>
          <a:srcRect t="12556" b="19431"/>
          <a:stretch>
            <a:fillRect/>
          </a:stretch>
        </p:blipFill>
        <p:spPr bwMode="auto">
          <a:xfrm>
            <a:off x="382588" y="1192213"/>
            <a:ext cx="4746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8" descr="6976732276_198738ed9d_m.jpg"/>
          <p:cNvPicPr>
            <a:picLocks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2588" y="804863"/>
            <a:ext cx="4746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9" descr="9925387405_1467b366b4_m.jpg"/>
          <p:cNvPicPr>
            <a:picLocks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2588" y="425450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0" descr="10194703106_c651dcde49_q.jpg"/>
          <p:cNvPicPr>
            <a:picLocks/>
          </p:cNvPicPr>
          <p:nvPr/>
        </p:nvPicPr>
        <p:blipFill>
          <a:blip r:embed="rId19"/>
          <a:srcRect b="14281"/>
          <a:stretch>
            <a:fillRect/>
          </a:stretch>
        </p:blipFill>
        <p:spPr bwMode="auto">
          <a:xfrm>
            <a:off x="374650" y="6430963"/>
            <a:ext cx="473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6786578" y="3643314"/>
            <a:ext cx="1850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0" algn="r">
              <a:spcBef>
                <a:spcPts val="0"/>
              </a:spcBef>
              <a:buNone/>
            </a:pPr>
            <a:r>
              <a:rPr lang="en-IE" dirty="0" smtClean="0"/>
              <a:t>Michael Marmot</a:t>
            </a:r>
            <a:endParaRPr lang="en-IE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0611" y="270045"/>
            <a:ext cx="8362950" cy="571520"/>
          </a:xfrm>
          <a:gradFill rotWithShape="1"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cap="flat" algn="ctr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IE" sz="28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Further information</a:t>
            </a:r>
            <a:endParaRPr lang="en-GB" sz="2800" b="1" dirty="0" smtClean="0">
              <a:solidFill>
                <a:srgbClr val="003366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285860"/>
            <a:ext cx="70723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Caring for your Baby books</a:t>
            </a:r>
          </a:p>
          <a:p>
            <a:r>
              <a:rPr lang="en-IE" dirty="0" err="1" smtClean="0">
                <a:hlinkClick r:id="rId2"/>
              </a:rPr>
              <a:t>www.hse.ie/caringforyourbaby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Child Safety Awareness Programme:</a:t>
            </a:r>
          </a:p>
          <a:p>
            <a:r>
              <a:rPr lang="en-IE" dirty="0" err="1" smtClean="0">
                <a:hlinkClick r:id="rId3"/>
              </a:rPr>
              <a:t>www.hse.ie/childsafety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The Nurture Programme – Infant Health and Wellbeing</a:t>
            </a:r>
          </a:p>
          <a:p>
            <a:r>
              <a:rPr lang="en-IE" dirty="0" err="1" smtClean="0">
                <a:hlinkClick r:id="rId4"/>
              </a:rPr>
              <a:t>www.hse.ie/nurtureprogramme</a:t>
            </a:r>
            <a:r>
              <a:rPr lang="en-IE" dirty="0" smtClean="0"/>
              <a:t> </a:t>
            </a:r>
          </a:p>
          <a:p>
            <a:endParaRPr lang="en-IE" dirty="0" smtClean="0"/>
          </a:p>
          <a:p>
            <a:r>
              <a:rPr lang="en-IE" dirty="0" smtClean="0"/>
              <a:t>GP under-6 card - GP U6 card </a:t>
            </a:r>
            <a:r>
              <a:rPr lang="en-IE" u="sng" dirty="0" smtClean="0">
                <a:hlinkClick r:id="rId5"/>
              </a:rPr>
              <a:t>http://www.hse.ie/eng/services/list/1/schemes/mc/gpvc/under6.html</a:t>
            </a:r>
            <a:endParaRPr lang="en-IE" u="sng" dirty="0" smtClean="0"/>
          </a:p>
          <a:p>
            <a:endParaRPr lang="en-IE" dirty="0" smtClean="0"/>
          </a:p>
          <a:p>
            <a:r>
              <a:rPr lang="en-IE" dirty="0" smtClean="0"/>
              <a:t>Maternity and Infant scheme </a:t>
            </a:r>
            <a:r>
              <a:rPr lang="en-IE" u="sng" dirty="0" smtClean="0">
                <a:hlinkClick r:id="rId6"/>
              </a:rPr>
              <a:t>http://www.hse.ie/eng/services/list/3/maternity/combinedcare.html</a:t>
            </a:r>
            <a:endParaRPr lang="en-IE" u="sng" dirty="0" smtClean="0"/>
          </a:p>
          <a:p>
            <a:endParaRPr lang="en-IE" u="sng" dirty="0" smtClean="0"/>
          </a:p>
          <a:p>
            <a:r>
              <a:rPr lang="en-IE" dirty="0" smtClean="0"/>
              <a:t>Breastfeeding</a:t>
            </a:r>
          </a:p>
          <a:p>
            <a:r>
              <a:rPr lang="en-IE" dirty="0" err="1" smtClean="0">
                <a:hlinkClick r:id="rId7"/>
              </a:rPr>
              <a:t>www.breastfeeding.ie</a:t>
            </a:r>
            <a:r>
              <a:rPr lang="en-IE" dirty="0" smtClean="0"/>
              <a:t> </a:t>
            </a:r>
          </a:p>
          <a:p>
            <a:endParaRPr lang="en-IE" dirty="0"/>
          </a:p>
        </p:txBody>
      </p:sp>
      <p:pic>
        <p:nvPicPr>
          <p:cNvPr id="4" name="Picture 3" descr="COVER 0-6 Months-v12 - 72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92404" y="942577"/>
            <a:ext cx="643507" cy="980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OVER 2 to 5 years 2014_v6 - 72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63908" y="1094977"/>
            <a:ext cx="646893" cy="981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OVER 6M-2Y-v12 - 72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35412" y="1247377"/>
            <a:ext cx="642942" cy="981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1" name="Picture 1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14810" y="2214554"/>
            <a:ext cx="2476500" cy="57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156208">
            <a:off x="7626724" y="2442754"/>
            <a:ext cx="947415" cy="188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885039">
            <a:off x="7391586" y="4714554"/>
            <a:ext cx="1373633" cy="196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6744" y="1849984"/>
            <a:ext cx="774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The following images are from </a:t>
            </a:r>
            <a:r>
              <a:rPr lang="en-IE" dirty="0" smtClean="0">
                <a:hlinkClick r:id="rId2"/>
              </a:rPr>
              <a:t>flickr</a:t>
            </a:r>
            <a:r>
              <a:rPr lang="en-IE" dirty="0" smtClean="0"/>
              <a:t> under </a:t>
            </a:r>
            <a:r>
              <a:rPr lang="en-IE" dirty="0" smtClean="0">
                <a:hlinkClick r:id="rId3"/>
              </a:rPr>
              <a:t>creative commons license </a:t>
            </a:r>
            <a:r>
              <a:rPr lang="en-IE" dirty="0" smtClean="0"/>
              <a:t>:</a:t>
            </a:r>
            <a:endParaRPr lang="en-IE" dirty="0"/>
          </a:p>
        </p:txBody>
      </p:sp>
      <p:pic>
        <p:nvPicPr>
          <p:cNvPr id="7" name="Picture 135" descr="8589060604_fe5da3803a_q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3997" y="3759200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6" descr="44389703_6fe0c38a80_q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3997" y="3389312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7" descr="4042372816_3e59d9756c_q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3997" y="3000375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8" descr="3380384842_db80affec8_q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4021" y="4133860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9" descr="12624158285_e627b7b7f9_q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3997" y="2633662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0" descr="4200577109_4e33861455_q.jp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24021" y="4506923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1" descr="8288506121_790793f222_q.jpg"/>
          <p:cNvPicPr>
            <a:picLocks/>
          </p:cNvPicPr>
          <p:nvPr/>
        </p:nvPicPr>
        <p:blipFill>
          <a:blip r:embed="rId10"/>
          <a:srcRect l="28107"/>
          <a:stretch>
            <a:fillRect/>
          </a:stretch>
        </p:blipFill>
        <p:spPr bwMode="auto">
          <a:xfrm>
            <a:off x="3224021" y="3757623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2" descr="7691227400_cd497ca990_m.jpg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24021" y="3384549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3" descr="3105457109_e56e1a331d_m.jpg"/>
          <p:cNvPicPr>
            <a:picLocks/>
          </p:cNvPicPr>
          <p:nvPr/>
        </p:nvPicPr>
        <p:blipFill>
          <a:blip r:embed="rId12"/>
          <a:srcRect l="22221" r="16667"/>
          <a:stretch>
            <a:fillRect/>
          </a:stretch>
        </p:blipFill>
        <p:spPr bwMode="auto">
          <a:xfrm>
            <a:off x="3224021" y="3011487"/>
            <a:ext cx="4746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4" descr="1267013901_b4d1bba80b_m.jpg"/>
          <p:cNvPicPr>
            <a:picLocks/>
          </p:cNvPicPr>
          <p:nvPr/>
        </p:nvPicPr>
        <p:blipFill>
          <a:blip r:embed="rId13"/>
          <a:srcRect l="21875" r="15625"/>
          <a:stretch>
            <a:fillRect/>
          </a:stretch>
        </p:blipFill>
        <p:spPr bwMode="auto">
          <a:xfrm>
            <a:off x="3224021" y="2633662"/>
            <a:ext cx="4746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5" descr="3220495657_9a0a3cd7ce_m.jpg"/>
          <p:cNvPicPr>
            <a:picLocks/>
          </p:cNvPicPr>
          <p:nvPr/>
        </p:nvPicPr>
        <p:blipFill>
          <a:blip r:embed="rId14"/>
          <a:srcRect l="18867" r="15094" b="12500"/>
          <a:stretch>
            <a:fillRect/>
          </a:stretch>
        </p:blipFill>
        <p:spPr bwMode="auto">
          <a:xfrm>
            <a:off x="1500166" y="4205298"/>
            <a:ext cx="2746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6" descr="9336291587_224885e542_q.jpg"/>
          <p:cNvPicPr>
            <a:picLocks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92063" y="3767158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7" descr="1302137042_d6669490d8_q.jpg"/>
          <p:cNvPicPr>
            <a:picLocks/>
          </p:cNvPicPr>
          <p:nvPr/>
        </p:nvPicPr>
        <p:blipFill>
          <a:blip r:embed="rId16"/>
          <a:srcRect t="12556" b="19431"/>
          <a:stretch>
            <a:fillRect/>
          </a:stretch>
        </p:blipFill>
        <p:spPr bwMode="auto">
          <a:xfrm>
            <a:off x="1392063" y="3397271"/>
            <a:ext cx="4746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8" descr="6976732276_198738ed9d_m.jpg"/>
          <p:cNvPicPr>
            <a:picLocks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92063" y="3009921"/>
            <a:ext cx="4746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9" descr="9925387405_1467b366b4_m.jpg"/>
          <p:cNvPicPr>
            <a:picLocks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92063" y="2630508"/>
            <a:ext cx="4746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0" descr="10194703106_c651dcde49_q.jpg"/>
          <p:cNvPicPr>
            <a:picLocks/>
          </p:cNvPicPr>
          <p:nvPr/>
        </p:nvPicPr>
        <p:blipFill>
          <a:blip r:embed="rId19"/>
          <a:srcRect b="14281"/>
          <a:stretch>
            <a:fillRect/>
          </a:stretch>
        </p:blipFill>
        <p:spPr bwMode="auto">
          <a:xfrm>
            <a:off x="5206059" y="4140200"/>
            <a:ext cx="473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724352" y="3710005"/>
            <a:ext cx="10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 smtClean="0">
                <a:hlinkClick r:id="rId20"/>
              </a:rPr>
              <a:t>Graham Smith</a:t>
            </a:r>
            <a:endParaRPr lang="en-IE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8" y="4197904"/>
            <a:ext cx="16248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u="sng" dirty="0" smtClean="0">
                <a:hlinkClick r:id="rId21" tooltip="Go to Sander van der Wel's photostream"/>
              </a:rPr>
              <a:t>Sander van der </a:t>
            </a:r>
            <a:r>
              <a:rPr lang="en-IE" sz="1100" u="sng" dirty="0" err="1" smtClean="0">
                <a:hlinkClick r:id="rId21" tooltip="Go to Sander van der Wel's photostream"/>
              </a:rPr>
              <a:t>Wel</a:t>
            </a:r>
            <a:endParaRPr lang="en-IE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5724352" y="3352815"/>
            <a:ext cx="10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u="sng" dirty="0" err="1" smtClean="0">
                <a:hlinkClick r:id="rId22" tooltip="Go to Maessive's photostream"/>
              </a:rPr>
              <a:t>Maessive</a:t>
            </a:r>
            <a:endParaRPr lang="en-IE" sz="1100" dirty="0"/>
          </a:p>
        </p:txBody>
      </p:sp>
      <p:sp>
        <p:nvSpPr>
          <p:cNvPr id="27" name="Rectangle 26"/>
          <p:cNvSpPr/>
          <p:nvPr/>
        </p:nvSpPr>
        <p:spPr>
          <a:xfrm>
            <a:off x="5724352" y="2995625"/>
            <a:ext cx="10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100" u="sng" dirty="0" smtClean="0">
                <a:hlinkClick r:id="rId23" tooltip="Go to Dan Nelson's photostream"/>
              </a:rPr>
              <a:t>Dan Nelson</a:t>
            </a:r>
            <a:endParaRPr lang="en-IE" sz="1100" dirty="0"/>
          </a:p>
        </p:txBody>
      </p:sp>
      <p:sp>
        <p:nvSpPr>
          <p:cNvPr id="28" name="Rectangle 27"/>
          <p:cNvSpPr/>
          <p:nvPr/>
        </p:nvSpPr>
        <p:spPr>
          <a:xfrm>
            <a:off x="5724352" y="2638435"/>
            <a:ext cx="15622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100" u="sng" dirty="0" smtClean="0">
                <a:hlinkClick r:id="rId24" tooltip="Go to Scott Sherrill-Mix's photostream"/>
              </a:rPr>
              <a:t>Scott Sherrill-Mix</a:t>
            </a:r>
            <a:endParaRPr lang="en-IE" sz="1100" dirty="0"/>
          </a:p>
        </p:txBody>
      </p:sp>
      <p:sp>
        <p:nvSpPr>
          <p:cNvPr id="29" name="Rectangle 28"/>
          <p:cNvSpPr/>
          <p:nvPr/>
        </p:nvSpPr>
        <p:spPr>
          <a:xfrm>
            <a:off x="3734375" y="4456130"/>
            <a:ext cx="13470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100" u="sng" dirty="0" smtClean="0">
                <a:hlinkClick r:id="rId25" tooltip="Go to Images by John 'K''s photostream"/>
              </a:rPr>
              <a:t>Images by John 'K’</a:t>
            </a:r>
            <a:endParaRPr lang="en-IE" sz="1100" dirty="0"/>
          </a:p>
        </p:txBody>
      </p:sp>
      <p:sp>
        <p:nvSpPr>
          <p:cNvPr id="30" name="Rectangle 29"/>
          <p:cNvSpPr/>
          <p:nvPr/>
        </p:nvSpPr>
        <p:spPr>
          <a:xfrm>
            <a:off x="3734376" y="3741750"/>
            <a:ext cx="10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100" u="sng" dirty="0" smtClean="0">
                <a:hlinkClick r:id="rId26" tooltip="Go to Krista Guenin's photostream"/>
              </a:rPr>
              <a:t>Krista </a:t>
            </a:r>
            <a:r>
              <a:rPr lang="en-IE" sz="1100" u="sng" dirty="0" err="1" smtClean="0">
                <a:hlinkClick r:id="rId26" tooltip="Go to Krista Guenin's photostream"/>
              </a:rPr>
              <a:t>Guenin</a:t>
            </a:r>
            <a:endParaRPr lang="en-IE" sz="1100" dirty="0"/>
          </a:p>
        </p:txBody>
      </p:sp>
      <p:sp>
        <p:nvSpPr>
          <p:cNvPr id="32" name="Rectangle 31"/>
          <p:cNvSpPr/>
          <p:nvPr/>
        </p:nvSpPr>
        <p:spPr>
          <a:xfrm>
            <a:off x="1902418" y="3776670"/>
            <a:ext cx="10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100" u="sng" dirty="0" smtClean="0">
                <a:hlinkClick r:id="rId27" tooltip="Go to Iain Cameron's photostream"/>
              </a:rPr>
              <a:t>Iain Cameron</a:t>
            </a:r>
            <a:endParaRPr lang="en-IE" sz="1100" dirty="0"/>
          </a:p>
        </p:txBody>
      </p:sp>
      <p:sp>
        <p:nvSpPr>
          <p:cNvPr id="33" name="Rectangle 32"/>
          <p:cNvSpPr/>
          <p:nvPr/>
        </p:nvSpPr>
        <p:spPr>
          <a:xfrm>
            <a:off x="1902418" y="2990852"/>
            <a:ext cx="1044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100" u="sng" dirty="0" smtClean="0">
                <a:hlinkClick r:id="rId28" tooltip="Go to Palmer House Photography's photostream"/>
              </a:rPr>
              <a:t>Palmer House Photography</a:t>
            </a:r>
            <a:endParaRPr lang="en-IE" sz="1100" dirty="0"/>
          </a:p>
        </p:txBody>
      </p:sp>
      <p:sp>
        <p:nvSpPr>
          <p:cNvPr id="34" name="Rectangle 33"/>
          <p:cNvSpPr/>
          <p:nvPr/>
        </p:nvSpPr>
        <p:spPr>
          <a:xfrm>
            <a:off x="1902418" y="2633662"/>
            <a:ext cx="10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100" u="sng" dirty="0" smtClean="0">
                <a:hlinkClick r:id="rId29" tooltip="Go to Loren Kerns's photostream"/>
              </a:rPr>
              <a:t>Loren Kerns</a:t>
            </a:r>
            <a:endParaRPr lang="en-IE" sz="1100" dirty="0"/>
          </a:p>
        </p:txBody>
      </p:sp>
      <p:sp>
        <p:nvSpPr>
          <p:cNvPr id="35" name="Rectangle 34"/>
          <p:cNvSpPr/>
          <p:nvPr/>
        </p:nvSpPr>
        <p:spPr>
          <a:xfrm>
            <a:off x="1902418" y="3419480"/>
            <a:ext cx="10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100" u="sng" dirty="0" smtClean="0">
                <a:hlinkClick r:id="rId30" tooltip="Go to Kelly Polizzi's photostream"/>
              </a:rPr>
              <a:t>Kelly </a:t>
            </a:r>
            <a:r>
              <a:rPr lang="en-IE" sz="1100" u="sng" dirty="0" err="1" smtClean="0">
                <a:hlinkClick r:id="rId30" tooltip="Go to Kelly Polizzi's photostream"/>
              </a:rPr>
              <a:t>Polizzi</a:t>
            </a:r>
            <a:endParaRPr lang="en-IE" sz="1100" dirty="0"/>
          </a:p>
        </p:txBody>
      </p:sp>
      <p:sp>
        <p:nvSpPr>
          <p:cNvPr id="36" name="Rectangle 35"/>
          <p:cNvSpPr/>
          <p:nvPr/>
        </p:nvSpPr>
        <p:spPr>
          <a:xfrm>
            <a:off x="1902418" y="4348174"/>
            <a:ext cx="10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100" u="sng" dirty="0" smtClean="0">
                <a:hlinkClick r:id="rId31" tooltip="Go to Nathan LeClair's photostream"/>
              </a:rPr>
              <a:t>Nathan </a:t>
            </a:r>
            <a:r>
              <a:rPr lang="en-IE" sz="1100" u="sng" dirty="0" err="1" smtClean="0">
                <a:hlinkClick r:id="rId31" tooltip="Go to Nathan LeClair's photostream"/>
              </a:rPr>
              <a:t>LeClair</a:t>
            </a:r>
            <a:endParaRPr lang="en-IE" sz="1100" dirty="0"/>
          </a:p>
        </p:txBody>
      </p:sp>
      <p:sp>
        <p:nvSpPr>
          <p:cNvPr id="37" name="Rectangle 36"/>
          <p:cNvSpPr/>
          <p:nvPr/>
        </p:nvSpPr>
        <p:spPr>
          <a:xfrm>
            <a:off x="3734376" y="2601906"/>
            <a:ext cx="10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100" u="sng" dirty="0" smtClean="0">
                <a:hlinkClick r:id="rId32" tooltip="Go to will arbaugh's photostream"/>
              </a:rPr>
              <a:t>will </a:t>
            </a:r>
            <a:r>
              <a:rPr lang="en-IE" sz="1100" u="sng" dirty="0" err="1" smtClean="0">
                <a:hlinkClick r:id="rId32" tooltip="Go to will arbaugh's photostream"/>
              </a:rPr>
              <a:t>arbaugh</a:t>
            </a:r>
            <a:endParaRPr lang="en-IE" sz="1100" dirty="0"/>
          </a:p>
        </p:txBody>
      </p:sp>
      <p:sp>
        <p:nvSpPr>
          <p:cNvPr id="38" name="Rectangle 37"/>
          <p:cNvSpPr/>
          <p:nvPr/>
        </p:nvSpPr>
        <p:spPr>
          <a:xfrm>
            <a:off x="3734376" y="2959096"/>
            <a:ext cx="1044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100" u="sng" dirty="0" smtClean="0">
                <a:hlinkClick r:id="rId33" tooltip="Go to Ryan and Sarah Deeds's photostream"/>
              </a:rPr>
              <a:t>Ryan and Sarah Deeds</a:t>
            </a:r>
            <a:endParaRPr lang="en-IE" sz="1100" dirty="0"/>
          </a:p>
        </p:txBody>
      </p:sp>
      <p:sp>
        <p:nvSpPr>
          <p:cNvPr id="39" name="Rectangle 38"/>
          <p:cNvSpPr/>
          <p:nvPr/>
        </p:nvSpPr>
        <p:spPr>
          <a:xfrm>
            <a:off x="3734376" y="3387724"/>
            <a:ext cx="10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100" u="sng" dirty="0" smtClean="0">
                <a:hlinkClick r:id="rId34" tooltip="Go to e OrimO's photostream"/>
              </a:rPr>
              <a:t>e </a:t>
            </a:r>
            <a:r>
              <a:rPr lang="en-IE" sz="1100" u="sng" dirty="0" err="1" smtClean="0">
                <a:hlinkClick r:id="rId34" tooltip="Go to e OrimO's photostream"/>
              </a:rPr>
              <a:t>OrimO</a:t>
            </a:r>
            <a:endParaRPr lang="en-IE" sz="1100" dirty="0"/>
          </a:p>
        </p:txBody>
      </p:sp>
      <p:sp>
        <p:nvSpPr>
          <p:cNvPr id="40" name="Rectangle 39"/>
          <p:cNvSpPr/>
          <p:nvPr/>
        </p:nvSpPr>
        <p:spPr>
          <a:xfrm>
            <a:off x="3734376" y="4098940"/>
            <a:ext cx="10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100" u="sng" dirty="0" smtClean="0">
                <a:hlinkClick r:id="rId35" tooltip="Go to B's photostream"/>
              </a:rPr>
              <a:t>B</a:t>
            </a:r>
            <a:endParaRPr lang="en-IE" sz="1100" dirty="0"/>
          </a:p>
        </p:txBody>
      </p:sp>
      <p:sp>
        <p:nvSpPr>
          <p:cNvPr id="41" name="Rounded Rectangle 40"/>
          <p:cNvSpPr/>
          <p:nvPr/>
        </p:nvSpPr>
        <p:spPr>
          <a:xfrm>
            <a:off x="724826" y="1775448"/>
            <a:ext cx="7572428" cy="32861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/>
          <p:cNvSpPr/>
          <p:nvPr/>
        </p:nvSpPr>
        <p:spPr>
          <a:xfrm>
            <a:off x="5751204" y="4572008"/>
            <a:ext cx="10715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100" u="sng" dirty="0" err="1" smtClean="0">
                <a:hlinkClick r:id="rId36" tooltip="Go to Remon Rijper's photostream"/>
              </a:rPr>
              <a:t>Remon</a:t>
            </a:r>
            <a:r>
              <a:rPr lang="en-IE" sz="1100" u="sng" dirty="0" smtClean="0">
                <a:hlinkClick r:id="rId36" tooltip="Go to Remon Rijper's photostream"/>
              </a:rPr>
              <a:t> </a:t>
            </a:r>
            <a:r>
              <a:rPr lang="en-IE" sz="1100" u="sng" dirty="0" err="1" smtClean="0">
                <a:hlinkClick r:id="rId36" tooltip="Go to Remon Rijper's photostream"/>
              </a:rPr>
              <a:t>Rijper</a:t>
            </a:r>
            <a:endParaRPr lang="en-IE" sz="1100" dirty="0"/>
          </a:p>
        </p:txBody>
      </p:sp>
      <p:pic>
        <p:nvPicPr>
          <p:cNvPr id="44" name="Picture 43" descr="7670907760_998e561de4_q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5230182" y="4572008"/>
            <a:ext cx="428604" cy="42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2866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13" descr="food-pyramid-picture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41" y="4199720"/>
            <a:ext cx="2269949" cy="2371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5625" y="205526"/>
            <a:ext cx="8070083" cy="646331"/>
          </a:xfrm>
          <a:prstGeom prst="rect">
            <a:avLst/>
          </a:prstGeom>
          <a:gradFill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buClrTx/>
              <a:buSzTx/>
              <a:tabLst/>
              <a:defRPr/>
            </a:pPr>
            <a:r>
              <a:rPr lang="en-IE" sz="3600" b="1" dirty="0" smtClean="0">
                <a:solidFill>
                  <a:srgbClr val="003366"/>
                </a:solidFill>
                <a:latin typeface="Calibri" pitchFamily="34" charset="0"/>
              </a:rPr>
              <a:t>What do we need to be healthy?</a:t>
            </a:r>
            <a:endParaRPr lang="en-GB" sz="3600" b="1" dirty="0" smtClean="0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6" name="Picture 2" descr="clean+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9" y="906682"/>
            <a:ext cx="2139351" cy="1583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7_5_or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35" y="1955575"/>
            <a:ext cx="2021090" cy="1475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ANd9GcRxC_oon-AQ3jKk-rikTz_j1vnw0jnwjp3ANbFUptmdGpuaFxpIjk0F5eQn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90" y="906682"/>
            <a:ext cx="2230784" cy="1786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justic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92" y="1360341"/>
            <a:ext cx="1888097" cy="203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euros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3" y="3905329"/>
            <a:ext cx="2208847" cy="1479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ousing-market-0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77" y="3787519"/>
            <a:ext cx="2662915" cy="1597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ackard_big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02" y="4820124"/>
            <a:ext cx="1423034" cy="1750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297421811907_ORIGINAL (1).jpg"/>
          <p:cNvPicPr>
            <a:picLocks noChangeAspect="1"/>
          </p:cNvPicPr>
          <p:nvPr/>
        </p:nvPicPr>
        <p:blipFill>
          <a:blip r:embed="rId3"/>
          <a:srcRect r="17038"/>
          <a:stretch>
            <a:fillRect/>
          </a:stretch>
        </p:blipFill>
        <p:spPr>
          <a:xfrm>
            <a:off x="1714480" y="3786190"/>
            <a:ext cx="5729713" cy="19288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714375" cy="671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32816" y="216004"/>
            <a:ext cx="8229600" cy="646331"/>
          </a:xfrm>
          <a:gradFill rotWithShape="1"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cap="flat" algn="ctr"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en-IE" sz="3600" b="1" dirty="0">
                <a:solidFill>
                  <a:srgbClr val="003366"/>
                </a:solidFill>
                <a:latin typeface="Calibri" pitchFamily="34" charset="0"/>
              </a:rPr>
              <a:t>Early Years Last a Lifetime</a:t>
            </a: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0" y="6596063"/>
            <a:ext cx="7215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1100" i="1" dirty="0">
                <a:latin typeface="Calibri" pitchFamily="34" charset="0"/>
              </a:rPr>
              <a:t>Source: The Link between Early Childhood Education and Health Economic Opportunity </a:t>
            </a:r>
            <a:r>
              <a:rPr lang="en-IE" sz="1100" i="1" dirty="0" smtClean="0">
                <a:latin typeface="Calibri" pitchFamily="34" charset="0"/>
              </a:rPr>
              <a:t>Institute; Image – </a:t>
            </a:r>
            <a:r>
              <a:rPr lang="en-IE" sz="1100" i="1" dirty="0" smtClean="0">
                <a:latin typeface="Calibri" pitchFamily="34" charset="0"/>
                <a:hlinkClick r:id="rId4"/>
              </a:rPr>
              <a:t>NHS</a:t>
            </a:r>
            <a:r>
              <a:rPr lang="en-IE" sz="1100" i="1" dirty="0" smtClean="0">
                <a:latin typeface="Calibri" pitchFamily="34" charset="0"/>
              </a:rPr>
              <a:t>   </a:t>
            </a:r>
            <a:endParaRPr lang="en-IE" sz="11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1308085"/>
            <a:ext cx="2643187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285750" y="1978010"/>
            <a:ext cx="16430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Healthy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Child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Development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25" y="1701785"/>
            <a:ext cx="171450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School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Readiness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Coping &amp; Social Skills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0" y="1423972"/>
            <a:ext cx="1785938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Reduced likelihood of academic, social, behavioural difficulties &amp; risky health behaviours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0813" y="1285860"/>
            <a:ext cx="25003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Reduced risk of criminal behaviour; tobacco, alcohol &amp; other drug use; teen pregnancy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Increased capacity to avoid stress – induced conditions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714500" y="2297097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" name="Right Arrow 11"/>
          <p:cNvSpPr/>
          <p:nvPr/>
        </p:nvSpPr>
        <p:spPr>
          <a:xfrm>
            <a:off x="3643313" y="2297097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3" name="Right Arrow 12"/>
          <p:cNvSpPr/>
          <p:nvPr/>
        </p:nvSpPr>
        <p:spPr>
          <a:xfrm>
            <a:off x="6000750" y="2297097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928662" y="5715016"/>
            <a:ext cx="7345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b="1" dirty="0"/>
              <a:t>Early Childhood Trajectory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981"/>
            <a:ext cx="8229600" cy="596251"/>
          </a:xfrm>
          <a:gradFill rotWithShape="1"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cap="flat" algn="ctr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sz="3600"/>
              <a:t>What we know about children in Ireland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57224" y="1142984"/>
            <a:ext cx="8064500" cy="550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442913" marR="0" lvl="0" indent="-442913" fontAlgn="auto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rgbClr val="000066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IE" sz="3600" dirty="0" smtClean="0"/>
              <a:t>25% of population are children-approx 68,000 births per year</a:t>
            </a:r>
          </a:p>
          <a:p>
            <a:pPr marL="442913" marR="0" lvl="0" indent="-442913" fontAlgn="auto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rgbClr val="000066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GB" sz="3600" dirty="0" smtClean="0"/>
              <a:t>The child population of Ireland increased by 13.4% between 2002 and 2011</a:t>
            </a:r>
          </a:p>
          <a:p>
            <a:pPr marL="442913" marR="0" lvl="0" indent="-442913" fontAlgn="auto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rgbClr val="000066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GB" sz="3600" dirty="0" smtClean="0"/>
              <a:t>Family profile in Ireland has changed</a:t>
            </a:r>
          </a:p>
          <a:p>
            <a:pPr marL="742950" marR="0" lvl="1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IE" sz="3100" dirty="0" smtClean="0">
                <a:solidFill>
                  <a:schemeClr val="accent1">
                    <a:lumMod val="75000"/>
                  </a:schemeClr>
                </a:solidFill>
              </a:rPr>
              <a:t>Between 2006 and 2011 there was a 12% increase in the number of families</a:t>
            </a:r>
          </a:p>
          <a:p>
            <a:pPr marL="742950" marR="0" lvl="1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IE" sz="3100" dirty="0" smtClean="0">
                <a:solidFill>
                  <a:schemeClr val="accent1">
                    <a:lumMod val="75000"/>
                  </a:schemeClr>
                </a:solidFill>
              </a:rPr>
              <a:t>Family size has declined to an average of 1.4 children</a:t>
            </a:r>
          </a:p>
          <a:p>
            <a:pPr marL="742950" marR="0" lvl="1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IE" sz="3100" dirty="0" smtClean="0">
                <a:solidFill>
                  <a:schemeClr val="accent1">
                    <a:lumMod val="75000"/>
                  </a:schemeClr>
                </a:solidFill>
              </a:rPr>
              <a:t>Almost 20% of private households are lone parent households-the vast majority of lone parents were mothers (87%) and almost 58% were one-child households.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IE" sz="3000" dirty="0" smtClean="0">
                <a:solidFill>
                  <a:schemeClr val="accent1">
                    <a:lumMod val="75000"/>
                  </a:schemeClr>
                </a:solidFill>
              </a:rPr>
              <a:t>23% of births were to mothers born outside Ireland, compared to 15% in 2004</a:t>
            </a:r>
            <a:endParaRPr lang="en-GB" sz="3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46088" lvl="1" indent="-446088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v"/>
              <a:tabLst>
                <a:tab pos="0" algn="l"/>
              </a:tabLst>
            </a:pPr>
            <a:r>
              <a:rPr lang="en-IE" sz="2600" dirty="0" smtClean="0"/>
              <a:t>The delivery of child health programmes varies from country to country both in term of content and provider.</a:t>
            </a:r>
          </a:p>
          <a:p>
            <a:pPr marL="446088" lvl="1" indent="-446088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v"/>
              <a:tabLst>
                <a:tab pos="0" algn="l"/>
              </a:tabLst>
            </a:pPr>
            <a:endParaRPr lang="en-IE" sz="2600" dirty="0" smtClean="0"/>
          </a:p>
          <a:p>
            <a:pPr marL="446088" lvl="1" indent="-446088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v"/>
              <a:tabLst>
                <a:tab pos="0" algn="l"/>
              </a:tabLst>
            </a:pPr>
            <a:r>
              <a:rPr lang="en-IE" sz="2600" dirty="0" smtClean="0"/>
              <a:t>The key components of child health programmes internationally are:</a:t>
            </a:r>
          </a:p>
          <a:p>
            <a:pPr marL="1371600" lvl="2" indent="-457200">
              <a:lnSpc>
                <a:spcPct val="130000"/>
              </a:lnSpc>
              <a:buFontTx/>
              <a:buAutoNum type="arabicPeriod"/>
            </a:pPr>
            <a:r>
              <a:rPr lang="en-I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Screening</a:t>
            </a:r>
          </a:p>
          <a:p>
            <a:pPr marL="1371600" lvl="2" indent="-457200">
              <a:lnSpc>
                <a:spcPct val="130000"/>
              </a:lnSpc>
              <a:buFontTx/>
              <a:buAutoNum type="arabicPeriod"/>
            </a:pPr>
            <a:r>
              <a:rPr lang="en-I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Health Reviews/surveillance</a:t>
            </a:r>
          </a:p>
          <a:p>
            <a:pPr marL="1371600" lvl="2" indent="-457200">
              <a:lnSpc>
                <a:spcPct val="130000"/>
              </a:lnSpc>
              <a:buFontTx/>
              <a:buAutoNum type="arabicPeriod"/>
            </a:pPr>
            <a:r>
              <a:rPr lang="en-I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Immunisations</a:t>
            </a:r>
            <a:endParaRPr lang="en-IE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74279"/>
            <a:ext cx="8229600" cy="680827"/>
          </a:xfrm>
          <a:gradFill rotWithShape="1"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cap="flat" algn="ctr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sz="3200"/>
              <a:t>Universal Child Health </a:t>
            </a:r>
            <a:r>
              <a:rPr sz="3200" smtClean="0"/>
              <a:t>Programmes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72264" y="2143116"/>
            <a:ext cx="2428892" cy="299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7360" y="214290"/>
            <a:ext cx="8229600" cy="706438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National Healthy Childhood </a:t>
            </a:r>
            <a:r>
              <a:rPr lang="en-GB" sz="4000" b="1" dirty="0"/>
              <a:t>Programme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59681" y="1357298"/>
            <a:ext cx="8229600" cy="2071702"/>
          </a:xfrm>
        </p:spPr>
        <p:txBody>
          <a:bodyPr>
            <a:normAutofit/>
          </a:bodyPr>
          <a:lstStyle/>
          <a:p>
            <a:pPr marL="442913" indent="-442913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IE" sz="2300" dirty="0" smtClean="0"/>
              <a:t>The provision of the Irish universal child health services is enshrined in various laws passed between 1907 and 2004 , supported by policies and underpinned by strategies</a:t>
            </a:r>
          </a:p>
          <a:p>
            <a:pPr marL="442913" indent="-442913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IE" sz="2300" dirty="0" smtClean="0"/>
              <a:t>Service is free to all children</a:t>
            </a:r>
          </a:p>
          <a:p>
            <a:pPr>
              <a:lnSpc>
                <a:spcPct val="80000"/>
              </a:lnSpc>
            </a:pP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759681" y="3373208"/>
            <a:ext cx="6786610" cy="173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IE" sz="2300" dirty="0" smtClean="0"/>
              <a:t>In Ireland our model is currently based on Best Health for Children/Best Health for Children Revisited 2005</a:t>
            </a:r>
          </a:p>
          <a:p>
            <a:pPr marL="442913" indent="-44291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IE" sz="2300" dirty="0" smtClean="0"/>
              <a:t>2014-2016 BHFC reviewed and updated, framework in draft</a:t>
            </a:r>
            <a:endParaRPr lang="en-GB" sz="23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1472" y="6611779"/>
            <a:ext cx="7643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i="1" dirty="0" smtClean="0"/>
              <a:t>Image: Best Health for Children Revisited</a:t>
            </a:r>
            <a:endParaRPr lang="en-IE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50" name="Group 58"/>
          <p:cNvGraphicFramePr>
            <a:graphicFrameLocks noGrp="1"/>
          </p:cNvGraphicFramePr>
          <p:nvPr>
            <p:ph idx="1"/>
          </p:nvPr>
        </p:nvGraphicFramePr>
        <p:xfrm>
          <a:off x="468313" y="1000108"/>
          <a:ext cx="8229600" cy="4562154"/>
        </p:xfrm>
        <a:graphic>
          <a:graphicData uri="http://schemas.openxmlformats.org/drawingml/2006/table">
            <a:tbl>
              <a:tblPr/>
              <a:tblGrid>
                <a:gridCol w="1127125"/>
                <a:gridCol w="1104900"/>
                <a:gridCol w="1079500"/>
                <a:gridCol w="1152525"/>
                <a:gridCol w="1068397"/>
                <a:gridCol w="2697153"/>
              </a:tblGrid>
              <a:tr h="588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Maternity &amp; Infant Scheme</a:t>
                      </a:r>
                      <a:endParaRPr kumimoji="0" lang="en-I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Free GP Care for under-6s</a:t>
                      </a: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HSE Child Health, Immunisation 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Screening &amp; Surveillance  -</a:t>
                      </a:r>
                    </a:p>
                    <a:p>
                      <a:pPr marL="90488" marR="0" lvl="0" indent="-904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Public Health Nurses(PHNS), </a:t>
                      </a:r>
                    </a:p>
                    <a:p>
                      <a:pPr marL="90488" marR="0" lvl="0" indent="-904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Community Medical Doctors(</a:t>
                      </a:r>
                      <a:r>
                        <a:rPr kumimoji="0" lang="en-I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CMDs</a:t>
                      </a:r>
                      <a:r>
                        <a:rPr kumimoji="0" lang="en-I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), Dental</a:t>
                      </a: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Hospital</a:t>
                      </a:r>
                      <a:endParaRPr kumimoji="0" lang="en-I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GP</a:t>
                      </a:r>
                      <a:endParaRPr kumimoji="0" lang="en-I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Immunisations</a:t>
                      </a:r>
                      <a:endParaRPr kumimoji="0" lang="en-I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GP Under 6s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contract</a:t>
                      </a:r>
                      <a:endParaRPr kumimoji="0" lang="en-I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Antenatal</a:t>
                      </a:r>
                      <a:endParaRPr kumimoji="0" lang="en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to 2 years</a:t>
                      </a:r>
                      <a:endParaRPr kumimoji="0" lang="en-I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♣ </a:t>
                      </a: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♠ </a:t>
                      </a: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Symbol"/>
                        </a:rPr>
                        <a:t></a:t>
                      </a: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(mother &amp; baby)</a:t>
                      </a:r>
                      <a:endParaRPr kumimoji="0" lang="en-I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(</a:t>
                      </a: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♠)</a:t>
                      </a: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7207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Over 3 up to 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years</a:t>
                      </a:r>
                      <a:endParaRPr kumimoji="0" lang="en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contacts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CHSS preschool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school screening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school immunisation</a:t>
                      </a: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*</a:t>
                      </a: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5 to 14 years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2 Dental**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 immunisation (+ 2 HPV for girls)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n-I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I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I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I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I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13*</a:t>
                      </a: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468313" y="5949950"/>
            <a:ext cx="4389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1400" b="1" dirty="0"/>
              <a:t>♣ Neonatal Examination &amp; Hearing Screening	</a:t>
            </a:r>
          </a:p>
          <a:p>
            <a:r>
              <a:rPr lang="en-IE" sz="1400" b="1" dirty="0" smtClean="0"/>
              <a:t>♠ </a:t>
            </a:r>
            <a:r>
              <a:rPr lang="en-IE" sz="1400" b="1" dirty="0"/>
              <a:t>Bloodspot </a:t>
            </a:r>
            <a:r>
              <a:rPr lang="en-IE" sz="1400" b="1" dirty="0" smtClean="0"/>
              <a:t>Screening can be done in hospital or by PHN</a:t>
            </a:r>
          </a:p>
          <a:p>
            <a:pPr lvl="0"/>
            <a:r>
              <a:rPr lang="en-IE" sz="1400" b="1" dirty="0" smtClean="0">
                <a:latin typeface="Book Antiqua" pitchFamily="18" charset="0"/>
                <a:cs typeface="Times New Roman" pitchFamily="18" charset="0"/>
                <a:sym typeface="Symbol"/>
              </a:rPr>
              <a:t> </a:t>
            </a:r>
            <a:r>
              <a:rPr lang="en-IE" sz="1400" b="1" dirty="0" smtClean="0">
                <a:sym typeface="Symbol"/>
              </a:rPr>
              <a:t>BCG</a:t>
            </a:r>
            <a:endParaRPr lang="en-GB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5903893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*GPs in Donegal/Sligo/</a:t>
            </a:r>
            <a:r>
              <a:rPr lang="en-IE" sz="1400" dirty="0" err="1" smtClean="0"/>
              <a:t>Leitrin</a:t>
            </a:r>
            <a:r>
              <a:rPr lang="en-IE" sz="1400" dirty="0" smtClean="0"/>
              <a:t> give these </a:t>
            </a:r>
            <a:r>
              <a:rPr lang="en-IE" sz="1400" dirty="0" err="1" smtClean="0"/>
              <a:t>imm</a:t>
            </a:r>
            <a:r>
              <a:rPr lang="en-IE" sz="1400" dirty="0" smtClean="0"/>
              <a:t>.</a:t>
            </a:r>
          </a:p>
          <a:p>
            <a:r>
              <a:rPr lang="en-IE" sz="1400" dirty="0" smtClean="0"/>
              <a:t>**Dental at 2</a:t>
            </a:r>
            <a:r>
              <a:rPr lang="en-IE" sz="1400" baseline="30000" dirty="0" smtClean="0"/>
              <a:t>nd</a:t>
            </a:r>
            <a:r>
              <a:rPr lang="en-IE" sz="1400" dirty="0" smtClean="0"/>
              <a:t>/4</a:t>
            </a:r>
            <a:r>
              <a:rPr lang="en-IE" sz="1400" baseline="30000" dirty="0" smtClean="0"/>
              <a:t>th</a:t>
            </a:r>
            <a:r>
              <a:rPr lang="en-IE" sz="1400" dirty="0" smtClean="0"/>
              <a:t>/6</a:t>
            </a:r>
            <a:r>
              <a:rPr lang="en-IE" sz="1400" baseline="30000" dirty="0" smtClean="0"/>
              <a:t>th</a:t>
            </a:r>
            <a:r>
              <a:rPr lang="en-IE" sz="1400" dirty="0" smtClean="0"/>
              <a:t> class but provision varies between </a:t>
            </a:r>
            <a:r>
              <a:rPr lang="en-IE" sz="1400" dirty="0" err="1" smtClean="0"/>
              <a:t>CHOs</a:t>
            </a:r>
            <a:endParaRPr lang="en-IE" sz="1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52" y="299634"/>
            <a:ext cx="8229600" cy="500066"/>
          </a:xfrm>
          <a:gradFill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rtlCol="0" anchor="ctr" anchorCtr="0">
            <a:normAutofit fontScale="90000"/>
          </a:bodyPr>
          <a:lstStyle/>
          <a:p>
            <a:r>
              <a:rPr lang="en-GB" sz="36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National Healthy Childhood </a:t>
            </a:r>
            <a:r>
              <a:rPr lang="en-GB" sz="3600" b="1" dirty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6" y="1600200"/>
            <a:ext cx="7829576" cy="4525963"/>
          </a:xfrm>
        </p:spPr>
        <p:txBody>
          <a:bodyPr>
            <a:normAutofit/>
          </a:bodyPr>
          <a:lstStyle/>
          <a:p>
            <a:pPr marL="838200" lvl="1" indent="-381000">
              <a:lnSpc>
                <a:spcPct val="90000"/>
              </a:lnSpc>
              <a:spcAft>
                <a:spcPts val="1200"/>
              </a:spcAft>
              <a:buClr>
                <a:srgbClr val="17375E"/>
              </a:buClr>
              <a:buFontTx/>
              <a:buAutoNum type="arabicPeriod"/>
            </a:pPr>
            <a:r>
              <a:rPr lang="en-GB" sz="1900" dirty="0" smtClean="0"/>
              <a:t>Health Promotion</a:t>
            </a:r>
          </a:p>
          <a:p>
            <a:pPr marL="838200" lvl="1" indent="-381000">
              <a:lnSpc>
                <a:spcPct val="90000"/>
              </a:lnSpc>
              <a:spcAft>
                <a:spcPts val="1200"/>
              </a:spcAft>
              <a:buClr>
                <a:srgbClr val="17375E"/>
              </a:buClr>
              <a:buFontTx/>
              <a:buAutoNum type="arabicPeriod"/>
            </a:pPr>
            <a:r>
              <a:rPr lang="en-GB" sz="1900" dirty="0" smtClean="0"/>
              <a:t>Infant and Maternal Mental Health Assessment and Promotion</a:t>
            </a:r>
          </a:p>
          <a:p>
            <a:pPr marL="838200" lvl="1" indent="-381000">
              <a:lnSpc>
                <a:spcPct val="90000"/>
              </a:lnSpc>
              <a:spcAft>
                <a:spcPts val="1200"/>
              </a:spcAft>
              <a:buClr>
                <a:srgbClr val="17375E"/>
              </a:buClr>
              <a:buFontTx/>
              <a:buAutoNum type="arabicPeriod"/>
            </a:pPr>
            <a:r>
              <a:rPr lang="en-GB" sz="1900" dirty="0" smtClean="0"/>
              <a:t>Screening</a:t>
            </a:r>
          </a:p>
          <a:p>
            <a:pPr marL="838200" lvl="1" indent="-381000">
              <a:lnSpc>
                <a:spcPct val="90000"/>
              </a:lnSpc>
              <a:spcAft>
                <a:spcPts val="1200"/>
              </a:spcAft>
              <a:buClr>
                <a:srgbClr val="17375E"/>
              </a:buClr>
              <a:buFontTx/>
              <a:buAutoNum type="arabicPeriod"/>
            </a:pPr>
            <a:r>
              <a:rPr lang="en-GB" sz="1900" dirty="0" smtClean="0"/>
              <a:t>Surveillance of Physical health</a:t>
            </a:r>
          </a:p>
          <a:p>
            <a:pPr marL="838200" lvl="1" indent="-381000">
              <a:lnSpc>
                <a:spcPct val="90000"/>
              </a:lnSpc>
              <a:spcAft>
                <a:spcPts val="1200"/>
              </a:spcAft>
              <a:buClr>
                <a:srgbClr val="17375E"/>
              </a:buClr>
              <a:buFontTx/>
              <a:buAutoNum type="arabicPeriod"/>
            </a:pPr>
            <a:r>
              <a:rPr lang="en-GB" sz="1900" dirty="0" smtClean="0"/>
              <a:t>Developmental Surveillance</a:t>
            </a:r>
          </a:p>
          <a:p>
            <a:pPr marL="838200" lvl="1" indent="-381000">
              <a:lnSpc>
                <a:spcPct val="90000"/>
              </a:lnSpc>
              <a:spcAft>
                <a:spcPts val="1200"/>
              </a:spcAft>
              <a:buClr>
                <a:srgbClr val="17375E"/>
              </a:buClr>
              <a:buFontTx/>
              <a:buAutoNum type="arabicPeriod"/>
            </a:pPr>
            <a:r>
              <a:rPr lang="en-GB" sz="1900" dirty="0" smtClean="0"/>
              <a:t>Growth Monitoring</a:t>
            </a:r>
          </a:p>
          <a:p>
            <a:pPr marL="838200" lvl="1" indent="-381000">
              <a:lnSpc>
                <a:spcPct val="90000"/>
              </a:lnSpc>
              <a:spcAft>
                <a:spcPts val="1200"/>
              </a:spcAft>
              <a:buClr>
                <a:srgbClr val="17375E"/>
              </a:buClr>
              <a:buFontTx/>
              <a:buAutoNum type="arabicPeriod"/>
            </a:pPr>
            <a:r>
              <a:rPr lang="en-GB" sz="1900" dirty="0" smtClean="0"/>
              <a:t>Immunisations</a:t>
            </a:r>
          </a:p>
          <a:p>
            <a:pPr marL="838200" lvl="1" indent="-381000">
              <a:lnSpc>
                <a:spcPct val="90000"/>
              </a:lnSpc>
              <a:spcAft>
                <a:spcPts val="1200"/>
              </a:spcAft>
              <a:buClr>
                <a:srgbClr val="17375E"/>
              </a:buClr>
              <a:buFontTx/>
              <a:buAutoNum type="arabicPeriod"/>
            </a:pPr>
            <a:r>
              <a:rPr lang="en-GB" sz="1900" dirty="0" smtClean="0"/>
              <a:t>Needs Assessment</a:t>
            </a:r>
          </a:p>
          <a:p>
            <a:pPr marL="838200" lvl="1" indent="-381000">
              <a:lnSpc>
                <a:spcPct val="90000"/>
              </a:lnSpc>
              <a:spcAft>
                <a:spcPts val="1200"/>
              </a:spcAft>
              <a:buClr>
                <a:srgbClr val="17375E"/>
              </a:buClr>
              <a:buFontTx/>
              <a:buAutoNum type="arabicPeriod"/>
            </a:pPr>
            <a:r>
              <a:rPr lang="en-GB" sz="1900" dirty="0" smtClean="0"/>
              <a:t>Dental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6079" y="252259"/>
            <a:ext cx="8362950" cy="571520"/>
          </a:xfrm>
          <a:gradFill rotWithShape="1"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cap="flat" algn="ctr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IE" sz="24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Key Components of our National Healthy Childhood Programme</a:t>
            </a:r>
            <a:endParaRPr lang="en-GB" sz="2400" b="1" dirty="0" smtClean="0">
              <a:solidFill>
                <a:srgbClr val="003366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3" descr="2708811013_4f53c45f45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714620"/>
            <a:ext cx="3502876" cy="212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85886" y="6596390"/>
            <a:ext cx="73581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900" i="1" dirty="0" smtClean="0">
                <a:solidFill>
                  <a:schemeClr val="bg1">
                    <a:lumMod val="50000"/>
                  </a:schemeClr>
                </a:solidFill>
              </a:rPr>
              <a:t>Image: Happy by </a:t>
            </a:r>
            <a:r>
              <a:rPr lang="en-IE" sz="900" i="1" u="sng" dirty="0" smtClean="0">
                <a:solidFill>
                  <a:schemeClr val="bg1">
                    <a:lumMod val="50000"/>
                  </a:schemeClr>
                </a:solidFill>
                <a:hlinkClick r:id="rId4" tooltip="Go to David Robert Bliwas's photostream"/>
              </a:rPr>
              <a:t>David Robert </a:t>
            </a:r>
            <a:r>
              <a:rPr lang="en-IE" sz="900" i="1" u="sng" dirty="0" err="1" smtClean="0">
                <a:solidFill>
                  <a:schemeClr val="bg1">
                    <a:lumMod val="50000"/>
                  </a:schemeClr>
                </a:solidFill>
                <a:hlinkClick r:id="rId4" tooltip="Go to David Robert Bliwas's photostream"/>
              </a:rPr>
              <a:t>Bliwas</a:t>
            </a:r>
            <a:r>
              <a:rPr lang="en-IE" sz="900" i="1" dirty="0" smtClean="0">
                <a:solidFill>
                  <a:schemeClr val="bg1">
                    <a:lumMod val="50000"/>
                  </a:schemeClr>
                </a:solidFill>
              </a:rPr>
              <a:t> from </a:t>
            </a:r>
            <a:r>
              <a:rPr lang="en-IE" sz="900" i="1" dirty="0" err="1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flickr</a:t>
            </a:r>
            <a:r>
              <a:rPr lang="en-IE" sz="900" i="1" dirty="0" smtClean="0">
                <a:solidFill>
                  <a:schemeClr val="bg1">
                    <a:lumMod val="50000"/>
                  </a:schemeClr>
                </a:solidFill>
              </a:rPr>
              <a:t> under </a:t>
            </a:r>
            <a:r>
              <a:rPr lang="en-IE" sz="900" i="1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creative commons license</a:t>
            </a:r>
            <a:endParaRPr lang="en-IE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0439" y="139602"/>
            <a:ext cx="8362950" cy="822216"/>
          </a:xfrm>
          <a:gradFill rotWithShape="1">
            <a:gsLst>
              <a:gs pos="0">
                <a:srgbClr val="0070C0">
                  <a:alpha val="46000"/>
                </a:srgb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cap="flat" algn="ctr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defRPr/>
            </a:pPr>
            <a:r>
              <a:rPr lang="en-IE" sz="24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National </a:t>
            </a:r>
            <a:r>
              <a:rPr lang="en-IE" sz="24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Healthy Childhood </a:t>
            </a:r>
            <a:r>
              <a:rPr lang="en-IE" sz="24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Programme </a:t>
            </a:r>
            <a:r>
              <a:rPr lang="en-IE" sz="24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IE" sz="24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24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Key </a:t>
            </a:r>
            <a:r>
              <a:rPr lang="en-IE" sz="2400" b="1" dirty="0" smtClean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Issues</a:t>
            </a:r>
            <a:endParaRPr lang="en-GB" sz="2400" b="1" dirty="0" smtClean="0">
              <a:solidFill>
                <a:srgbClr val="003366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23850" y="1214438"/>
            <a:ext cx="849630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66"/>
              </a:buClr>
            </a:pPr>
            <a:r>
              <a:rPr lang="en-IE" sz="2600" b="1" dirty="0"/>
              <a:t>Key issues emerging</a:t>
            </a:r>
          </a:p>
          <a:p>
            <a:pPr marL="457200" indent="-457200">
              <a:spcBef>
                <a:spcPct val="20000"/>
              </a:spcBef>
              <a:buClr>
                <a:srgbClr val="000066"/>
              </a:buClr>
            </a:pPr>
            <a:endParaRPr lang="en-IE" sz="1900" b="1" dirty="0"/>
          </a:p>
          <a:p>
            <a:pPr marL="838200" lvl="1" indent="-381000">
              <a:spcAft>
                <a:spcPts val="1200"/>
              </a:spcAft>
              <a:buClr>
                <a:srgbClr val="17375E"/>
              </a:buClr>
              <a:buFontTx/>
              <a:buAutoNum type="arabicPeriod"/>
            </a:pPr>
            <a:r>
              <a:rPr lang="en-IE" sz="1900" dirty="0"/>
              <a:t>Acknowledgement that the wider determinants of health play a significant part in child and adult health</a:t>
            </a:r>
          </a:p>
          <a:p>
            <a:pPr marL="838200" lvl="1" indent="-381000">
              <a:spcAft>
                <a:spcPts val="1200"/>
              </a:spcAft>
              <a:buClr>
                <a:srgbClr val="17375E"/>
              </a:buClr>
              <a:buFontTx/>
              <a:buAutoNum type="arabicPeriod"/>
            </a:pPr>
            <a:r>
              <a:rPr lang="en-IE" sz="1900" dirty="0"/>
              <a:t>The benefits of a Child Health Programme based on a model of </a:t>
            </a:r>
            <a:r>
              <a:rPr lang="en-IE" sz="1900" i="1" dirty="0"/>
              <a:t>progressive universalism – </a:t>
            </a:r>
            <a:r>
              <a:rPr lang="en-IE" sz="1900" dirty="0"/>
              <a:t>help for all and more for those who need it</a:t>
            </a:r>
          </a:p>
          <a:p>
            <a:pPr marL="838200" lvl="1" indent="-381000">
              <a:spcAft>
                <a:spcPts val="1200"/>
              </a:spcAft>
              <a:buClr>
                <a:srgbClr val="17375E"/>
              </a:buClr>
              <a:buFontTx/>
              <a:buAutoNum type="arabicPeriod"/>
            </a:pPr>
            <a:r>
              <a:rPr lang="en-IE" sz="1900" dirty="0"/>
              <a:t>The impact of the antenatal period on the development of the foetus</a:t>
            </a:r>
          </a:p>
          <a:p>
            <a:pPr marL="838200" lvl="1" indent="-381000">
              <a:spcAft>
                <a:spcPts val="1200"/>
              </a:spcAft>
              <a:buClr>
                <a:srgbClr val="17375E"/>
              </a:buClr>
              <a:buFont typeface="Calibri" pitchFamily="34" charset="0"/>
              <a:buAutoNum type="arabicPeriod"/>
            </a:pPr>
            <a:r>
              <a:rPr lang="en-IE" sz="1900" dirty="0"/>
              <a:t>The importance of maternal mental health on infant mental health and development</a:t>
            </a:r>
          </a:p>
          <a:p>
            <a:pPr marL="838200" lvl="1" indent="-381000">
              <a:spcAft>
                <a:spcPts val="1200"/>
              </a:spcAft>
              <a:buClr>
                <a:srgbClr val="17375E"/>
              </a:buClr>
              <a:buFont typeface="Calibri" pitchFamily="34" charset="0"/>
              <a:buAutoNum type="arabicPeriod"/>
            </a:pPr>
            <a:r>
              <a:rPr lang="en-IE" sz="1900" dirty="0"/>
              <a:t>The pivotal role of the parents in child development </a:t>
            </a:r>
          </a:p>
          <a:p>
            <a:pPr marL="838200" lvl="1" indent="-381000">
              <a:spcAft>
                <a:spcPts val="1200"/>
              </a:spcAft>
              <a:buClr>
                <a:srgbClr val="17375E"/>
              </a:buClr>
              <a:buFont typeface="Calibri" pitchFamily="34" charset="0"/>
              <a:buAutoNum type="arabicPeriod"/>
            </a:pPr>
            <a:r>
              <a:rPr lang="en-IE" sz="1900" dirty="0"/>
              <a:t>Early identification of issues can improve the outcome for the child.</a:t>
            </a:r>
          </a:p>
          <a:p>
            <a:pPr marL="457200" indent="-457200">
              <a:spcBef>
                <a:spcPct val="20000"/>
              </a:spcBef>
              <a:buClr>
                <a:srgbClr val="000066"/>
              </a:buClr>
            </a:pPr>
            <a:endParaRPr lang="en-GB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 Health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 Health TEMPLATE</Template>
  <TotalTime>1138</TotalTime>
  <Words>1444</Words>
  <Application>Microsoft Office PowerPoint</Application>
  <PresentationFormat>On-screen Show (4:3)</PresentationFormat>
  <Paragraphs>258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Child Health TEMPLATE</vt:lpstr>
      <vt:lpstr>The National Healthy Childhood Programme  Making every contact count</vt:lpstr>
      <vt:lpstr>Slide 2</vt:lpstr>
      <vt:lpstr>Early Years Last a Lifetime</vt:lpstr>
      <vt:lpstr>What we know about children in Ireland</vt:lpstr>
      <vt:lpstr>Universal Child Health Programmes</vt:lpstr>
      <vt:lpstr>National Healthy Childhood Programme</vt:lpstr>
      <vt:lpstr>National Healthy Childhood Programme</vt:lpstr>
      <vt:lpstr>Key Components of our National Healthy Childhood Programme</vt:lpstr>
      <vt:lpstr>National Healthy Childhood Programme  Key Issues</vt:lpstr>
      <vt:lpstr>HSE Implementation Context</vt:lpstr>
      <vt:lpstr>The Nurture Programme – Infant Health &amp; Wellbeing</vt:lpstr>
      <vt:lpstr>Making Every Contact Count   0-3 years</vt:lpstr>
      <vt:lpstr>The Nurture Programme – Infant Health &amp; Wellbeing</vt:lpstr>
      <vt:lpstr>Interventions</vt:lpstr>
      <vt:lpstr>Practical things we will see over the next 2 -3 years</vt:lpstr>
      <vt:lpstr>Impact of the Nurture Programme</vt:lpstr>
      <vt:lpstr>Slide 17</vt:lpstr>
      <vt:lpstr>Further information</vt:lpstr>
      <vt:lpstr>Slide 19</vt:lpstr>
    </vt:vector>
  </TitlesOfParts>
  <Company>HSE SOUTH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Smith</dc:creator>
  <cp:lastModifiedBy>Laura Smith</cp:lastModifiedBy>
  <cp:revision>262</cp:revision>
  <dcterms:created xsi:type="dcterms:W3CDTF">2016-01-19T11:13:23Z</dcterms:created>
  <dcterms:modified xsi:type="dcterms:W3CDTF">2016-05-20T14:28:46Z</dcterms:modified>
</cp:coreProperties>
</file>