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325" r:id="rId2"/>
    <p:sldId id="312" r:id="rId3"/>
    <p:sldId id="308" r:id="rId4"/>
    <p:sldId id="266" r:id="rId5"/>
    <p:sldId id="288" r:id="rId6"/>
    <p:sldId id="340" r:id="rId7"/>
    <p:sldId id="333" r:id="rId8"/>
    <p:sldId id="332" r:id="rId9"/>
    <p:sldId id="335" r:id="rId10"/>
    <p:sldId id="339" r:id="rId11"/>
    <p:sldId id="336" r:id="rId12"/>
    <p:sldId id="338" r:id="rId13"/>
    <p:sldId id="337" r:id="rId14"/>
  </p:sldIdLst>
  <p:sldSz cx="9144000" cy="6858000" type="screen4x3"/>
  <p:notesSz cx="6858000" cy="9144000"/>
  <p:embeddedFontLst>
    <p:embeddedFont>
      <p:font typeface="Source Sans Pr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A707784-3F40-D24F-94B6-F5E7A5D4731B}">
          <p14:sldIdLst>
            <p14:sldId id="325"/>
            <p14:sldId id="312"/>
            <p14:sldId id="308"/>
            <p14:sldId id="266"/>
            <p14:sldId id="288"/>
            <p14:sldId id="340"/>
            <p14:sldId id="333"/>
            <p14:sldId id="332"/>
            <p14:sldId id="335"/>
            <p14:sldId id="339"/>
            <p14:sldId id="336"/>
            <p14:sldId id="338"/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D86A7C"/>
    <a:srgbClr val="002060"/>
    <a:srgbClr val="28F0EE"/>
    <a:srgbClr val="000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2B69CF3-258C-4E62-8F46-430DCD7D3F2A}">
  <a:tblStyle styleId="{E2B69CF3-258C-4E62-8F46-430DCD7D3F2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02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2607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teal">
    <p:bg>
      <p:bgPr>
        <a:solidFill>
          <a:srgbClr val="6CF3CE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00C5B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854251" y="3922275"/>
            <a:ext cx="3815400" cy="993899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pink">
    <p:bg>
      <p:bgPr>
        <a:solidFill>
          <a:srgbClr val="FD8E8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854251" y="3922275"/>
            <a:ext cx="3815400" cy="993899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181050" y="1331950"/>
            <a:ext cx="8781899" cy="53576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9" name="Shape 29"/>
          <p:cNvGrpSpPr/>
          <p:nvPr/>
        </p:nvGrpSpPr>
        <p:grpSpPr>
          <a:xfrm>
            <a:off x="180850" y="168450"/>
            <a:ext cx="8781899" cy="1296663"/>
            <a:chOff x="180850" y="168450"/>
            <a:chExt cx="8781899" cy="1296663"/>
          </a:xfrm>
        </p:grpSpPr>
        <p:sp>
          <p:nvSpPr>
            <p:cNvPr id="30" name="Shape 30"/>
            <p:cNvSpPr/>
            <p:nvPr/>
          </p:nvSpPr>
          <p:spPr>
            <a:xfrm>
              <a:off x="180850" y="168450"/>
              <a:ext cx="8781899" cy="973499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5400000">
              <a:off x="1027273" y="930513"/>
              <a:ext cx="442799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61300" y="341550"/>
              <a:ext cx="8420999" cy="627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spcBef>
                <a:spcPts val="0"/>
              </a:spcBef>
              <a:defRPr/>
            </a:lvl1pPr>
            <a:lvl2pPr lvl="1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dark">
    <p:bg>
      <p:bgPr>
        <a:solidFill>
          <a:srgbClr val="00C5B9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3" name="Shape 55"/>
          <p:cNvGrpSpPr/>
          <p:nvPr userDrawn="1"/>
        </p:nvGrpSpPr>
        <p:grpSpPr>
          <a:xfrm>
            <a:off x="180850" y="168450"/>
            <a:ext cx="8781899" cy="1296663"/>
            <a:chOff x="180850" y="168450"/>
            <a:chExt cx="8781899" cy="1296663"/>
          </a:xfrm>
        </p:grpSpPr>
        <p:sp>
          <p:nvSpPr>
            <p:cNvPr id="4" name="Shape 56"/>
            <p:cNvSpPr/>
            <p:nvPr/>
          </p:nvSpPr>
          <p:spPr>
            <a:xfrm>
              <a:off x="180850" y="168450"/>
              <a:ext cx="8781899" cy="973499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57"/>
            <p:cNvSpPr/>
            <p:nvPr/>
          </p:nvSpPr>
          <p:spPr>
            <a:xfrm rot="5400000">
              <a:off x="1027273" y="930513"/>
              <a:ext cx="442799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58"/>
            <p:cNvSpPr/>
            <p:nvPr/>
          </p:nvSpPr>
          <p:spPr>
            <a:xfrm>
              <a:off x="361300" y="341550"/>
              <a:ext cx="8420999" cy="627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8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teal">
    <p:bg>
      <p:bgPr>
        <a:solidFill>
          <a:srgbClr val="6CF3CE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00C5B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" name="Shape 55"/>
          <p:cNvGrpSpPr/>
          <p:nvPr userDrawn="1"/>
        </p:nvGrpSpPr>
        <p:grpSpPr>
          <a:xfrm>
            <a:off x="180850" y="168450"/>
            <a:ext cx="8781899" cy="1296663"/>
            <a:chOff x="180850" y="168450"/>
            <a:chExt cx="8781899" cy="1296663"/>
          </a:xfrm>
          <a:solidFill>
            <a:schemeClr val="bg1"/>
          </a:solidFill>
        </p:grpSpPr>
        <p:sp>
          <p:nvSpPr>
            <p:cNvPr id="4" name="Shape 56"/>
            <p:cNvSpPr/>
            <p:nvPr/>
          </p:nvSpPr>
          <p:spPr>
            <a:xfrm>
              <a:off x="180850" y="168450"/>
              <a:ext cx="8781899" cy="9734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57"/>
            <p:cNvSpPr/>
            <p:nvPr/>
          </p:nvSpPr>
          <p:spPr>
            <a:xfrm rot="5400000">
              <a:off x="1027273" y="930513"/>
              <a:ext cx="442799" cy="626400"/>
            </a:xfrm>
            <a:prstGeom prst="rtTriangl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58"/>
            <p:cNvSpPr/>
            <p:nvPr/>
          </p:nvSpPr>
          <p:spPr>
            <a:xfrm>
              <a:off x="361300" y="341550"/>
              <a:ext cx="8420999" cy="6272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533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F07C1C-4F50-48F2-ADBE-999A345A8E43}" type="datetimeFigureOut">
              <a:rPr lang="en-GB" smtClean="0"/>
              <a:pPr/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16BEB-43CF-4D60-921E-46426BC8589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381328"/>
            <a:ext cx="141446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22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79193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80050" y="274650"/>
            <a:ext cx="73838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80050" y="1600209"/>
            <a:ext cx="7383899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F3848"/>
              </a:buClr>
              <a:buSzPct val="100000"/>
              <a:buFont typeface="Source Sans Pro"/>
              <a:buChar char="■"/>
              <a:defRPr sz="32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F3848"/>
              </a:buClr>
              <a:buSzPct val="100000"/>
              <a:buFont typeface="Source Sans Pro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F3848"/>
              </a:buClr>
              <a:buSzPct val="100000"/>
              <a:buFont typeface="Source Sans Pro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2" r:id="rId5"/>
    <p:sldLayoutId id="2147483663" r:id="rId6"/>
    <p:sldLayoutId id="2147483664" r:id="rId7"/>
    <p:sldLayoutId id="214748366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725" y="5871106"/>
            <a:ext cx="2637357" cy="6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downings\AppData\Local\Microsoft\Windows\Temporary Internet Files\Content.Outlook\7R14O4TN\Rgb_LogoTyp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298" y="5871107"/>
            <a:ext cx="1437514" cy="666348"/>
          </a:xfrm>
          <a:prstGeom prst="rect">
            <a:avLst/>
          </a:prstGeom>
          <a:noFill/>
        </p:spPr>
      </p:pic>
      <p:pic>
        <p:nvPicPr>
          <p:cNvPr id="7" name="Picture 4" descr="C:\Users\downings\AppData\Local\Microsoft\Windows\Temporary Internet Files\Content.Outlook\7R14O4TN\CFI 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030" y="5828004"/>
            <a:ext cx="2276501" cy="65578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02" y="636104"/>
            <a:ext cx="6457623" cy="120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729" y="2072383"/>
            <a:ext cx="5544126" cy="99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812" y="5871107"/>
            <a:ext cx="2517913" cy="6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:\1. Programmes and Campaigns Team\Artwork\Logos\Healthy Ireland Logo\hi_logo_col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6" y="3460466"/>
            <a:ext cx="1393212" cy="1393212"/>
          </a:xfrm>
          <a:prstGeom prst="rect">
            <a:avLst/>
          </a:prstGeom>
          <a:noFill/>
        </p:spPr>
      </p:pic>
      <p:pic>
        <p:nvPicPr>
          <p:cNvPr id="1027" name="Picture 3" descr="C:\Users\downings\AppData\Local\Microsoft\Windows\Temporary Internet Files\Content.Outlook\7R14O4TN\BOBF_logo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3319" y="3510548"/>
            <a:ext cx="1393212" cy="139321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89812" y="3510548"/>
            <a:ext cx="5301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b="1" dirty="0" smtClean="0">
                <a:solidFill>
                  <a:srgbClr val="00B0F0"/>
                </a:solidFill>
                <a:latin typeface="Source Sans Pro" charset="0"/>
                <a:cs typeface="Source Sans Pro" charset="0"/>
              </a:rPr>
              <a:t>    </a:t>
            </a:r>
            <a:r>
              <a:rPr lang="en-IE" sz="2800" b="1" dirty="0" smtClean="0">
                <a:solidFill>
                  <a:srgbClr val="00B0F0"/>
                </a:solidFill>
                <a:latin typeface="Source Sans Pro" charset="0"/>
                <a:cs typeface="Source Sans Pro" charset="0"/>
              </a:rPr>
              <a:t>The Nurture Programme</a:t>
            </a:r>
            <a:br>
              <a:rPr lang="en-IE" sz="2800" b="1" dirty="0" smtClean="0">
                <a:solidFill>
                  <a:srgbClr val="00B0F0"/>
                </a:solidFill>
                <a:latin typeface="Source Sans Pro" charset="0"/>
                <a:cs typeface="Source Sans Pro" charset="0"/>
              </a:rPr>
            </a:br>
            <a:r>
              <a:rPr lang="en-IE" sz="2800" b="1" dirty="0" smtClean="0">
                <a:solidFill>
                  <a:srgbClr val="00B0F0"/>
                </a:solidFill>
                <a:latin typeface="Source Sans Pro" charset="0"/>
                <a:cs typeface="Source Sans Pro" charset="0"/>
              </a:rPr>
              <a:t> - Infant Health and Wellbeing </a:t>
            </a:r>
            <a:endParaRPr lang="en-IE" sz="2800" b="1" dirty="0">
              <a:solidFill>
                <a:srgbClr val="00B0F0"/>
              </a:solidFill>
              <a:latin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2400" y="-287508"/>
            <a:ext cx="10566400" cy="7052015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0" y="3392557"/>
            <a:ext cx="3364137" cy="3101008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IE" sz="240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Quotes from a Mum  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 The immunisation system seems to be very well organised. I would receive a reminder around these visits...’ </a:t>
            </a:r>
            <a:endParaRPr lang="en-IE" sz="2400" dirty="0" smtClea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60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6200" y="0"/>
            <a:ext cx="10490200" cy="6858000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4894248" y="3213100"/>
            <a:ext cx="3417901" cy="2951686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IE" sz="240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Quotes from a Mum   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 I got very good medical care in the maternity hospital but less good on emotional care and support’  </a:t>
            </a:r>
            <a:endParaRPr lang="en-IE" sz="2400" dirty="0" smtClea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60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4600" y="0"/>
            <a:ext cx="10287000" cy="6858000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0" y="453887"/>
            <a:ext cx="3663949" cy="3199336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IE" sz="240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 from a Mum   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ctr"/>
            <a:r>
              <a:rPr lang="en-IE" sz="2400" b="1" dirty="0" smtClean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‘Without the midwife I would have been lost... they are amazing...they  keep you calm and reassure you...’ </a:t>
            </a:r>
            <a:endParaRPr lang="en-IE" sz="2400" dirty="0" smtClea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60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9015" y="0"/>
            <a:ext cx="10275830" cy="6858000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4381500" y="228600"/>
            <a:ext cx="3663949" cy="3199336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IE" sz="240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 </a:t>
            </a:r>
            <a:r>
              <a:rPr lang="en-IE" sz="240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 a Mum   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 My home visitor told me that my breast milk was liquid gold....that stuck in my mind and I breastfed my fourth baby because of this...’  </a:t>
            </a:r>
            <a:endParaRPr lang="en-IE" sz="2400" dirty="0" smtClea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60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Embedded image permalin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09873" y="644315"/>
            <a:ext cx="285225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http://www.hse.ie/images_upload/portal/eng/services/news/HSE%20QUIT%20Campaign%20launch%203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1003" y="1323091"/>
            <a:ext cx="4038600" cy="2674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c1.staticflickr.com/1/418/19955468340_c81465a2af_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54605" y="3295366"/>
            <a:ext cx="3746048" cy="2497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1100" y="4476750"/>
            <a:ext cx="3024081" cy="1743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58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mmafinn\AppData\Local\Microsoft\Windows\Temporary Internet Files\Content.Outlook\WWG6GYY5\RRP 2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0204" y="1488004"/>
            <a:ext cx="7457031" cy="4971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18" y="105955"/>
            <a:ext cx="8608035" cy="1143000"/>
          </a:xfrm>
        </p:spPr>
        <p:txBody>
          <a:bodyPr/>
          <a:lstStyle/>
          <a:p>
            <a:r>
              <a:rPr lang="en-IE" sz="2000" dirty="0" smtClean="0"/>
              <a:t>The Nurture Programme - Infant Health and Wellbeing will build </a:t>
            </a:r>
            <a:br>
              <a:rPr lang="en-IE" sz="2000" dirty="0" smtClean="0"/>
            </a:br>
            <a:r>
              <a:rPr lang="en-IE" sz="2000" dirty="0" smtClean="0"/>
              <a:t>on the best practice already in our services </a:t>
            </a:r>
            <a:r>
              <a:rPr lang="en-IE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5715036" y="4305300"/>
            <a:ext cx="3069000" cy="2181723"/>
          </a:xfrm>
          <a:prstGeom prst="rect">
            <a:avLst/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Parents will be involved in the development of the Programme and all its resources </a:t>
            </a:r>
            <a:endParaRPr lang="en-IE" sz="2400" dirty="0" smtClean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Shape 147"/>
          <p:cNvSpPr/>
          <p:nvPr/>
        </p:nvSpPr>
        <p:spPr>
          <a:xfrm>
            <a:off x="262119" y="258369"/>
            <a:ext cx="3069000" cy="2457300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IE" sz="2400" b="1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commit to ensuring that parents are at the heart of our work   </a:t>
            </a:r>
            <a:endParaRPr lang="en" sz="2400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mbedded image permalin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"/>
            <a:ext cx="9701666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7" name="Shape 147"/>
          <p:cNvSpPr/>
          <p:nvPr/>
        </p:nvSpPr>
        <p:spPr>
          <a:xfrm>
            <a:off x="516835" y="375713"/>
            <a:ext cx="3369714" cy="2910825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IE" sz="240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 from a Mum  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‘....the public health nurse was incredibly supportive... she came out four days in a row ’ </a:t>
            </a:r>
            <a:endParaRPr lang="en-IE" sz="2400" dirty="0" smtClea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60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mbedded image permalin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59026"/>
            <a:ext cx="9144000" cy="701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7" name="Shape 147"/>
          <p:cNvSpPr/>
          <p:nvPr/>
        </p:nvSpPr>
        <p:spPr>
          <a:xfrm>
            <a:off x="658523" y="3869635"/>
            <a:ext cx="7942138" cy="2457300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IE" sz="240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 from a Dad 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‘....the antenatal course was very helpful because you don’t know what to expect on your first pregnancy so it normalises it a bit...it is the only real information I received as a father on labour...’ </a:t>
            </a:r>
            <a:endParaRPr lang="en-IE" sz="2400" dirty="0" smtClea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60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emmafinn\AppData\Local\Microsoft\Windows\Temporary Internet Files\Content.Outlook\WWG6GYY5\RRP 2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0515600" cy="695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7" name="Shape 147"/>
          <p:cNvSpPr/>
          <p:nvPr/>
        </p:nvSpPr>
        <p:spPr>
          <a:xfrm>
            <a:off x="468298" y="515414"/>
            <a:ext cx="3379801" cy="3218386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IE" sz="240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Quotes from a Mum   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‘The nurse called. I found out about the breastfeeding group. It was within walking distance... it was </a:t>
            </a:r>
            <a:r>
              <a:rPr lang="en-IE" sz="2400" b="1" dirty="0" err="1" smtClean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brillant</a:t>
            </a:r>
            <a:r>
              <a:rPr lang="en-IE" sz="2400" b="1" dirty="0" smtClean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...’ </a:t>
            </a:r>
            <a:endParaRPr lang="en-IE" sz="2400" dirty="0" smtClea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60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2198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0" y="285750"/>
            <a:ext cx="3752850" cy="3123136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IE" sz="240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Quotes from a Mum   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‘Without the midwife I would have been lost... they are amazing...they  keep you calm and reassure you...’ </a:t>
            </a:r>
            <a:endParaRPr lang="en-IE" sz="2400" dirty="0" smtClea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60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2400" y="-381000"/>
            <a:ext cx="10566400" cy="7239000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0" y="389283"/>
            <a:ext cx="3748450" cy="3467100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IE" sz="240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Quotes from a Mum  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 Every time I walked out of an appointment ...there’s a lot of new information....if he’s crying and upset I’m a bit upset as well, you’re tired, you’re not taking in information...’ </a:t>
            </a:r>
            <a:endParaRPr lang="en-IE" sz="2400" dirty="0" smtClea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60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ed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308</Words>
  <Application>Microsoft Office PowerPoint</Application>
  <PresentationFormat>On-screen Show (4:3)</PresentationFormat>
  <Paragraphs>22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Source Sans Pro</vt:lpstr>
      <vt:lpstr>Benedick template</vt:lpstr>
      <vt:lpstr>PowerPoint Presentation</vt:lpstr>
      <vt:lpstr>PowerPoint Presentation</vt:lpstr>
      <vt:lpstr>The Nurture Programme - Infant Health and Wellbeing will build  on the best practice already in our services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HSE Communications</dc:title>
  <dc:creator>Fidelma Browne</dc:creator>
  <cp:lastModifiedBy>Fidelma Browne</cp:lastModifiedBy>
  <cp:revision>139</cp:revision>
  <dcterms:modified xsi:type="dcterms:W3CDTF">2016-05-20T15:56:52Z</dcterms:modified>
</cp:coreProperties>
</file>