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2" r:id="rId4"/>
    <p:sldMasterId id="2147483857" r:id="rId5"/>
    <p:sldMasterId id="2147483859" r:id="rId6"/>
    <p:sldMasterId id="2147483868" r:id="rId7"/>
    <p:sldMasterId id="2147483870" r:id="rId8"/>
    <p:sldMasterId id="2147483883" r:id="rId9"/>
  </p:sldMasterIdLst>
  <p:notesMasterIdLst>
    <p:notesMasterId r:id="rId54"/>
  </p:notesMasterIdLst>
  <p:handoutMasterIdLst>
    <p:handoutMasterId r:id="rId55"/>
  </p:handoutMasterIdLst>
  <p:sldIdLst>
    <p:sldId id="256" r:id="rId10"/>
    <p:sldId id="418" r:id="rId11"/>
    <p:sldId id="399" r:id="rId12"/>
    <p:sldId id="400" r:id="rId13"/>
    <p:sldId id="415" r:id="rId14"/>
    <p:sldId id="397" r:id="rId15"/>
    <p:sldId id="402" r:id="rId16"/>
    <p:sldId id="403" r:id="rId17"/>
    <p:sldId id="404" r:id="rId18"/>
    <p:sldId id="378" r:id="rId19"/>
    <p:sldId id="310" r:id="rId20"/>
    <p:sldId id="416" r:id="rId21"/>
    <p:sldId id="311" r:id="rId22"/>
    <p:sldId id="419" r:id="rId23"/>
    <p:sldId id="409" r:id="rId24"/>
    <p:sldId id="420" r:id="rId25"/>
    <p:sldId id="370" r:id="rId26"/>
    <p:sldId id="411" r:id="rId27"/>
    <p:sldId id="372" r:id="rId28"/>
    <p:sldId id="287" r:id="rId29"/>
    <p:sldId id="346" r:id="rId30"/>
    <p:sldId id="421" r:id="rId31"/>
    <p:sldId id="323" r:id="rId32"/>
    <p:sldId id="348" r:id="rId33"/>
    <p:sldId id="349" r:id="rId34"/>
    <p:sldId id="347" r:id="rId35"/>
    <p:sldId id="352" r:id="rId36"/>
    <p:sldId id="353" r:id="rId37"/>
    <p:sldId id="338" r:id="rId38"/>
    <p:sldId id="342" r:id="rId39"/>
    <p:sldId id="422" r:id="rId40"/>
    <p:sldId id="260" r:id="rId41"/>
    <p:sldId id="332" r:id="rId42"/>
    <p:sldId id="333" r:id="rId43"/>
    <p:sldId id="398" r:id="rId44"/>
    <p:sldId id="351" r:id="rId45"/>
    <p:sldId id="364" r:id="rId46"/>
    <p:sldId id="413" r:id="rId47"/>
    <p:sldId id="414" r:id="rId48"/>
    <p:sldId id="412" r:id="rId49"/>
    <p:sldId id="366" r:id="rId50"/>
    <p:sldId id="380" r:id="rId51"/>
    <p:sldId id="381" r:id="rId52"/>
    <p:sldId id="360" r:id="rId53"/>
  </p:sldIdLst>
  <p:sldSz cx="9144000" cy="6858000" type="screen4x3"/>
  <p:notesSz cx="6794500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266627"/>
    <a:srgbClr val="A32638"/>
    <a:srgbClr val="FA50E2"/>
    <a:srgbClr val="46F8FC"/>
    <a:srgbClr val="7E8705"/>
    <a:srgbClr val="880423"/>
    <a:srgbClr val="7517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2535" autoAdjust="0"/>
  </p:normalViewPr>
  <p:slideViewPr>
    <p:cSldViewPr snapToGrid="0">
      <p:cViewPr varScale="1">
        <p:scale>
          <a:sx n="55" d="100"/>
          <a:sy n="55" d="100"/>
        </p:scale>
        <p:origin x="183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-1956" y="-96"/>
      </p:cViewPr>
      <p:guideLst>
        <p:guide orient="horz" pos="312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2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A94204-3593-4626-A971-08609DE5F28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6C7D9E8-CD06-49AF-A4CA-4B18FEEEFED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2000" dirty="0">
              <a:solidFill>
                <a:schemeClr val="bg1"/>
              </a:solidFill>
              <a:latin typeface="Calibri" panose="020F0502020204030204" pitchFamily="34" charset="0"/>
            </a:rPr>
            <a:t>Implementation support</a:t>
          </a:r>
        </a:p>
      </dgm:t>
    </dgm:pt>
    <dgm:pt modelId="{F92F8C03-13CB-4931-89CC-F534EFF72DED}" type="parTrans" cxnId="{489BAD3F-766C-492D-A74E-98CEF89192DC}">
      <dgm:prSet/>
      <dgm:spPr/>
      <dgm:t>
        <a:bodyPr/>
        <a:lstStyle/>
        <a:p>
          <a:endParaRPr lang="en-US"/>
        </a:p>
      </dgm:t>
    </dgm:pt>
    <dgm:pt modelId="{32A134AC-CC4F-4714-BD51-89B2D61C4002}" type="sibTrans" cxnId="{489BAD3F-766C-492D-A74E-98CEF89192DC}">
      <dgm:prSet/>
      <dgm:spPr/>
      <dgm:t>
        <a:bodyPr/>
        <a:lstStyle/>
        <a:p>
          <a:endParaRPr lang="en-US"/>
        </a:p>
      </dgm:t>
    </dgm:pt>
    <dgm:pt modelId="{3822A61A-A369-4997-BB64-1E70C7ABE2AE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US" sz="2400" dirty="0">
              <a:latin typeface="+mj-lt"/>
            </a:rPr>
            <a:t>Implementation practice experience</a:t>
          </a:r>
        </a:p>
      </dgm:t>
    </dgm:pt>
    <dgm:pt modelId="{AF05FA1B-077B-4CD8-B333-D64D23B7E4FC}" type="parTrans" cxnId="{5CC2ED4A-9024-46FA-A3B3-771A935ECC22}">
      <dgm:prSet/>
      <dgm:spPr/>
      <dgm:t>
        <a:bodyPr/>
        <a:lstStyle/>
        <a:p>
          <a:endParaRPr lang="en-US"/>
        </a:p>
      </dgm:t>
    </dgm:pt>
    <dgm:pt modelId="{3AC11234-5B08-479F-901C-50660C35CB0D}" type="sibTrans" cxnId="{5CC2ED4A-9024-46FA-A3B3-771A935ECC22}">
      <dgm:prSet/>
      <dgm:spPr/>
      <dgm:t>
        <a:bodyPr/>
        <a:lstStyle/>
        <a:p>
          <a:endParaRPr lang="en-US"/>
        </a:p>
      </dgm:t>
    </dgm:pt>
    <dgm:pt modelId="{ABD5B2E7-668E-465C-A864-5B0CD8FBE74F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US" sz="2400" dirty="0">
              <a:latin typeface="+mj-lt"/>
            </a:rPr>
            <a:t>Practitioner experience</a:t>
          </a:r>
        </a:p>
      </dgm:t>
    </dgm:pt>
    <dgm:pt modelId="{75182919-4AAE-4EA7-8148-2ED9505BF87F}" type="parTrans" cxnId="{7E35B386-067B-4A7C-B7E1-696DAD07F6D8}">
      <dgm:prSet/>
      <dgm:spPr/>
      <dgm:t>
        <a:bodyPr/>
        <a:lstStyle/>
        <a:p>
          <a:endParaRPr lang="en-US"/>
        </a:p>
      </dgm:t>
    </dgm:pt>
    <dgm:pt modelId="{B7CB44A6-794F-42C9-B0C1-E8B86FDCF494}" type="sibTrans" cxnId="{7E35B386-067B-4A7C-B7E1-696DAD07F6D8}">
      <dgm:prSet/>
      <dgm:spPr/>
      <dgm:t>
        <a:bodyPr/>
        <a:lstStyle/>
        <a:p>
          <a:endParaRPr lang="en-US"/>
        </a:p>
      </dgm:t>
    </dgm:pt>
    <dgm:pt modelId="{44225BBA-59C2-4BE3-A6E0-FD51D01F923F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US" sz="2400" dirty="0">
              <a:latin typeface="Calibri" panose="020F0502020204030204" pitchFamily="34" charset="0"/>
            </a:rPr>
            <a:t>Strategic direction</a:t>
          </a:r>
        </a:p>
      </dgm:t>
    </dgm:pt>
    <dgm:pt modelId="{3B599C66-59F7-4A19-A6E0-D2ED99F3DB10}" type="parTrans" cxnId="{A5818080-615B-4EBE-98E6-7640B3B8CE77}">
      <dgm:prSet/>
      <dgm:spPr/>
      <dgm:t>
        <a:bodyPr/>
        <a:lstStyle/>
        <a:p>
          <a:endParaRPr lang="en-US"/>
        </a:p>
      </dgm:t>
    </dgm:pt>
    <dgm:pt modelId="{3668A96C-E232-4A4E-8DC5-20AC0FE0D8B4}" type="sibTrans" cxnId="{A5818080-615B-4EBE-98E6-7640B3B8CE77}">
      <dgm:prSet/>
      <dgm:spPr/>
      <dgm:t>
        <a:bodyPr/>
        <a:lstStyle/>
        <a:p>
          <a:endParaRPr lang="en-US"/>
        </a:p>
      </dgm:t>
    </dgm:pt>
    <dgm:pt modelId="{EE5C6919-FFC6-4757-8074-990D92001A09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US" sz="2400" dirty="0">
              <a:latin typeface="+mj-lt"/>
            </a:rPr>
            <a:t>Data and information</a:t>
          </a:r>
        </a:p>
      </dgm:t>
    </dgm:pt>
    <dgm:pt modelId="{C1D76455-34D9-4C32-8F23-4DF7D2AE8C70}" type="parTrans" cxnId="{33817C74-E721-4A19-943A-B6B4749D749D}">
      <dgm:prSet/>
      <dgm:spPr/>
      <dgm:t>
        <a:bodyPr/>
        <a:lstStyle/>
        <a:p>
          <a:endParaRPr lang="en-US"/>
        </a:p>
      </dgm:t>
    </dgm:pt>
    <dgm:pt modelId="{F5A479D1-4B1A-445F-A33D-4E63D3A8AF75}" type="sibTrans" cxnId="{33817C74-E721-4A19-943A-B6B4749D749D}">
      <dgm:prSet/>
      <dgm:spPr/>
      <dgm:t>
        <a:bodyPr/>
        <a:lstStyle/>
        <a:p>
          <a:endParaRPr lang="en-US"/>
        </a:p>
      </dgm:t>
    </dgm:pt>
    <dgm:pt modelId="{D8788F4D-1C9E-4F76-B818-27AE3DF20185}" type="pres">
      <dgm:prSet presAssocID="{8AA94204-3593-4626-A971-08609DE5F28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9DFFE14-1110-44E0-8FB5-73C1D45E2B84}" type="pres">
      <dgm:prSet presAssocID="{8AA94204-3593-4626-A971-08609DE5F287}" presName="matrix" presStyleCnt="0"/>
      <dgm:spPr/>
    </dgm:pt>
    <dgm:pt modelId="{09B0760E-E1BD-4588-9B85-EFB586911C37}" type="pres">
      <dgm:prSet presAssocID="{8AA94204-3593-4626-A971-08609DE5F287}" presName="tile1" presStyleLbl="node1" presStyleIdx="0" presStyleCnt="4" custScaleY="104838" custLinFactNeighborX="0" custLinFactNeighborY="2419"/>
      <dgm:spPr/>
    </dgm:pt>
    <dgm:pt modelId="{332F9AF6-B612-401D-AEAE-764CFE3A967C}" type="pres">
      <dgm:prSet presAssocID="{8AA94204-3593-4626-A971-08609DE5F28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0F379680-0D9E-473B-94C5-9C2D8533A771}" type="pres">
      <dgm:prSet presAssocID="{8AA94204-3593-4626-A971-08609DE5F287}" presName="tile2" presStyleLbl="node1" presStyleIdx="1" presStyleCnt="4"/>
      <dgm:spPr/>
    </dgm:pt>
    <dgm:pt modelId="{827C1AFA-335A-447F-9D56-9BE56CA77B5B}" type="pres">
      <dgm:prSet presAssocID="{8AA94204-3593-4626-A971-08609DE5F28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3DEA31EB-7065-4885-BBC6-FCE689CEB490}" type="pres">
      <dgm:prSet presAssocID="{8AA94204-3593-4626-A971-08609DE5F287}" presName="tile3" presStyleLbl="node1" presStyleIdx="2" presStyleCnt="4"/>
      <dgm:spPr/>
    </dgm:pt>
    <dgm:pt modelId="{A01428E0-64DC-4FE7-A1A4-28330C6733DF}" type="pres">
      <dgm:prSet presAssocID="{8AA94204-3593-4626-A971-08609DE5F28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FEE95F3-EB8D-4839-9A08-FE6B077B0FD2}" type="pres">
      <dgm:prSet presAssocID="{8AA94204-3593-4626-A971-08609DE5F287}" presName="tile4" presStyleLbl="node1" presStyleIdx="3" presStyleCnt="4"/>
      <dgm:spPr/>
    </dgm:pt>
    <dgm:pt modelId="{F26233FF-5330-4F78-AEB9-7E20F8D08988}" type="pres">
      <dgm:prSet presAssocID="{8AA94204-3593-4626-A971-08609DE5F28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EF109E29-FB4D-4BC6-8BCE-486B22354D5D}" type="pres">
      <dgm:prSet presAssocID="{8AA94204-3593-4626-A971-08609DE5F287}" presName="centerTile" presStyleLbl="fgShp" presStyleIdx="0" presStyleCnt="1" custScaleX="151515" custScaleY="138226" custLinFactNeighborY="7340">
        <dgm:presLayoutVars>
          <dgm:chMax val="0"/>
          <dgm:chPref val="0"/>
        </dgm:presLayoutVars>
      </dgm:prSet>
      <dgm:spPr/>
    </dgm:pt>
  </dgm:ptLst>
  <dgm:cxnLst>
    <dgm:cxn modelId="{C3097921-71AF-4CEB-936E-0251D49CA19A}" type="presOf" srcId="{ABD5B2E7-668E-465C-A864-5B0CD8FBE74F}" destId="{0F379680-0D9E-473B-94C5-9C2D8533A771}" srcOrd="0" destOrd="0" presId="urn:microsoft.com/office/officeart/2005/8/layout/matrix1"/>
    <dgm:cxn modelId="{489BAD3F-766C-492D-A74E-98CEF89192DC}" srcId="{8AA94204-3593-4626-A971-08609DE5F287}" destId="{36C7D9E8-CD06-49AF-A4CA-4B18FEEEFEDE}" srcOrd="0" destOrd="0" parTransId="{F92F8C03-13CB-4931-89CC-F534EFF72DED}" sibTransId="{32A134AC-CC4F-4714-BD51-89B2D61C4002}"/>
    <dgm:cxn modelId="{8BA18563-7BF6-488F-8EBB-DD64E0F1C476}" type="presOf" srcId="{EE5C6919-FFC6-4757-8074-990D92001A09}" destId="{CFEE95F3-EB8D-4839-9A08-FE6B077B0FD2}" srcOrd="0" destOrd="0" presId="urn:microsoft.com/office/officeart/2005/8/layout/matrix1"/>
    <dgm:cxn modelId="{CD297D69-C30E-4065-9BD9-27F307415B89}" type="presOf" srcId="{3822A61A-A369-4997-BB64-1E70C7ABE2AE}" destId="{09B0760E-E1BD-4588-9B85-EFB586911C37}" srcOrd="0" destOrd="0" presId="urn:microsoft.com/office/officeart/2005/8/layout/matrix1"/>
    <dgm:cxn modelId="{5CC2ED4A-9024-46FA-A3B3-771A935ECC22}" srcId="{36C7D9E8-CD06-49AF-A4CA-4B18FEEEFEDE}" destId="{3822A61A-A369-4997-BB64-1E70C7ABE2AE}" srcOrd="0" destOrd="0" parTransId="{AF05FA1B-077B-4CD8-B333-D64D23B7E4FC}" sibTransId="{3AC11234-5B08-479F-901C-50660C35CB0D}"/>
    <dgm:cxn modelId="{33817C74-E721-4A19-943A-B6B4749D749D}" srcId="{36C7D9E8-CD06-49AF-A4CA-4B18FEEEFEDE}" destId="{EE5C6919-FFC6-4757-8074-990D92001A09}" srcOrd="3" destOrd="0" parTransId="{C1D76455-34D9-4C32-8F23-4DF7D2AE8C70}" sibTransId="{F5A479D1-4B1A-445F-A33D-4E63D3A8AF75}"/>
    <dgm:cxn modelId="{1B21167C-1709-4C07-9F0C-146AB2B204DF}" type="presOf" srcId="{8AA94204-3593-4626-A971-08609DE5F287}" destId="{D8788F4D-1C9E-4F76-B818-27AE3DF20185}" srcOrd="0" destOrd="0" presId="urn:microsoft.com/office/officeart/2005/8/layout/matrix1"/>
    <dgm:cxn modelId="{A5818080-615B-4EBE-98E6-7640B3B8CE77}" srcId="{36C7D9E8-CD06-49AF-A4CA-4B18FEEEFEDE}" destId="{44225BBA-59C2-4BE3-A6E0-FD51D01F923F}" srcOrd="2" destOrd="0" parTransId="{3B599C66-59F7-4A19-A6E0-D2ED99F3DB10}" sibTransId="{3668A96C-E232-4A4E-8DC5-20AC0FE0D8B4}"/>
    <dgm:cxn modelId="{38BF3586-7E09-4CE4-A072-300865836667}" type="presOf" srcId="{44225BBA-59C2-4BE3-A6E0-FD51D01F923F}" destId="{3DEA31EB-7065-4885-BBC6-FCE689CEB490}" srcOrd="0" destOrd="0" presId="urn:microsoft.com/office/officeart/2005/8/layout/matrix1"/>
    <dgm:cxn modelId="{7E35B386-067B-4A7C-B7E1-696DAD07F6D8}" srcId="{36C7D9E8-CD06-49AF-A4CA-4B18FEEEFEDE}" destId="{ABD5B2E7-668E-465C-A864-5B0CD8FBE74F}" srcOrd="1" destOrd="0" parTransId="{75182919-4AAE-4EA7-8148-2ED9505BF87F}" sibTransId="{B7CB44A6-794F-42C9-B0C1-E8B86FDCF494}"/>
    <dgm:cxn modelId="{2D286491-B6C3-46A3-B64B-8E9FD520FFFA}" type="presOf" srcId="{ABD5B2E7-668E-465C-A864-5B0CD8FBE74F}" destId="{827C1AFA-335A-447F-9D56-9BE56CA77B5B}" srcOrd="1" destOrd="0" presId="urn:microsoft.com/office/officeart/2005/8/layout/matrix1"/>
    <dgm:cxn modelId="{3730AAB0-0565-4079-B933-C52A3EC8BD9B}" type="presOf" srcId="{EE5C6919-FFC6-4757-8074-990D92001A09}" destId="{F26233FF-5330-4F78-AEB9-7E20F8D08988}" srcOrd="1" destOrd="0" presId="urn:microsoft.com/office/officeart/2005/8/layout/matrix1"/>
    <dgm:cxn modelId="{256231D5-D7D1-4BCB-AADD-3613DBDA68A4}" type="presOf" srcId="{36C7D9E8-CD06-49AF-A4CA-4B18FEEEFEDE}" destId="{EF109E29-FB4D-4BC6-8BCE-486B22354D5D}" srcOrd="0" destOrd="0" presId="urn:microsoft.com/office/officeart/2005/8/layout/matrix1"/>
    <dgm:cxn modelId="{AFB29ADA-08B9-466E-B915-836BCA67BB4A}" type="presOf" srcId="{3822A61A-A369-4997-BB64-1E70C7ABE2AE}" destId="{332F9AF6-B612-401D-AEAE-764CFE3A967C}" srcOrd="1" destOrd="0" presId="urn:microsoft.com/office/officeart/2005/8/layout/matrix1"/>
    <dgm:cxn modelId="{CC31BCF5-6B94-45DD-926C-661A6CE1D33C}" type="presOf" srcId="{44225BBA-59C2-4BE3-A6E0-FD51D01F923F}" destId="{A01428E0-64DC-4FE7-A1A4-28330C6733DF}" srcOrd="1" destOrd="0" presId="urn:microsoft.com/office/officeart/2005/8/layout/matrix1"/>
    <dgm:cxn modelId="{215F92B2-00D0-47CB-9459-069D75B8A2DB}" type="presParOf" srcId="{D8788F4D-1C9E-4F76-B818-27AE3DF20185}" destId="{59DFFE14-1110-44E0-8FB5-73C1D45E2B84}" srcOrd="0" destOrd="0" presId="urn:microsoft.com/office/officeart/2005/8/layout/matrix1"/>
    <dgm:cxn modelId="{A03244B8-8357-4F5D-9866-213158EADA80}" type="presParOf" srcId="{59DFFE14-1110-44E0-8FB5-73C1D45E2B84}" destId="{09B0760E-E1BD-4588-9B85-EFB586911C37}" srcOrd="0" destOrd="0" presId="urn:microsoft.com/office/officeart/2005/8/layout/matrix1"/>
    <dgm:cxn modelId="{56CE93DA-8CC5-4C04-B302-7A98D8DAD5F2}" type="presParOf" srcId="{59DFFE14-1110-44E0-8FB5-73C1D45E2B84}" destId="{332F9AF6-B612-401D-AEAE-764CFE3A967C}" srcOrd="1" destOrd="0" presId="urn:microsoft.com/office/officeart/2005/8/layout/matrix1"/>
    <dgm:cxn modelId="{6F1514B3-C915-44AD-BECB-3F60531A261E}" type="presParOf" srcId="{59DFFE14-1110-44E0-8FB5-73C1D45E2B84}" destId="{0F379680-0D9E-473B-94C5-9C2D8533A771}" srcOrd="2" destOrd="0" presId="urn:microsoft.com/office/officeart/2005/8/layout/matrix1"/>
    <dgm:cxn modelId="{1B81AA73-4A17-4216-B3CB-6ACD0EF86B6D}" type="presParOf" srcId="{59DFFE14-1110-44E0-8FB5-73C1D45E2B84}" destId="{827C1AFA-335A-447F-9D56-9BE56CA77B5B}" srcOrd="3" destOrd="0" presId="urn:microsoft.com/office/officeart/2005/8/layout/matrix1"/>
    <dgm:cxn modelId="{D0F8996B-3044-420E-806F-60CDE848A693}" type="presParOf" srcId="{59DFFE14-1110-44E0-8FB5-73C1D45E2B84}" destId="{3DEA31EB-7065-4885-BBC6-FCE689CEB490}" srcOrd="4" destOrd="0" presId="urn:microsoft.com/office/officeart/2005/8/layout/matrix1"/>
    <dgm:cxn modelId="{B202E05F-F70F-4ADB-BD35-6C9186C004D1}" type="presParOf" srcId="{59DFFE14-1110-44E0-8FB5-73C1D45E2B84}" destId="{A01428E0-64DC-4FE7-A1A4-28330C6733DF}" srcOrd="5" destOrd="0" presId="urn:microsoft.com/office/officeart/2005/8/layout/matrix1"/>
    <dgm:cxn modelId="{5BACE12B-409A-4118-9CC5-DF6DB56E3C04}" type="presParOf" srcId="{59DFFE14-1110-44E0-8FB5-73C1D45E2B84}" destId="{CFEE95F3-EB8D-4839-9A08-FE6B077B0FD2}" srcOrd="6" destOrd="0" presId="urn:microsoft.com/office/officeart/2005/8/layout/matrix1"/>
    <dgm:cxn modelId="{47B9576B-6686-4AC8-933A-C7D3D0E462E8}" type="presParOf" srcId="{59DFFE14-1110-44E0-8FB5-73C1D45E2B84}" destId="{F26233FF-5330-4F78-AEB9-7E20F8D08988}" srcOrd="7" destOrd="0" presId="urn:microsoft.com/office/officeart/2005/8/layout/matrix1"/>
    <dgm:cxn modelId="{CB8BE715-98D8-42EA-9260-8B671883ADD4}" type="presParOf" srcId="{D8788F4D-1C9E-4F76-B818-27AE3DF20185}" destId="{EF109E29-FB4D-4BC6-8BCE-486B22354D5D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6B94E0-D4F2-423A-A219-ADFB78E73547}" type="doc">
      <dgm:prSet loTypeId="urn:microsoft.com/office/officeart/2011/layout/Circle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D735AD-E51C-4C3B-A79F-46CFDEAD357A}">
      <dgm:prSet phldrT="[Text]" custT="1"/>
      <dgm:spPr/>
      <dgm:t>
        <a:bodyPr/>
        <a:lstStyle/>
        <a:p>
          <a:r>
            <a:rPr lang="en-US" sz="1400" dirty="0">
              <a:latin typeface="Calibri" panose="020F0502020204030204" pitchFamily="34" charset="0"/>
            </a:rPr>
            <a:t>“Monitor” Implementation Progress</a:t>
          </a:r>
        </a:p>
      </dgm:t>
    </dgm:pt>
    <dgm:pt modelId="{5D285894-3378-4C35-BDC3-2C48BD1E6F3B}" type="parTrans" cxnId="{71656F23-E141-441C-9800-8242C8879CCB}">
      <dgm:prSet/>
      <dgm:spPr/>
      <dgm:t>
        <a:bodyPr/>
        <a:lstStyle/>
        <a:p>
          <a:endParaRPr lang="en-US"/>
        </a:p>
      </dgm:t>
    </dgm:pt>
    <dgm:pt modelId="{2DD992D9-4784-422D-83AD-698DEFA117A0}" type="sibTrans" cxnId="{71656F23-E141-441C-9800-8242C8879CCB}">
      <dgm:prSet/>
      <dgm:spPr/>
      <dgm:t>
        <a:bodyPr/>
        <a:lstStyle/>
        <a:p>
          <a:endParaRPr lang="en-US"/>
        </a:p>
      </dgm:t>
    </dgm:pt>
    <dgm:pt modelId="{BA6A83AF-D0B9-4046-A7B1-C51D16A422FF}">
      <dgm:prSet phldrT="[Text]" custT="1"/>
      <dgm:spPr/>
      <dgm:t>
        <a:bodyPr/>
        <a:lstStyle/>
        <a:p>
          <a:r>
            <a:rPr lang="en-US" sz="1400" dirty="0">
              <a:latin typeface="Calibri" panose="020F0502020204030204" pitchFamily="34" charset="0"/>
            </a:rPr>
            <a:t>Measure Achievement of Implementation Outputs</a:t>
          </a:r>
        </a:p>
      </dgm:t>
    </dgm:pt>
    <dgm:pt modelId="{838FA64C-F923-412D-AB52-C3E99B1647BB}" type="parTrans" cxnId="{780C92B2-5C91-41AA-807E-BC69499CE47B}">
      <dgm:prSet/>
      <dgm:spPr/>
      <dgm:t>
        <a:bodyPr/>
        <a:lstStyle/>
        <a:p>
          <a:endParaRPr lang="en-US"/>
        </a:p>
      </dgm:t>
    </dgm:pt>
    <dgm:pt modelId="{1FC8A40A-8ED1-49E0-B2C2-339BA8BDFB86}" type="sibTrans" cxnId="{780C92B2-5C91-41AA-807E-BC69499CE47B}">
      <dgm:prSet/>
      <dgm:spPr/>
      <dgm:t>
        <a:bodyPr/>
        <a:lstStyle/>
        <a:p>
          <a:endParaRPr lang="en-US"/>
        </a:p>
      </dgm:t>
    </dgm:pt>
    <dgm:pt modelId="{1932ECF0-5889-4A50-9A00-AFC2A7989C4E}">
      <dgm:prSet phldrT="[Text]"/>
      <dgm:spPr/>
      <dgm:t>
        <a:bodyPr/>
        <a:lstStyle/>
        <a:p>
          <a:r>
            <a:rPr lang="en-US" dirty="0">
              <a:latin typeface="+mj-lt"/>
            </a:rPr>
            <a:t>Support Development of KPI Framework to Measure Outcomes</a:t>
          </a:r>
        </a:p>
      </dgm:t>
    </dgm:pt>
    <dgm:pt modelId="{018DD774-2368-4C39-9F32-1EB9A4BCF906}" type="parTrans" cxnId="{EADACCDD-6CF8-4D55-A820-F69FF8D648C9}">
      <dgm:prSet/>
      <dgm:spPr/>
      <dgm:t>
        <a:bodyPr/>
        <a:lstStyle/>
        <a:p>
          <a:endParaRPr lang="en-US"/>
        </a:p>
      </dgm:t>
    </dgm:pt>
    <dgm:pt modelId="{3A7794DA-FF40-4590-B2D1-68FEBDC6098B}" type="sibTrans" cxnId="{EADACCDD-6CF8-4D55-A820-F69FF8D648C9}">
      <dgm:prSet/>
      <dgm:spPr/>
      <dgm:t>
        <a:bodyPr/>
        <a:lstStyle/>
        <a:p>
          <a:endParaRPr lang="en-US"/>
        </a:p>
      </dgm:t>
    </dgm:pt>
    <dgm:pt modelId="{BB3B67A6-76A6-40C5-9390-AC2CC70B8220}">
      <dgm:prSet/>
      <dgm:spPr>
        <a:solidFill>
          <a:schemeClr val="accent6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dirty="0">
              <a:latin typeface="+mj-lt"/>
            </a:rPr>
            <a:t>Collation of Information Resources</a:t>
          </a:r>
        </a:p>
      </dgm:t>
    </dgm:pt>
    <dgm:pt modelId="{7AC38DC5-8589-4419-AE55-1036C9E4A732}" type="parTrans" cxnId="{EC33434B-3206-410F-B350-C596B9D374C7}">
      <dgm:prSet/>
      <dgm:spPr/>
      <dgm:t>
        <a:bodyPr/>
        <a:lstStyle/>
        <a:p>
          <a:endParaRPr lang="en-US"/>
        </a:p>
      </dgm:t>
    </dgm:pt>
    <dgm:pt modelId="{71205474-9AF6-4343-93DF-3DEC2B7E332B}" type="sibTrans" cxnId="{EC33434B-3206-410F-B350-C596B9D374C7}">
      <dgm:prSet/>
      <dgm:spPr/>
      <dgm:t>
        <a:bodyPr/>
        <a:lstStyle/>
        <a:p>
          <a:endParaRPr lang="en-US"/>
        </a:p>
      </dgm:t>
    </dgm:pt>
    <dgm:pt modelId="{77C65254-E9CC-428E-9E38-AE5ED1DF356A}" type="pres">
      <dgm:prSet presAssocID="{976B94E0-D4F2-423A-A219-ADFB78E73547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9780D287-49A2-40D1-97E0-A0B34429F625}" type="pres">
      <dgm:prSet presAssocID="{BB3B67A6-76A6-40C5-9390-AC2CC70B8220}" presName="Accent4" presStyleCnt="0"/>
      <dgm:spPr/>
    </dgm:pt>
    <dgm:pt modelId="{FD81484C-7A82-4A08-9D47-823D05F6F9FB}" type="pres">
      <dgm:prSet presAssocID="{BB3B67A6-76A6-40C5-9390-AC2CC70B8220}" presName="Accent" presStyleLbl="node1" presStyleIdx="0" presStyleCnt="4"/>
      <dgm:spPr/>
    </dgm:pt>
    <dgm:pt modelId="{C91A52EE-2D7E-44F3-B3E8-D82EFEE9A22A}" type="pres">
      <dgm:prSet presAssocID="{BB3B67A6-76A6-40C5-9390-AC2CC70B8220}" presName="ParentBackground4" presStyleCnt="0"/>
      <dgm:spPr/>
    </dgm:pt>
    <dgm:pt modelId="{48BDFE04-0B23-4F1E-B7B1-93B69D5B86FD}" type="pres">
      <dgm:prSet presAssocID="{BB3B67A6-76A6-40C5-9390-AC2CC70B8220}" presName="ParentBackground" presStyleLbl="fgAcc1" presStyleIdx="0" presStyleCnt="4"/>
      <dgm:spPr/>
    </dgm:pt>
    <dgm:pt modelId="{99D07BB5-E28B-411A-A6BC-D6E10F8B013F}" type="pres">
      <dgm:prSet presAssocID="{BB3B67A6-76A6-40C5-9390-AC2CC70B8220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2489338A-B54D-4961-AFDB-5A4E7E23A551}" type="pres">
      <dgm:prSet presAssocID="{1932ECF0-5889-4A50-9A00-AFC2A7989C4E}" presName="Accent3" presStyleCnt="0"/>
      <dgm:spPr/>
    </dgm:pt>
    <dgm:pt modelId="{045BE743-EFBE-427F-8DCA-618BCBDBE575}" type="pres">
      <dgm:prSet presAssocID="{1932ECF0-5889-4A50-9A00-AFC2A7989C4E}" presName="Accent" presStyleLbl="node1" presStyleIdx="1" presStyleCnt="4"/>
      <dgm:spPr/>
    </dgm:pt>
    <dgm:pt modelId="{3C17C29B-523D-4E2A-96A1-8C312B7E7A4B}" type="pres">
      <dgm:prSet presAssocID="{1932ECF0-5889-4A50-9A00-AFC2A7989C4E}" presName="ParentBackground3" presStyleCnt="0"/>
      <dgm:spPr/>
    </dgm:pt>
    <dgm:pt modelId="{55EAEA13-D4B3-43DC-A8F8-81D748DCCCEB}" type="pres">
      <dgm:prSet presAssocID="{1932ECF0-5889-4A50-9A00-AFC2A7989C4E}" presName="ParentBackground" presStyleLbl="fgAcc1" presStyleIdx="1" presStyleCnt="4"/>
      <dgm:spPr/>
    </dgm:pt>
    <dgm:pt modelId="{C542B270-DD24-4EA3-AF2C-22EC934289D1}" type="pres">
      <dgm:prSet presAssocID="{1932ECF0-5889-4A50-9A00-AFC2A7989C4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CAF37522-CBEA-4AC1-A886-39671814F827}" type="pres">
      <dgm:prSet presAssocID="{BA6A83AF-D0B9-4046-A7B1-C51D16A422FF}" presName="Accent2" presStyleCnt="0"/>
      <dgm:spPr/>
    </dgm:pt>
    <dgm:pt modelId="{ACCDEEDC-1EF8-404C-93F4-508B51E2F560}" type="pres">
      <dgm:prSet presAssocID="{BA6A83AF-D0B9-4046-A7B1-C51D16A422FF}" presName="Accent" presStyleLbl="node1" presStyleIdx="2" presStyleCnt="4"/>
      <dgm:spPr/>
    </dgm:pt>
    <dgm:pt modelId="{D4512719-3152-4BCE-930D-7151A2DCFD41}" type="pres">
      <dgm:prSet presAssocID="{BA6A83AF-D0B9-4046-A7B1-C51D16A422FF}" presName="ParentBackground2" presStyleCnt="0"/>
      <dgm:spPr/>
    </dgm:pt>
    <dgm:pt modelId="{8AE2CBD2-80CC-47F1-8BAD-D94050DF238A}" type="pres">
      <dgm:prSet presAssocID="{BA6A83AF-D0B9-4046-A7B1-C51D16A422FF}" presName="ParentBackground" presStyleLbl="fgAcc1" presStyleIdx="2" presStyleCnt="4"/>
      <dgm:spPr/>
    </dgm:pt>
    <dgm:pt modelId="{02D46ACF-6C2F-40BF-A511-85694C902179}" type="pres">
      <dgm:prSet presAssocID="{BA6A83AF-D0B9-4046-A7B1-C51D16A422FF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F2430F6A-9197-4CCC-84EE-F23EB14942CC}" type="pres">
      <dgm:prSet presAssocID="{57D735AD-E51C-4C3B-A79F-46CFDEAD357A}" presName="Accent1" presStyleCnt="0"/>
      <dgm:spPr/>
    </dgm:pt>
    <dgm:pt modelId="{D9C5BD9F-E8EB-4F5B-A165-89E1256AB7DD}" type="pres">
      <dgm:prSet presAssocID="{57D735AD-E51C-4C3B-A79F-46CFDEAD357A}" presName="Accent" presStyleLbl="node1" presStyleIdx="3" presStyleCnt="4"/>
      <dgm:spPr/>
    </dgm:pt>
    <dgm:pt modelId="{5EF2FC90-A3BA-4826-A320-3C0052C80515}" type="pres">
      <dgm:prSet presAssocID="{57D735AD-E51C-4C3B-A79F-46CFDEAD357A}" presName="ParentBackground1" presStyleCnt="0"/>
      <dgm:spPr/>
    </dgm:pt>
    <dgm:pt modelId="{7683A60F-CF67-4E50-9C77-61393057F151}" type="pres">
      <dgm:prSet presAssocID="{57D735AD-E51C-4C3B-A79F-46CFDEAD357A}" presName="ParentBackground" presStyleLbl="fgAcc1" presStyleIdx="3" presStyleCnt="4"/>
      <dgm:spPr/>
    </dgm:pt>
    <dgm:pt modelId="{93A22037-3F6A-446A-835A-EC48743D2913}" type="pres">
      <dgm:prSet presAssocID="{57D735AD-E51C-4C3B-A79F-46CFDEAD357A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FF8F8602-9A2A-4E6D-9C49-FE8C5FBD4374}" type="presOf" srcId="{BA6A83AF-D0B9-4046-A7B1-C51D16A422FF}" destId="{02D46ACF-6C2F-40BF-A511-85694C902179}" srcOrd="1" destOrd="0" presId="urn:microsoft.com/office/officeart/2011/layout/CircleProcess"/>
    <dgm:cxn modelId="{491E631E-2254-4F28-8759-86A43D596EBA}" type="presOf" srcId="{BA6A83AF-D0B9-4046-A7B1-C51D16A422FF}" destId="{8AE2CBD2-80CC-47F1-8BAD-D94050DF238A}" srcOrd="0" destOrd="0" presId="urn:microsoft.com/office/officeart/2011/layout/CircleProcess"/>
    <dgm:cxn modelId="{71656F23-E141-441C-9800-8242C8879CCB}" srcId="{976B94E0-D4F2-423A-A219-ADFB78E73547}" destId="{57D735AD-E51C-4C3B-A79F-46CFDEAD357A}" srcOrd="0" destOrd="0" parTransId="{5D285894-3378-4C35-BDC3-2C48BD1E6F3B}" sibTransId="{2DD992D9-4784-422D-83AD-698DEFA117A0}"/>
    <dgm:cxn modelId="{D53AF563-8C46-47F2-996E-042A69C5DF57}" type="presOf" srcId="{57D735AD-E51C-4C3B-A79F-46CFDEAD357A}" destId="{93A22037-3F6A-446A-835A-EC48743D2913}" srcOrd="1" destOrd="0" presId="urn:microsoft.com/office/officeart/2011/layout/CircleProcess"/>
    <dgm:cxn modelId="{FDBBD56A-BBB7-4F61-884F-B5EE3E874C1F}" type="presOf" srcId="{BB3B67A6-76A6-40C5-9390-AC2CC70B8220}" destId="{48BDFE04-0B23-4F1E-B7B1-93B69D5B86FD}" srcOrd="0" destOrd="0" presId="urn:microsoft.com/office/officeart/2011/layout/CircleProcess"/>
    <dgm:cxn modelId="{EC33434B-3206-410F-B350-C596B9D374C7}" srcId="{976B94E0-D4F2-423A-A219-ADFB78E73547}" destId="{BB3B67A6-76A6-40C5-9390-AC2CC70B8220}" srcOrd="3" destOrd="0" parTransId="{7AC38DC5-8589-4419-AE55-1036C9E4A732}" sibTransId="{71205474-9AF6-4343-93DF-3DEC2B7E332B}"/>
    <dgm:cxn modelId="{780C92B2-5C91-41AA-807E-BC69499CE47B}" srcId="{976B94E0-D4F2-423A-A219-ADFB78E73547}" destId="{BA6A83AF-D0B9-4046-A7B1-C51D16A422FF}" srcOrd="1" destOrd="0" parTransId="{838FA64C-F923-412D-AB52-C3E99B1647BB}" sibTransId="{1FC8A40A-8ED1-49E0-B2C2-339BA8BDFB86}"/>
    <dgm:cxn modelId="{6486E3B5-8EA8-46C9-9A1F-B5F896FB5289}" type="presOf" srcId="{1932ECF0-5889-4A50-9A00-AFC2A7989C4E}" destId="{55EAEA13-D4B3-43DC-A8F8-81D748DCCCEB}" srcOrd="0" destOrd="0" presId="urn:microsoft.com/office/officeart/2011/layout/CircleProcess"/>
    <dgm:cxn modelId="{820B38B6-ADBF-466F-BA3F-2F0E49D0C2A4}" type="presOf" srcId="{1932ECF0-5889-4A50-9A00-AFC2A7989C4E}" destId="{C542B270-DD24-4EA3-AF2C-22EC934289D1}" srcOrd="1" destOrd="0" presId="urn:microsoft.com/office/officeart/2011/layout/CircleProcess"/>
    <dgm:cxn modelId="{44EF82C7-8459-4AFF-AC2D-B4AE7B4A82CD}" type="presOf" srcId="{57D735AD-E51C-4C3B-A79F-46CFDEAD357A}" destId="{7683A60F-CF67-4E50-9C77-61393057F151}" srcOrd="0" destOrd="0" presId="urn:microsoft.com/office/officeart/2011/layout/CircleProcess"/>
    <dgm:cxn modelId="{4B0306C9-E191-4B8A-BE6C-F464A0965EF6}" type="presOf" srcId="{BB3B67A6-76A6-40C5-9390-AC2CC70B8220}" destId="{99D07BB5-E28B-411A-A6BC-D6E10F8B013F}" srcOrd="1" destOrd="0" presId="urn:microsoft.com/office/officeart/2011/layout/CircleProcess"/>
    <dgm:cxn modelId="{EADACCDD-6CF8-4D55-A820-F69FF8D648C9}" srcId="{976B94E0-D4F2-423A-A219-ADFB78E73547}" destId="{1932ECF0-5889-4A50-9A00-AFC2A7989C4E}" srcOrd="2" destOrd="0" parTransId="{018DD774-2368-4C39-9F32-1EB9A4BCF906}" sibTransId="{3A7794DA-FF40-4590-B2D1-68FEBDC6098B}"/>
    <dgm:cxn modelId="{879D0DE3-E98E-4330-80C8-88A7388426A8}" type="presOf" srcId="{976B94E0-D4F2-423A-A219-ADFB78E73547}" destId="{77C65254-E9CC-428E-9E38-AE5ED1DF356A}" srcOrd="0" destOrd="0" presId="urn:microsoft.com/office/officeart/2011/layout/CircleProcess"/>
    <dgm:cxn modelId="{DDB3DBBC-EEBB-432A-A5C7-AED8D7C287A0}" type="presParOf" srcId="{77C65254-E9CC-428E-9E38-AE5ED1DF356A}" destId="{9780D287-49A2-40D1-97E0-A0B34429F625}" srcOrd="0" destOrd="0" presId="urn:microsoft.com/office/officeart/2011/layout/CircleProcess"/>
    <dgm:cxn modelId="{9EED52D8-66B4-47F2-A283-95EAC99787A0}" type="presParOf" srcId="{9780D287-49A2-40D1-97E0-A0B34429F625}" destId="{FD81484C-7A82-4A08-9D47-823D05F6F9FB}" srcOrd="0" destOrd="0" presId="urn:microsoft.com/office/officeart/2011/layout/CircleProcess"/>
    <dgm:cxn modelId="{3E2E2350-5DC7-4AA1-8CFF-4E97DA2E9C0C}" type="presParOf" srcId="{77C65254-E9CC-428E-9E38-AE5ED1DF356A}" destId="{C91A52EE-2D7E-44F3-B3E8-D82EFEE9A22A}" srcOrd="1" destOrd="0" presId="urn:microsoft.com/office/officeart/2011/layout/CircleProcess"/>
    <dgm:cxn modelId="{6E741AF1-59AC-4770-A906-1FB369F51566}" type="presParOf" srcId="{C91A52EE-2D7E-44F3-B3E8-D82EFEE9A22A}" destId="{48BDFE04-0B23-4F1E-B7B1-93B69D5B86FD}" srcOrd="0" destOrd="0" presId="urn:microsoft.com/office/officeart/2011/layout/CircleProcess"/>
    <dgm:cxn modelId="{1A044B90-B6F1-4110-8D8E-2430C0632AFB}" type="presParOf" srcId="{77C65254-E9CC-428E-9E38-AE5ED1DF356A}" destId="{99D07BB5-E28B-411A-A6BC-D6E10F8B013F}" srcOrd="2" destOrd="0" presId="urn:microsoft.com/office/officeart/2011/layout/CircleProcess"/>
    <dgm:cxn modelId="{59CE8327-ABD1-4D92-B6CC-0594748A55C5}" type="presParOf" srcId="{77C65254-E9CC-428E-9E38-AE5ED1DF356A}" destId="{2489338A-B54D-4961-AFDB-5A4E7E23A551}" srcOrd="3" destOrd="0" presId="urn:microsoft.com/office/officeart/2011/layout/CircleProcess"/>
    <dgm:cxn modelId="{F1257D93-3CC7-4B51-A13E-93262E7DA190}" type="presParOf" srcId="{2489338A-B54D-4961-AFDB-5A4E7E23A551}" destId="{045BE743-EFBE-427F-8DCA-618BCBDBE575}" srcOrd="0" destOrd="0" presId="urn:microsoft.com/office/officeart/2011/layout/CircleProcess"/>
    <dgm:cxn modelId="{89B01F8F-CD60-4D15-B468-6F61B9B7F8DD}" type="presParOf" srcId="{77C65254-E9CC-428E-9E38-AE5ED1DF356A}" destId="{3C17C29B-523D-4E2A-96A1-8C312B7E7A4B}" srcOrd="4" destOrd="0" presId="urn:microsoft.com/office/officeart/2011/layout/CircleProcess"/>
    <dgm:cxn modelId="{2AFD22AE-867A-4D68-9129-DE5C3AD8A60F}" type="presParOf" srcId="{3C17C29B-523D-4E2A-96A1-8C312B7E7A4B}" destId="{55EAEA13-D4B3-43DC-A8F8-81D748DCCCEB}" srcOrd="0" destOrd="0" presId="urn:microsoft.com/office/officeart/2011/layout/CircleProcess"/>
    <dgm:cxn modelId="{C63A1C85-98EE-4DFB-B8C2-16717ECA143D}" type="presParOf" srcId="{77C65254-E9CC-428E-9E38-AE5ED1DF356A}" destId="{C542B270-DD24-4EA3-AF2C-22EC934289D1}" srcOrd="5" destOrd="0" presId="urn:microsoft.com/office/officeart/2011/layout/CircleProcess"/>
    <dgm:cxn modelId="{623B168C-5D8B-4477-BE2C-CA081DE3120A}" type="presParOf" srcId="{77C65254-E9CC-428E-9E38-AE5ED1DF356A}" destId="{CAF37522-CBEA-4AC1-A886-39671814F827}" srcOrd="6" destOrd="0" presId="urn:microsoft.com/office/officeart/2011/layout/CircleProcess"/>
    <dgm:cxn modelId="{62894CCC-C4C8-4CCD-96EC-38070D113135}" type="presParOf" srcId="{CAF37522-CBEA-4AC1-A886-39671814F827}" destId="{ACCDEEDC-1EF8-404C-93F4-508B51E2F560}" srcOrd="0" destOrd="0" presId="urn:microsoft.com/office/officeart/2011/layout/CircleProcess"/>
    <dgm:cxn modelId="{65AF777E-6EE8-4161-9004-AB39876CC50A}" type="presParOf" srcId="{77C65254-E9CC-428E-9E38-AE5ED1DF356A}" destId="{D4512719-3152-4BCE-930D-7151A2DCFD41}" srcOrd="7" destOrd="0" presId="urn:microsoft.com/office/officeart/2011/layout/CircleProcess"/>
    <dgm:cxn modelId="{7B8BF5D4-A56D-41E0-A9B1-CF327A8DAECF}" type="presParOf" srcId="{D4512719-3152-4BCE-930D-7151A2DCFD41}" destId="{8AE2CBD2-80CC-47F1-8BAD-D94050DF238A}" srcOrd="0" destOrd="0" presId="urn:microsoft.com/office/officeart/2011/layout/CircleProcess"/>
    <dgm:cxn modelId="{B47DD188-FE2D-4712-A280-648E8FEE57A7}" type="presParOf" srcId="{77C65254-E9CC-428E-9E38-AE5ED1DF356A}" destId="{02D46ACF-6C2F-40BF-A511-85694C902179}" srcOrd="8" destOrd="0" presId="urn:microsoft.com/office/officeart/2011/layout/CircleProcess"/>
    <dgm:cxn modelId="{9C66B8E1-2DEE-4AC7-BA87-BC82A6BFFC92}" type="presParOf" srcId="{77C65254-E9CC-428E-9E38-AE5ED1DF356A}" destId="{F2430F6A-9197-4CCC-84EE-F23EB14942CC}" srcOrd="9" destOrd="0" presId="urn:microsoft.com/office/officeart/2011/layout/CircleProcess"/>
    <dgm:cxn modelId="{87D514D8-F882-4CF3-A87A-3687E64A18B7}" type="presParOf" srcId="{F2430F6A-9197-4CCC-84EE-F23EB14942CC}" destId="{D9C5BD9F-E8EB-4F5B-A165-89E1256AB7DD}" srcOrd="0" destOrd="0" presId="urn:microsoft.com/office/officeart/2011/layout/CircleProcess"/>
    <dgm:cxn modelId="{83E69EF7-3354-4BE4-A762-89B82642A082}" type="presParOf" srcId="{77C65254-E9CC-428E-9E38-AE5ED1DF356A}" destId="{5EF2FC90-A3BA-4826-A320-3C0052C80515}" srcOrd="10" destOrd="0" presId="urn:microsoft.com/office/officeart/2011/layout/CircleProcess"/>
    <dgm:cxn modelId="{F659FF3F-0BCB-435A-9304-1D48F48B832A}" type="presParOf" srcId="{5EF2FC90-A3BA-4826-A320-3C0052C80515}" destId="{7683A60F-CF67-4E50-9C77-61393057F151}" srcOrd="0" destOrd="0" presId="urn:microsoft.com/office/officeart/2011/layout/CircleProcess"/>
    <dgm:cxn modelId="{76E5769D-64B0-43A0-84AE-35E173AB6786}" type="presParOf" srcId="{77C65254-E9CC-428E-9E38-AE5ED1DF356A}" destId="{93A22037-3F6A-446A-835A-EC48743D2913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7CA6F8-D580-447E-A2DC-EF856E938B4F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1B0D04-F123-46EE-8B8C-91718984E5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600" b="1" dirty="0">
              <a:latin typeface="Calibri" panose="020F0502020204030204" pitchFamily="34" charset="0"/>
            </a:rPr>
            <a:t>Implementation analysis system</a:t>
          </a:r>
          <a:endParaRPr lang="en-US" sz="1600" b="1" dirty="0">
            <a:latin typeface="Calibri" panose="020F0502020204030204" pitchFamily="34" charset="0"/>
          </a:endParaRPr>
        </a:p>
      </dgm:t>
    </dgm:pt>
    <dgm:pt modelId="{0518C44D-653A-4975-AB85-9C48FE78E2CE}" type="parTrans" cxnId="{5A92A3A0-E363-4578-BD2E-837E394D1A45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A6F50EBD-0283-4492-878A-356CBDBFE09A}" type="sibTrans" cxnId="{5A92A3A0-E363-4578-BD2E-837E394D1A45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4F699945-A48D-4AC4-8316-63EB341CCF32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en-GB" sz="1400" dirty="0">
              <a:solidFill>
                <a:schemeClr val="bg1"/>
              </a:solidFill>
              <a:latin typeface="Calibri" panose="020F0502020204030204" pitchFamily="34" charset="0"/>
            </a:rPr>
            <a:t>Facilitate measurement of progress with implementation tasks</a:t>
          </a:r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5938624E-D5E5-4994-9B3C-2F5EB36DAF93}" type="parTrans" cxnId="{256736A7-FC99-4A25-A3A3-11100FFB1A97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5D427687-7F71-4CE9-8FCF-C3B4B8470FD8}" type="sibTrans" cxnId="{256736A7-FC99-4A25-A3A3-11100FFB1A97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E1673636-4ADB-44D5-80EC-76900E5C5B9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600" b="1" dirty="0">
              <a:latin typeface="Calibri" panose="020F0502020204030204" pitchFamily="34" charset="0"/>
            </a:rPr>
            <a:t>Learning platforms</a:t>
          </a:r>
          <a:r>
            <a:rPr lang="en-GB" sz="1600" b="0" dirty="0">
              <a:latin typeface="Calibri" panose="020F0502020204030204" pitchFamily="34" charset="0"/>
            </a:rPr>
            <a:t> </a:t>
          </a:r>
          <a:endParaRPr lang="en-US" sz="1600" b="0" dirty="0">
            <a:latin typeface="Calibri" panose="020F0502020204030204" pitchFamily="34" charset="0"/>
          </a:endParaRPr>
        </a:p>
      </dgm:t>
    </dgm:pt>
    <dgm:pt modelId="{39557D57-9F3C-4F2D-B226-CC4478753D14}" type="parTrans" cxnId="{47E87928-0376-439F-ADEB-163599D0D81B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D7E483F7-FAB4-4E31-8D94-E7C572226D62}" type="sibTrans" cxnId="{47E87928-0376-439F-ADEB-163599D0D81B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5332C2D6-9CF8-4487-8AD9-0C4AE343B163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en-GB" sz="1400" dirty="0">
              <a:solidFill>
                <a:schemeClr val="bg1"/>
              </a:solidFill>
              <a:latin typeface="Calibri" panose="020F0502020204030204" pitchFamily="34" charset="0"/>
            </a:rPr>
            <a:t>Online Information repository</a:t>
          </a:r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D9754DEC-0975-47A0-9B4E-4F059102634C}" type="parTrans" cxnId="{07F01C86-0FC3-4718-B56C-FEB39D405CDA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3B45DDF6-CA16-440E-B626-B47EF81D5B4D}" type="sibTrans" cxnId="{07F01C86-0FC3-4718-B56C-FEB39D405CDA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1D573CE8-C1FB-43D9-B493-0F50CB919CF7}">
      <dgm:prSet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en-GB" sz="1400" dirty="0">
              <a:solidFill>
                <a:schemeClr val="bg1"/>
              </a:solidFill>
              <a:latin typeface="Calibri" panose="020F0502020204030204" pitchFamily="34" charset="0"/>
            </a:rPr>
            <a:t>Quarterly reports to each implementation team</a:t>
          </a:r>
        </a:p>
      </dgm:t>
    </dgm:pt>
    <dgm:pt modelId="{E77EF28D-793B-4993-AE4B-B85C233EAFD2}" type="parTrans" cxnId="{05B937E8-C8F8-45A2-85DD-5C1C19D33F16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42D8DE7F-3EE2-41F0-8017-F6FC88C44C64}" type="sibTrans" cxnId="{05B937E8-C8F8-45A2-85DD-5C1C19D33F16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395F92A9-24D5-41EF-82D2-20A6619E86A7}">
      <dgm:prSet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en-GB" sz="1400" dirty="0">
              <a:solidFill>
                <a:schemeClr val="bg1"/>
              </a:solidFill>
              <a:latin typeface="Calibri" panose="020F0502020204030204" pitchFamily="34" charset="0"/>
            </a:rPr>
            <a:t>Support planning and decision making</a:t>
          </a:r>
          <a:endParaRPr lang="en-IE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7B2F7521-7236-4DA9-90FA-9527F0A79D36}" type="parTrans" cxnId="{A4746E0B-F5F7-4115-95A2-B60724C884AD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41749262-CF5B-43A4-893C-535603C19E41}" type="sibTrans" cxnId="{A4746E0B-F5F7-4115-95A2-B60724C884AD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F369DB03-41EA-4ECB-9CEA-C145B96AAB32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600" b="1" dirty="0">
              <a:latin typeface="Calibri" panose="020F0502020204030204" pitchFamily="34" charset="0"/>
            </a:rPr>
            <a:t>Using Evidence</a:t>
          </a:r>
        </a:p>
      </dgm:t>
    </dgm:pt>
    <dgm:pt modelId="{E67DB93A-B87C-4004-BE40-E85BD3DAFFC9}" type="sibTrans" cxnId="{4DBF94EB-26DC-4902-87F4-DAB4522B851D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911CCE46-9213-454E-ABF3-3685FE786777}" type="parTrans" cxnId="{4DBF94EB-26DC-4902-87F4-DAB4522B851D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085DAB30-480E-4516-B4BB-7E90E7F6704B}">
      <dgm:prSet phldrT="[Text]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B2DF6800-9C18-4D5B-BB07-EAA6FB95DD20}" type="parTrans" cxnId="{03950F50-D621-493F-832A-C51FE6E59CC1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1729DAB8-41B7-410A-BBAC-C0E2C4BB9280}" type="sibTrans" cxnId="{03950F50-D621-493F-832A-C51FE6E59CC1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5A01C0D7-473D-4DA0-9373-938B05F9428C}">
      <dgm:prSet/>
      <dgm:spPr/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E8E29F12-7C24-4C57-B14A-2B558D64ABBE}" type="parTrans" cxnId="{C73C6CE7-52D5-4DC4-BD71-0CC3030CFE72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70C43231-E3A4-4CFA-8168-60B7AEDB7157}" type="sibTrans" cxnId="{C73C6CE7-52D5-4DC4-BD71-0CC3030CFE72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71FC0CC8-B32C-490B-85C0-5CA46270730F}">
      <dgm:prSet/>
      <dgm:spPr/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1402CBE9-FFE9-42A0-ADB2-1056D52F3D4D}" type="parTrans" cxnId="{896160EB-378F-476B-8BDA-4CB82C897271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93245AF5-9046-4786-9604-D4691D30A6C8}" type="sibTrans" cxnId="{896160EB-378F-476B-8BDA-4CB82C897271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F3A86C7A-72DD-401C-B7FA-947A189D9DDF}">
      <dgm:prSet phldrT="[Text]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FD5FD6B1-1C77-40BD-8D51-1691F30401C7}" type="parTrans" cxnId="{3A538CC6-F51F-419A-AD73-C344D02DD441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E4B635F5-77FB-43D2-A877-8C6D17DEAFBB}" type="sibTrans" cxnId="{3A538CC6-F51F-419A-AD73-C344D02DD441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D145049B-BDAC-4E44-8F64-3BC8810AF63C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2152B745-E42A-4FC2-8AD9-5FE83401C0E5}" type="parTrans" cxnId="{0D32C7E4-C7F1-417C-AEC4-B02F337168A0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2D871C3A-46E4-487E-BFAD-4D6818E3D79B}" type="sibTrans" cxnId="{0D32C7E4-C7F1-417C-AEC4-B02F337168A0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1FAE28E9-13C3-4680-B8E1-E79D64F115BC}">
      <dgm:prSet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endParaRPr lang="en-GB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54A87AE9-E530-4D78-BEA8-DA26BD5B7463}" type="parTrans" cxnId="{4F3D1264-30C6-4CA5-ACA7-A092E31C2CDF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6BABCD39-11BC-4477-85F0-52E5495BAB3E}" type="sibTrans" cxnId="{4F3D1264-30C6-4CA5-ACA7-A092E31C2CDF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B31ED5D6-E1FA-47EE-8CFE-E7B8754FE64B}">
      <dgm:prSet phldrT="[Text]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40F1404F-0510-4F0C-921B-BF215D6376BB}" type="parTrans" cxnId="{82D5FE6F-7CDA-4B7D-A382-800827F45AF6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2D4E7BB9-DF93-40D3-B6E6-8904AA45F6B2}" type="sibTrans" cxnId="{82D5FE6F-7CDA-4B7D-A382-800827F45AF6}">
      <dgm:prSet/>
      <dgm:spPr/>
      <dgm:t>
        <a:bodyPr/>
        <a:lstStyle/>
        <a:p>
          <a:endParaRPr lang="en-US">
            <a:latin typeface="Calibri" panose="020F0502020204030204" pitchFamily="34" charset="0"/>
          </a:endParaRPr>
        </a:p>
      </dgm:t>
    </dgm:pt>
    <dgm:pt modelId="{F46FD169-2208-429C-8D5C-4E52909756B6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en-GB" sz="1400" dirty="0">
              <a:solidFill>
                <a:schemeClr val="bg1"/>
              </a:solidFill>
              <a:latin typeface="Calibri" panose="020F0502020204030204" pitchFamily="34" charset="0"/>
            </a:rPr>
            <a:t>Research synthesis</a:t>
          </a:r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CEA83F6B-11D7-4F9E-9D6A-42B9923AA077}" type="parTrans" cxnId="{B29DB646-ACCF-4A61-9BAD-F774CBE19084}">
      <dgm:prSet/>
      <dgm:spPr/>
      <dgm:t>
        <a:bodyPr/>
        <a:lstStyle/>
        <a:p>
          <a:endParaRPr lang="en-US"/>
        </a:p>
      </dgm:t>
    </dgm:pt>
    <dgm:pt modelId="{29950117-2806-4C0E-B370-3CEF1C9AD44C}" type="sibTrans" cxnId="{B29DB646-ACCF-4A61-9BAD-F774CBE19084}">
      <dgm:prSet/>
      <dgm:spPr/>
      <dgm:t>
        <a:bodyPr/>
        <a:lstStyle/>
        <a:p>
          <a:endParaRPr lang="en-US"/>
        </a:p>
      </dgm:t>
    </dgm:pt>
    <dgm:pt modelId="{87EEB713-E94C-4907-B8E5-EA51C5DE7352}">
      <dgm:prSet phldrT="[Text]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40802F34-B522-4F3F-970C-43AEF13889AE}" type="parTrans" cxnId="{FCC8D2C8-1AF0-4986-AB67-AA6A881FB667}">
      <dgm:prSet/>
      <dgm:spPr/>
      <dgm:t>
        <a:bodyPr/>
        <a:lstStyle/>
        <a:p>
          <a:endParaRPr lang="en-US"/>
        </a:p>
      </dgm:t>
    </dgm:pt>
    <dgm:pt modelId="{EC1FA567-6D45-43FB-A3EC-5BEE9D9A8674}" type="sibTrans" cxnId="{FCC8D2C8-1AF0-4986-AB67-AA6A881FB667}">
      <dgm:prSet/>
      <dgm:spPr/>
      <dgm:t>
        <a:bodyPr/>
        <a:lstStyle/>
        <a:p>
          <a:endParaRPr lang="en-US"/>
        </a:p>
      </dgm:t>
    </dgm:pt>
    <dgm:pt modelId="{9A230921-CD69-4A7B-8F34-812C87C5979B}">
      <dgm:prSet phldrT="[Text]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789C348B-98DC-4B94-A25E-C07431F15164}" type="parTrans" cxnId="{7FDC0F65-8707-49FA-86ED-71DCA2A9E63B}">
      <dgm:prSet/>
      <dgm:spPr/>
      <dgm:t>
        <a:bodyPr/>
        <a:lstStyle/>
        <a:p>
          <a:endParaRPr lang="en-US"/>
        </a:p>
      </dgm:t>
    </dgm:pt>
    <dgm:pt modelId="{15CC4D67-AE15-4F1D-AE57-9247F3CC98DF}" type="sibTrans" cxnId="{7FDC0F65-8707-49FA-86ED-71DCA2A9E63B}">
      <dgm:prSet/>
      <dgm:spPr/>
      <dgm:t>
        <a:bodyPr/>
        <a:lstStyle/>
        <a:p>
          <a:endParaRPr lang="en-US"/>
        </a:p>
      </dgm:t>
    </dgm:pt>
    <dgm:pt modelId="{8431D221-3C74-43C3-8129-56B234870C09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en-US" sz="1400" dirty="0">
              <a:solidFill>
                <a:schemeClr val="bg1"/>
              </a:solidFill>
              <a:latin typeface="Calibri" panose="020F0502020204030204" pitchFamily="34" charset="0"/>
            </a:rPr>
            <a:t>Scoping surveys/reports</a:t>
          </a:r>
        </a:p>
      </dgm:t>
    </dgm:pt>
    <dgm:pt modelId="{F127146B-6618-433F-90A3-F182C6A175D7}" type="parTrans" cxnId="{1278EFAD-B53E-44DC-ACC2-20F828865969}">
      <dgm:prSet/>
      <dgm:spPr/>
      <dgm:t>
        <a:bodyPr/>
        <a:lstStyle/>
        <a:p>
          <a:endParaRPr lang="en-US"/>
        </a:p>
      </dgm:t>
    </dgm:pt>
    <dgm:pt modelId="{1BE364F0-5AD1-40D5-B8F0-D7D08DC40D6D}" type="sibTrans" cxnId="{1278EFAD-B53E-44DC-ACC2-20F828865969}">
      <dgm:prSet/>
      <dgm:spPr/>
      <dgm:t>
        <a:bodyPr/>
        <a:lstStyle/>
        <a:p>
          <a:endParaRPr lang="en-US"/>
        </a:p>
      </dgm:t>
    </dgm:pt>
    <dgm:pt modelId="{5728B4E1-1009-4AE6-BDD0-5FFFE73A2988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en-US" sz="1400" dirty="0">
              <a:solidFill>
                <a:schemeClr val="bg1"/>
              </a:solidFill>
              <a:latin typeface="Calibri" panose="020F0502020204030204" pitchFamily="34" charset="0"/>
            </a:rPr>
            <a:t>Evidence reviews</a:t>
          </a:r>
        </a:p>
      </dgm:t>
    </dgm:pt>
    <dgm:pt modelId="{07AB2C2E-4FE1-4C73-BB16-270656257BC2}" type="parTrans" cxnId="{6602F8FD-0A42-4AC7-AB57-5DFBA9789CCB}">
      <dgm:prSet/>
      <dgm:spPr/>
      <dgm:t>
        <a:bodyPr/>
        <a:lstStyle/>
        <a:p>
          <a:endParaRPr lang="en-US"/>
        </a:p>
      </dgm:t>
    </dgm:pt>
    <dgm:pt modelId="{6360D6B9-491C-482E-AEE0-C59F704836D4}" type="sibTrans" cxnId="{6602F8FD-0A42-4AC7-AB57-5DFBA9789CCB}">
      <dgm:prSet/>
      <dgm:spPr/>
      <dgm:t>
        <a:bodyPr/>
        <a:lstStyle/>
        <a:p>
          <a:endParaRPr lang="en-US"/>
        </a:p>
      </dgm:t>
    </dgm:pt>
    <dgm:pt modelId="{0870FEAE-9170-497E-9428-47F67CD7D8A5}">
      <dgm:prSet custT="1"/>
      <dgm:spPr/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65F0DEE0-E1E2-4018-B8F1-7DA7F307EE0C}" type="parTrans" cxnId="{D83B3900-0331-4990-8A68-B84802BB17B5}">
      <dgm:prSet/>
      <dgm:spPr/>
      <dgm:t>
        <a:bodyPr/>
        <a:lstStyle/>
        <a:p>
          <a:endParaRPr lang="en-US"/>
        </a:p>
      </dgm:t>
    </dgm:pt>
    <dgm:pt modelId="{A0FD8C2E-AED1-400E-A575-47130EC00CBA}" type="sibTrans" cxnId="{D83B3900-0331-4990-8A68-B84802BB17B5}">
      <dgm:prSet/>
      <dgm:spPr/>
      <dgm:t>
        <a:bodyPr/>
        <a:lstStyle/>
        <a:p>
          <a:endParaRPr lang="en-US"/>
        </a:p>
      </dgm:t>
    </dgm:pt>
    <dgm:pt modelId="{A7810F4C-2CBB-4BB7-A60D-ACB4CCD21A07}">
      <dgm:prSet custT="1"/>
      <dgm:spPr/>
      <dgm:t>
        <a:bodyPr/>
        <a:lstStyle/>
        <a:p>
          <a:r>
            <a:rPr lang="en-GB" sz="1400" dirty="0">
              <a:solidFill>
                <a:schemeClr val="bg1"/>
              </a:solidFill>
              <a:latin typeface="Calibri" panose="020F0502020204030204" pitchFamily="34" charset="0"/>
            </a:rPr>
            <a:t>Shared learning platform</a:t>
          </a:r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25E00143-407A-4D7E-8EE1-479223B6414D}" type="parTrans" cxnId="{1BD572A6-E896-4B54-9E0A-1430F6965BC6}">
      <dgm:prSet/>
      <dgm:spPr/>
      <dgm:t>
        <a:bodyPr/>
        <a:lstStyle/>
        <a:p>
          <a:endParaRPr lang="en-US"/>
        </a:p>
      </dgm:t>
    </dgm:pt>
    <dgm:pt modelId="{F527C785-0563-4F00-A8DA-8011006DD741}" type="sibTrans" cxnId="{1BD572A6-E896-4B54-9E0A-1430F6965BC6}">
      <dgm:prSet/>
      <dgm:spPr/>
      <dgm:t>
        <a:bodyPr/>
        <a:lstStyle/>
        <a:p>
          <a:endParaRPr lang="en-US"/>
        </a:p>
      </dgm:t>
    </dgm:pt>
    <dgm:pt modelId="{67ED7A5F-B1EE-423D-ADFD-1E3A162732F2}">
      <dgm:prSet custT="1"/>
      <dgm:spPr/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BA4C7890-5CA9-4D8E-9C3C-A43576706BAE}" type="parTrans" cxnId="{20036D69-2C31-47CB-9037-A1EE864C4CBE}">
      <dgm:prSet/>
      <dgm:spPr/>
      <dgm:t>
        <a:bodyPr/>
        <a:lstStyle/>
        <a:p>
          <a:endParaRPr lang="en-US"/>
        </a:p>
      </dgm:t>
    </dgm:pt>
    <dgm:pt modelId="{B0C52A32-7428-46B3-93B0-5CAC9B8102A8}" type="sibTrans" cxnId="{20036D69-2C31-47CB-9037-A1EE864C4CBE}">
      <dgm:prSet/>
      <dgm:spPr/>
      <dgm:t>
        <a:bodyPr/>
        <a:lstStyle/>
        <a:p>
          <a:endParaRPr lang="en-US"/>
        </a:p>
      </dgm:t>
    </dgm:pt>
    <dgm:pt modelId="{888FE002-EB4C-43D9-8440-CF06A14BB8D3}">
      <dgm:prSet custT="1"/>
      <dgm:spPr/>
      <dgm:t>
        <a:bodyPr/>
        <a:lstStyle/>
        <a:p>
          <a:r>
            <a:rPr lang="en-US" sz="1400" dirty="0">
              <a:solidFill>
                <a:schemeClr val="bg1"/>
              </a:solidFill>
              <a:latin typeface="Calibri" panose="020F0502020204030204" pitchFamily="34" charset="0"/>
            </a:rPr>
            <a:t>Latest news</a:t>
          </a:r>
        </a:p>
      </dgm:t>
    </dgm:pt>
    <dgm:pt modelId="{BE47CFC0-E638-4BD1-8A9F-189FE8B87828}" type="parTrans" cxnId="{19F31068-5CD3-4CCD-B7F0-A65127141397}">
      <dgm:prSet/>
      <dgm:spPr/>
      <dgm:t>
        <a:bodyPr/>
        <a:lstStyle/>
        <a:p>
          <a:endParaRPr lang="en-US"/>
        </a:p>
      </dgm:t>
    </dgm:pt>
    <dgm:pt modelId="{A81AF62F-FD10-401A-8C47-A357A39AE41A}" type="sibTrans" cxnId="{19F31068-5CD3-4CCD-B7F0-A65127141397}">
      <dgm:prSet/>
      <dgm:spPr/>
      <dgm:t>
        <a:bodyPr/>
        <a:lstStyle/>
        <a:p>
          <a:endParaRPr lang="en-US"/>
        </a:p>
      </dgm:t>
    </dgm:pt>
    <dgm:pt modelId="{3BE83D86-7D47-4E26-AD26-811DCCC7D761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en-US" sz="1400" dirty="0">
              <a:solidFill>
                <a:schemeClr val="bg1"/>
              </a:solidFill>
              <a:latin typeface="Calibri" panose="020F0502020204030204" pitchFamily="34" charset="0"/>
            </a:rPr>
            <a:t>Updating evidence</a:t>
          </a:r>
        </a:p>
      </dgm:t>
    </dgm:pt>
    <dgm:pt modelId="{EEF10E16-5E75-4634-B592-4362D39B7ECF}" type="parTrans" cxnId="{CAF301E5-535B-4754-B9DB-37C8ED372FA1}">
      <dgm:prSet/>
      <dgm:spPr/>
      <dgm:t>
        <a:bodyPr/>
        <a:lstStyle/>
        <a:p>
          <a:endParaRPr lang="en-US"/>
        </a:p>
      </dgm:t>
    </dgm:pt>
    <dgm:pt modelId="{DC1AA84A-D9E4-48E8-B0F7-99ABBC428E16}" type="sibTrans" cxnId="{CAF301E5-535B-4754-B9DB-37C8ED372FA1}">
      <dgm:prSet/>
      <dgm:spPr/>
      <dgm:t>
        <a:bodyPr/>
        <a:lstStyle/>
        <a:p>
          <a:endParaRPr lang="en-US"/>
        </a:p>
      </dgm:t>
    </dgm:pt>
    <dgm:pt modelId="{579167D6-0F76-43F4-87A3-30E21524497F}">
      <dgm:prSet custT="1"/>
      <dgm:spPr/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0B28EBBE-45AD-4954-A373-FAAA6F1F047C}" type="parTrans" cxnId="{090B7566-63C1-4D81-BC96-E92B151587E8}">
      <dgm:prSet/>
      <dgm:spPr/>
      <dgm:t>
        <a:bodyPr/>
        <a:lstStyle/>
        <a:p>
          <a:endParaRPr lang="en-US"/>
        </a:p>
      </dgm:t>
    </dgm:pt>
    <dgm:pt modelId="{3CF593C6-765E-41E4-8ACF-2A0976FEE99D}" type="sibTrans" cxnId="{090B7566-63C1-4D81-BC96-E92B151587E8}">
      <dgm:prSet/>
      <dgm:spPr/>
      <dgm:t>
        <a:bodyPr/>
        <a:lstStyle/>
        <a:p>
          <a:endParaRPr lang="en-US"/>
        </a:p>
      </dgm:t>
    </dgm:pt>
    <dgm:pt modelId="{758643D2-0CE5-4CB3-9D06-DBE373C42C52}">
      <dgm:prSet custT="1"/>
      <dgm:spPr/>
      <dgm:t>
        <a:bodyPr/>
        <a:lstStyle/>
        <a:p>
          <a:r>
            <a:rPr lang="en-US" sz="1400" dirty="0">
              <a:solidFill>
                <a:schemeClr val="bg1"/>
              </a:solidFill>
              <a:latin typeface="Calibri" panose="020F0502020204030204" pitchFamily="34" charset="0"/>
            </a:rPr>
            <a:t>Communication and dissemination of evidence</a:t>
          </a:r>
        </a:p>
      </dgm:t>
    </dgm:pt>
    <dgm:pt modelId="{6AF518BD-4C1B-45BA-A1E7-22579D5F146D}" type="parTrans" cxnId="{606AB08D-35EC-4624-B177-9A169596615C}">
      <dgm:prSet/>
      <dgm:spPr/>
      <dgm:t>
        <a:bodyPr/>
        <a:lstStyle/>
        <a:p>
          <a:endParaRPr lang="en-US"/>
        </a:p>
      </dgm:t>
    </dgm:pt>
    <dgm:pt modelId="{CE4FAE20-4AA2-4565-99EB-37A6C3F13FB5}" type="sibTrans" cxnId="{606AB08D-35EC-4624-B177-9A169596615C}">
      <dgm:prSet/>
      <dgm:spPr/>
      <dgm:t>
        <a:bodyPr/>
        <a:lstStyle/>
        <a:p>
          <a:endParaRPr lang="en-US"/>
        </a:p>
      </dgm:t>
    </dgm:pt>
    <dgm:pt modelId="{EB33CD3F-9F60-439B-8AB5-B25F8B5017E3}">
      <dgm:prSet custT="1"/>
      <dgm:spPr/>
      <dgm:t>
        <a:bodyPr/>
        <a:lstStyle/>
        <a:p>
          <a:r>
            <a:rPr lang="en-US" sz="1400" dirty="0">
              <a:solidFill>
                <a:schemeClr val="bg1"/>
              </a:solidFill>
              <a:latin typeface="Calibri" panose="020F0502020204030204" pitchFamily="34" charset="0"/>
            </a:rPr>
            <a:t>Parental consultation</a:t>
          </a:r>
        </a:p>
      </dgm:t>
    </dgm:pt>
    <dgm:pt modelId="{F7B2D2A0-95B4-492A-9B91-24C456FEFD17}" type="parTrans" cxnId="{1DF8C7C9-8CC8-4043-9676-1E80B4E87984}">
      <dgm:prSet/>
      <dgm:spPr/>
      <dgm:t>
        <a:bodyPr/>
        <a:lstStyle/>
        <a:p>
          <a:endParaRPr lang="en-US"/>
        </a:p>
      </dgm:t>
    </dgm:pt>
    <dgm:pt modelId="{7D31C5A7-D8E8-4F2F-8F89-2E0BF9E9DDD0}" type="sibTrans" cxnId="{1DF8C7C9-8CC8-4043-9676-1E80B4E87984}">
      <dgm:prSet/>
      <dgm:spPr/>
      <dgm:t>
        <a:bodyPr/>
        <a:lstStyle/>
        <a:p>
          <a:endParaRPr lang="en-US"/>
        </a:p>
      </dgm:t>
    </dgm:pt>
    <dgm:pt modelId="{50881F43-DD87-4330-BCA7-4DA8B235F918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837A2699-03D3-460A-A96C-B79CB5252ACB}" type="parTrans" cxnId="{B40CEAD9-43BA-4841-951D-3E5374D6C408}">
      <dgm:prSet/>
      <dgm:spPr/>
      <dgm:t>
        <a:bodyPr/>
        <a:lstStyle/>
        <a:p>
          <a:endParaRPr lang="en-US"/>
        </a:p>
      </dgm:t>
    </dgm:pt>
    <dgm:pt modelId="{B14CA80B-8100-4269-AF7F-C254B51FEFB8}" type="sibTrans" cxnId="{B40CEAD9-43BA-4841-951D-3E5374D6C408}">
      <dgm:prSet/>
      <dgm:spPr/>
      <dgm:t>
        <a:bodyPr/>
        <a:lstStyle/>
        <a:p>
          <a:endParaRPr lang="en-US"/>
        </a:p>
      </dgm:t>
    </dgm:pt>
    <dgm:pt modelId="{851ACA3D-B624-4798-936D-E72DFBA83C17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DDFA039E-C1A8-4912-8A7F-07BFB71FFF4A}" type="parTrans" cxnId="{840D587A-B660-48D5-9FED-6DB0EB2B3F14}">
      <dgm:prSet/>
      <dgm:spPr/>
      <dgm:t>
        <a:bodyPr/>
        <a:lstStyle/>
        <a:p>
          <a:endParaRPr lang="en-US"/>
        </a:p>
      </dgm:t>
    </dgm:pt>
    <dgm:pt modelId="{15345179-315B-4615-89E2-78036DFDFC81}" type="sibTrans" cxnId="{840D587A-B660-48D5-9FED-6DB0EB2B3F14}">
      <dgm:prSet/>
      <dgm:spPr/>
      <dgm:t>
        <a:bodyPr/>
        <a:lstStyle/>
        <a:p>
          <a:endParaRPr lang="en-US"/>
        </a:p>
      </dgm:t>
    </dgm:pt>
    <dgm:pt modelId="{606A9A02-5E2F-4D08-80CC-043C3C6F6140}">
      <dgm:prSet phldrT="[Text]"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760BB6BE-BB4D-4D70-8C19-207D6CAE7FE0}" type="parTrans" cxnId="{A115FB44-23BD-4C7C-9494-4CED27460BA8}">
      <dgm:prSet/>
      <dgm:spPr/>
      <dgm:t>
        <a:bodyPr/>
        <a:lstStyle/>
        <a:p>
          <a:endParaRPr lang="en-US"/>
        </a:p>
      </dgm:t>
    </dgm:pt>
    <dgm:pt modelId="{D98E12CD-B941-4EC6-BFFB-9A98EBB743DA}" type="sibTrans" cxnId="{A115FB44-23BD-4C7C-9494-4CED27460BA8}">
      <dgm:prSet/>
      <dgm:spPr/>
      <dgm:t>
        <a:bodyPr/>
        <a:lstStyle/>
        <a:p>
          <a:endParaRPr lang="en-US"/>
        </a:p>
      </dgm:t>
    </dgm:pt>
    <dgm:pt modelId="{BDE61F85-8146-42C2-9281-5C7ADA0D536B}">
      <dgm:prSet custT="1"/>
      <dgm:spPr/>
      <dgm:t>
        <a:bodyPr/>
        <a:lstStyle/>
        <a:p>
          <a:endParaRPr lang="en-US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33273D79-9BE9-45ED-A2E5-7E0848745819}" type="parTrans" cxnId="{14101B1B-43EB-48DB-ADA1-8F85CB0D54CB}">
      <dgm:prSet/>
      <dgm:spPr/>
      <dgm:t>
        <a:bodyPr/>
        <a:lstStyle/>
        <a:p>
          <a:endParaRPr lang="en-US"/>
        </a:p>
      </dgm:t>
    </dgm:pt>
    <dgm:pt modelId="{78D44603-6D06-46DE-B623-98A805B4E9A8}" type="sibTrans" cxnId="{14101B1B-43EB-48DB-ADA1-8F85CB0D54CB}">
      <dgm:prSet/>
      <dgm:spPr/>
      <dgm:t>
        <a:bodyPr/>
        <a:lstStyle/>
        <a:p>
          <a:endParaRPr lang="en-US"/>
        </a:p>
      </dgm:t>
    </dgm:pt>
    <dgm:pt modelId="{17345CDD-BCF9-4332-9B05-67B0A4C3DB29}">
      <dgm:prSet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r>
            <a:rPr lang="en-IE" sz="1400" dirty="0">
              <a:solidFill>
                <a:schemeClr val="bg1"/>
              </a:solidFill>
              <a:latin typeface="Calibri" panose="020F0502020204030204" pitchFamily="34" charset="0"/>
            </a:rPr>
            <a:t>Stakeholder analysis and mapping</a:t>
          </a:r>
        </a:p>
      </dgm:t>
    </dgm:pt>
    <dgm:pt modelId="{950E0E01-D780-43F8-9B3C-9511D915BBA1}" type="parTrans" cxnId="{EE7AF514-EA86-4429-89E6-07E3B1835929}">
      <dgm:prSet/>
      <dgm:spPr/>
      <dgm:t>
        <a:bodyPr/>
        <a:lstStyle/>
        <a:p>
          <a:endParaRPr lang="en-US"/>
        </a:p>
      </dgm:t>
    </dgm:pt>
    <dgm:pt modelId="{4E0C0E0B-4127-4DB5-B891-79FC43C74E57}" type="sibTrans" cxnId="{EE7AF514-EA86-4429-89E6-07E3B1835929}">
      <dgm:prSet/>
      <dgm:spPr/>
      <dgm:t>
        <a:bodyPr/>
        <a:lstStyle/>
        <a:p>
          <a:endParaRPr lang="en-US"/>
        </a:p>
      </dgm:t>
    </dgm:pt>
    <dgm:pt modelId="{DC9638FD-15C4-431D-8C84-16CBD0BF7EE7}">
      <dgm:prSet custT="1"/>
      <dgm:spPr>
        <a:solidFill>
          <a:schemeClr val="accent3">
            <a:lumMod val="75000"/>
            <a:alpha val="90000"/>
          </a:schemeClr>
        </a:solidFill>
      </dgm:spPr>
      <dgm:t>
        <a:bodyPr/>
        <a:lstStyle/>
        <a:p>
          <a:endParaRPr lang="en-IE" sz="1400" dirty="0">
            <a:solidFill>
              <a:schemeClr val="bg1"/>
            </a:solidFill>
            <a:latin typeface="Calibri" panose="020F0502020204030204" pitchFamily="34" charset="0"/>
          </a:endParaRPr>
        </a:p>
      </dgm:t>
    </dgm:pt>
    <dgm:pt modelId="{FD36A5FF-B041-4AD9-A627-151A038CE48B}" type="parTrans" cxnId="{8F8E2649-EAD9-4533-9EC5-34B20D04E80E}">
      <dgm:prSet/>
      <dgm:spPr/>
      <dgm:t>
        <a:bodyPr/>
        <a:lstStyle/>
        <a:p>
          <a:endParaRPr lang="en-US"/>
        </a:p>
      </dgm:t>
    </dgm:pt>
    <dgm:pt modelId="{42999CDE-5FDC-47B2-8B29-E47865A0D665}" type="sibTrans" cxnId="{8F8E2649-EAD9-4533-9EC5-34B20D04E80E}">
      <dgm:prSet/>
      <dgm:spPr/>
      <dgm:t>
        <a:bodyPr/>
        <a:lstStyle/>
        <a:p>
          <a:endParaRPr lang="en-US"/>
        </a:p>
      </dgm:t>
    </dgm:pt>
    <dgm:pt modelId="{568292E0-8B48-49C1-BB69-DFB96225DD00}" type="pres">
      <dgm:prSet presAssocID="{407CA6F8-D580-447E-A2DC-EF856E938B4F}" presName="Name0" presStyleCnt="0">
        <dgm:presLayoutVars>
          <dgm:dir/>
          <dgm:animLvl val="lvl"/>
          <dgm:resizeHandles val="exact"/>
        </dgm:presLayoutVars>
      </dgm:prSet>
      <dgm:spPr/>
    </dgm:pt>
    <dgm:pt modelId="{50EE0D35-C8D1-47DC-B153-D6678648D7D5}" type="pres">
      <dgm:prSet presAssocID="{311B0D04-F123-46EE-8B8C-91718984E53B}" presName="composite" presStyleCnt="0"/>
      <dgm:spPr/>
    </dgm:pt>
    <dgm:pt modelId="{337511F4-7F73-4BE6-9DBB-29063889CEAE}" type="pres">
      <dgm:prSet presAssocID="{311B0D04-F123-46EE-8B8C-91718984E53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758B6ED3-1EA4-4DC7-81AD-8EE98B67CCAB}" type="pres">
      <dgm:prSet presAssocID="{311B0D04-F123-46EE-8B8C-91718984E53B}" presName="desTx" presStyleLbl="alignAccFollowNode1" presStyleIdx="0" presStyleCnt="3">
        <dgm:presLayoutVars>
          <dgm:bulletEnabled val="1"/>
        </dgm:presLayoutVars>
      </dgm:prSet>
      <dgm:spPr/>
    </dgm:pt>
    <dgm:pt modelId="{A1E578E9-012C-46F0-94A5-889B68FD8D5A}" type="pres">
      <dgm:prSet presAssocID="{A6F50EBD-0283-4492-878A-356CBDBFE09A}" presName="space" presStyleCnt="0"/>
      <dgm:spPr/>
    </dgm:pt>
    <dgm:pt modelId="{D714DAF8-EF3C-49F5-86AF-20BB956DFAE5}" type="pres">
      <dgm:prSet presAssocID="{F369DB03-41EA-4ECB-9CEA-C145B96AAB32}" presName="composite" presStyleCnt="0"/>
      <dgm:spPr/>
    </dgm:pt>
    <dgm:pt modelId="{68D6807A-554D-46A7-BBF9-B950026D5468}" type="pres">
      <dgm:prSet presAssocID="{F369DB03-41EA-4ECB-9CEA-C145B96AAB32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135654A9-870A-454A-BD0B-EAD3A56C6F73}" type="pres">
      <dgm:prSet presAssocID="{F369DB03-41EA-4ECB-9CEA-C145B96AAB32}" presName="desTx" presStyleLbl="alignAccFollowNode1" presStyleIdx="1" presStyleCnt="3">
        <dgm:presLayoutVars>
          <dgm:bulletEnabled val="1"/>
        </dgm:presLayoutVars>
      </dgm:prSet>
      <dgm:spPr/>
    </dgm:pt>
    <dgm:pt modelId="{8BA5B181-2D9F-405E-B794-A014E1E884EE}" type="pres">
      <dgm:prSet presAssocID="{E67DB93A-B87C-4004-BE40-E85BD3DAFFC9}" presName="space" presStyleCnt="0"/>
      <dgm:spPr/>
    </dgm:pt>
    <dgm:pt modelId="{8901A040-BAE3-4FFD-9DBB-3BE73935455D}" type="pres">
      <dgm:prSet presAssocID="{E1673636-4ADB-44D5-80EC-76900E5C5B9B}" presName="composite" presStyleCnt="0"/>
      <dgm:spPr/>
    </dgm:pt>
    <dgm:pt modelId="{424FC162-773D-46F4-9F46-4D092656CB88}" type="pres">
      <dgm:prSet presAssocID="{E1673636-4ADB-44D5-80EC-76900E5C5B9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7BE47535-7F24-47CF-8805-9F036B27C119}" type="pres">
      <dgm:prSet presAssocID="{E1673636-4ADB-44D5-80EC-76900E5C5B9B}" presName="desTx" presStyleLbl="alignAccFollowNode1" presStyleIdx="2" presStyleCnt="3" custLinFactNeighborX="440" custLinFactNeighborY="-304">
        <dgm:presLayoutVars>
          <dgm:bulletEnabled val="1"/>
        </dgm:presLayoutVars>
      </dgm:prSet>
      <dgm:spPr/>
    </dgm:pt>
  </dgm:ptLst>
  <dgm:cxnLst>
    <dgm:cxn modelId="{D83B3900-0331-4990-8A68-B84802BB17B5}" srcId="{E1673636-4ADB-44D5-80EC-76900E5C5B9B}" destId="{0870FEAE-9170-497E-9428-47F67CD7D8A5}" srcOrd="1" destOrd="0" parTransId="{65F0DEE0-E1E2-4018-B8F1-7DA7F307EE0C}" sibTransId="{A0FD8C2E-AED1-400E-A575-47130EC00CBA}"/>
    <dgm:cxn modelId="{A14E6004-35E9-40FD-B538-D7F23124AE4A}" type="presOf" srcId="{BDE61F85-8146-42C2-9281-5C7ADA0D536B}" destId="{135654A9-870A-454A-BD0B-EAD3A56C6F73}" srcOrd="0" destOrd="9" presId="urn:microsoft.com/office/officeart/2005/8/layout/hList1"/>
    <dgm:cxn modelId="{A4746E0B-F5F7-4115-95A2-B60724C884AD}" srcId="{311B0D04-F123-46EE-8B8C-91718984E53B}" destId="{395F92A9-24D5-41EF-82D2-20A6619E86A7}" srcOrd="4" destOrd="0" parTransId="{7B2F7521-7236-4DA9-90FA-9527F0A79D36}" sibTransId="{41749262-CF5B-43A4-893C-535603C19E41}"/>
    <dgm:cxn modelId="{3A10330D-B18B-45FB-AA22-B0942E30AD2A}" type="presOf" srcId="{5A01C0D7-473D-4DA0-9373-938B05F9428C}" destId="{7BE47535-7F24-47CF-8805-9F036B27C119}" srcOrd="0" destOrd="6" presId="urn:microsoft.com/office/officeart/2005/8/layout/hList1"/>
    <dgm:cxn modelId="{EE7AF514-EA86-4429-89E6-07E3B1835929}" srcId="{311B0D04-F123-46EE-8B8C-91718984E53B}" destId="{17345CDD-BCF9-4332-9B05-67B0A4C3DB29}" srcOrd="6" destOrd="0" parTransId="{950E0E01-D780-43F8-9B3C-9511D915BBA1}" sibTransId="{4E0C0E0B-4127-4DB5-B891-79FC43C74E57}"/>
    <dgm:cxn modelId="{14101B1B-43EB-48DB-ADA1-8F85CB0D54CB}" srcId="{F369DB03-41EA-4ECB-9CEA-C145B96AAB32}" destId="{BDE61F85-8146-42C2-9281-5C7ADA0D536B}" srcOrd="9" destOrd="0" parTransId="{33273D79-9BE9-45ED-A2E5-7E0848745819}" sibTransId="{78D44603-6D06-46DE-B623-98A805B4E9A8}"/>
    <dgm:cxn modelId="{4FF2D722-4C35-4FC2-91A7-57DDB9498B36}" type="presOf" srcId="{085DAB30-480E-4516-B4BB-7E90E7F6704B}" destId="{7BE47535-7F24-47CF-8805-9F036B27C119}" srcOrd="0" destOrd="8" presId="urn:microsoft.com/office/officeart/2005/8/layout/hList1"/>
    <dgm:cxn modelId="{47E87928-0376-439F-ADEB-163599D0D81B}" srcId="{407CA6F8-D580-447E-A2DC-EF856E938B4F}" destId="{E1673636-4ADB-44D5-80EC-76900E5C5B9B}" srcOrd="2" destOrd="0" parTransId="{39557D57-9F3C-4F2D-B226-CC4478753D14}" sibTransId="{D7E483F7-FAB4-4E31-8D94-E7C572226D62}"/>
    <dgm:cxn modelId="{6063BF29-2718-4DD1-8B4A-E960C46BDA14}" type="presOf" srcId="{5332C2D6-9CF8-4487-8AD9-0C4AE343B163}" destId="{7BE47535-7F24-47CF-8805-9F036B27C119}" srcOrd="0" destOrd="0" presId="urn:microsoft.com/office/officeart/2005/8/layout/hList1"/>
    <dgm:cxn modelId="{32530F5D-64D5-48C6-84CE-6A2F017F5037}" type="presOf" srcId="{F3A86C7A-72DD-401C-B7FA-947A189D9DDF}" destId="{7BE47535-7F24-47CF-8805-9F036B27C119}" srcOrd="0" destOrd="5" presId="urn:microsoft.com/office/officeart/2005/8/layout/hList1"/>
    <dgm:cxn modelId="{E0912060-453C-4AD1-BC17-D0E1EB74673B}" type="presOf" srcId="{8431D221-3C74-43C3-8129-56B234870C09}" destId="{135654A9-870A-454A-BD0B-EAD3A56C6F73}" srcOrd="0" destOrd="2" presId="urn:microsoft.com/office/officeart/2005/8/layout/hList1"/>
    <dgm:cxn modelId="{4F3D1264-30C6-4CA5-ACA7-A092E31C2CDF}" srcId="{311B0D04-F123-46EE-8B8C-91718984E53B}" destId="{1FAE28E9-13C3-4680-B8E1-E79D64F115BC}" srcOrd="3" destOrd="0" parTransId="{54A87AE9-E530-4D78-BEA8-DA26BD5B7463}" sibTransId="{6BABCD39-11BC-4477-85F0-52E5495BAB3E}"/>
    <dgm:cxn modelId="{A115FB44-23BD-4C7C-9494-4CED27460BA8}" srcId="{F369DB03-41EA-4ECB-9CEA-C145B96AAB32}" destId="{606A9A02-5E2F-4D08-80CC-043C3C6F6140}" srcOrd="5" destOrd="0" parTransId="{760BB6BE-BB4D-4D70-8C19-207D6CAE7FE0}" sibTransId="{D98E12CD-B941-4EC6-BFFB-9A98EBB743DA}"/>
    <dgm:cxn modelId="{7FDC0F65-8707-49FA-86ED-71DCA2A9E63B}" srcId="{F369DB03-41EA-4ECB-9CEA-C145B96AAB32}" destId="{9A230921-CD69-4A7B-8F34-812C87C5979B}" srcOrd="12" destOrd="0" parTransId="{789C348B-98DC-4B94-A25E-C07431F15164}" sibTransId="{15CC4D67-AE15-4F1D-AE57-9247F3CC98DF}"/>
    <dgm:cxn modelId="{476B6665-7200-4C54-8E2F-61ADDD8B3A95}" type="presOf" srcId="{71FC0CC8-B32C-490B-85C0-5CA46270730F}" destId="{7BE47535-7F24-47CF-8805-9F036B27C119}" srcOrd="0" destOrd="7" presId="urn:microsoft.com/office/officeart/2005/8/layout/hList1"/>
    <dgm:cxn modelId="{78C06765-BA76-4F44-B98A-25072CF211DE}" type="presOf" srcId="{A7810F4C-2CBB-4BB7-A60D-ACB4CCD21A07}" destId="{7BE47535-7F24-47CF-8805-9F036B27C119}" srcOrd="0" destOrd="2" presId="urn:microsoft.com/office/officeart/2005/8/layout/hList1"/>
    <dgm:cxn modelId="{090B7566-63C1-4D81-BC96-E92B151587E8}" srcId="{F369DB03-41EA-4ECB-9CEA-C145B96AAB32}" destId="{579167D6-0F76-43F4-87A3-30E21524497F}" srcOrd="7" destOrd="0" parTransId="{0B28EBBE-45AD-4954-A373-FAAA6F1F047C}" sibTransId="{3CF593C6-765E-41E4-8ACF-2A0976FEE99D}"/>
    <dgm:cxn modelId="{B29DB646-ACCF-4A61-9BAD-F774CBE19084}" srcId="{F369DB03-41EA-4ECB-9CEA-C145B96AAB32}" destId="{F46FD169-2208-429C-8D5C-4E52909756B6}" srcOrd="0" destOrd="0" parTransId="{CEA83F6B-11D7-4F9E-9D6A-42B9923AA077}" sibTransId="{29950117-2806-4C0E-B370-3CEF1C9AD44C}"/>
    <dgm:cxn modelId="{19F31068-5CD3-4CCD-B7F0-A65127141397}" srcId="{E1673636-4ADB-44D5-80EC-76900E5C5B9B}" destId="{888FE002-EB4C-43D9-8440-CF06A14BB8D3}" srcOrd="4" destOrd="0" parTransId="{BE47CFC0-E638-4BD1-8A9F-189FE8B87828}" sibTransId="{A81AF62F-FD10-401A-8C47-A357A39AE41A}"/>
    <dgm:cxn modelId="{8F8E2649-EAD9-4533-9EC5-34B20D04E80E}" srcId="{311B0D04-F123-46EE-8B8C-91718984E53B}" destId="{DC9638FD-15C4-431D-8C84-16CBD0BF7EE7}" srcOrd="5" destOrd="0" parTransId="{FD36A5FF-B041-4AD9-A627-151A038CE48B}" sibTransId="{42999CDE-5FDC-47B2-8B29-E47865A0D665}"/>
    <dgm:cxn modelId="{20036D69-2C31-47CB-9037-A1EE864C4CBE}" srcId="{E1673636-4ADB-44D5-80EC-76900E5C5B9B}" destId="{67ED7A5F-B1EE-423D-ADFD-1E3A162732F2}" srcOrd="3" destOrd="0" parTransId="{BA4C7890-5CA9-4D8E-9C3C-A43576706BAE}" sibTransId="{B0C52A32-7428-46B3-93B0-5CAC9B8102A8}"/>
    <dgm:cxn modelId="{82D5FE6F-7CDA-4B7D-A382-800827F45AF6}" srcId="{F369DB03-41EA-4ECB-9CEA-C145B96AAB32}" destId="{B31ED5D6-E1FA-47EE-8CFE-E7B8754FE64B}" srcOrd="13" destOrd="0" parTransId="{40F1404F-0510-4F0C-921B-BF215D6376BB}" sibTransId="{2D4E7BB9-DF93-40D3-B6E6-8904AA45F6B2}"/>
    <dgm:cxn modelId="{03950F50-D621-493F-832A-C51FE6E59CC1}" srcId="{E1673636-4ADB-44D5-80EC-76900E5C5B9B}" destId="{085DAB30-480E-4516-B4BB-7E90E7F6704B}" srcOrd="8" destOrd="0" parTransId="{B2DF6800-9C18-4D5B-BB07-EAA6FB95DD20}" sibTransId="{1729DAB8-41B7-410A-BBAC-C0E2C4BB9280}"/>
    <dgm:cxn modelId="{C9528470-0508-47AB-ACA8-2D998A403972}" type="presOf" srcId="{87EEB713-E94C-4907-B8E5-EA51C5DE7352}" destId="{135654A9-870A-454A-BD0B-EAD3A56C6F73}" srcOrd="0" destOrd="11" presId="urn:microsoft.com/office/officeart/2005/8/layout/hList1"/>
    <dgm:cxn modelId="{A46CD052-4174-4B04-B956-3A351879684F}" type="presOf" srcId="{EB33CD3F-9F60-439B-8AB5-B25F8B5017E3}" destId="{135654A9-870A-454A-BD0B-EAD3A56C6F73}" srcOrd="0" destOrd="10" presId="urn:microsoft.com/office/officeart/2005/8/layout/hList1"/>
    <dgm:cxn modelId="{E94C1B75-C9DD-4FD7-8C36-90616BCC0A21}" type="presOf" srcId="{4F699945-A48D-4AC4-8316-63EB341CCF32}" destId="{758B6ED3-1EA4-4DC7-81AD-8EE98B67CCAB}" srcOrd="0" destOrd="0" presId="urn:microsoft.com/office/officeart/2005/8/layout/hList1"/>
    <dgm:cxn modelId="{45AEAD55-EC2F-4042-B9B1-3B75A2CBF90F}" type="presOf" srcId="{311B0D04-F123-46EE-8B8C-91718984E53B}" destId="{337511F4-7F73-4BE6-9DBB-29063889CEAE}" srcOrd="0" destOrd="0" presId="urn:microsoft.com/office/officeart/2005/8/layout/hList1"/>
    <dgm:cxn modelId="{016B2556-377F-435E-83E0-ED7103E52D68}" type="presOf" srcId="{D145049B-BDAC-4E44-8F64-3BC8810AF63C}" destId="{758B6ED3-1EA4-4DC7-81AD-8EE98B67CCAB}" srcOrd="0" destOrd="1" presId="urn:microsoft.com/office/officeart/2005/8/layout/hList1"/>
    <dgm:cxn modelId="{C92DA456-7FA9-47DE-8E3B-7812F075CCF0}" type="presOf" srcId="{579167D6-0F76-43F4-87A3-30E21524497F}" destId="{135654A9-870A-454A-BD0B-EAD3A56C6F73}" srcOrd="0" destOrd="7" presId="urn:microsoft.com/office/officeart/2005/8/layout/hList1"/>
    <dgm:cxn modelId="{A3814B59-6C46-4F9E-BF37-46452C84A151}" type="presOf" srcId="{50881F43-DD87-4330-BCA7-4DA8B235F918}" destId="{135654A9-870A-454A-BD0B-EAD3A56C6F73}" srcOrd="0" destOrd="1" presId="urn:microsoft.com/office/officeart/2005/8/layout/hList1"/>
    <dgm:cxn modelId="{840D587A-B660-48D5-9FED-6DB0EB2B3F14}" srcId="{F369DB03-41EA-4ECB-9CEA-C145B96AAB32}" destId="{851ACA3D-B624-4798-936D-E72DFBA83C17}" srcOrd="3" destOrd="0" parTransId="{DDFA039E-C1A8-4912-8A7F-07BFB71FFF4A}" sibTransId="{15345179-315B-4615-89E2-78036DFDFC81}"/>
    <dgm:cxn modelId="{3F8B1580-1171-4F50-9162-93838B337419}" type="presOf" srcId="{395F92A9-24D5-41EF-82D2-20A6619E86A7}" destId="{758B6ED3-1EA4-4DC7-81AD-8EE98B67CCAB}" srcOrd="0" destOrd="4" presId="urn:microsoft.com/office/officeart/2005/8/layout/hList1"/>
    <dgm:cxn modelId="{74C5D481-C6C8-4EAA-9C9D-63A5266A93E9}" type="presOf" srcId="{606A9A02-5E2F-4D08-80CC-043C3C6F6140}" destId="{135654A9-870A-454A-BD0B-EAD3A56C6F73}" srcOrd="0" destOrd="5" presId="urn:microsoft.com/office/officeart/2005/8/layout/hList1"/>
    <dgm:cxn modelId="{07F01C86-0FC3-4718-B56C-FEB39D405CDA}" srcId="{E1673636-4ADB-44D5-80EC-76900E5C5B9B}" destId="{5332C2D6-9CF8-4487-8AD9-0C4AE343B163}" srcOrd="0" destOrd="0" parTransId="{D9754DEC-0975-47A0-9B4E-4F059102634C}" sibTransId="{3B45DDF6-CA16-440E-B626-B47EF81D5B4D}"/>
    <dgm:cxn modelId="{DEEB9A89-01BA-491F-B0DA-CF9B04117DA2}" type="presOf" srcId="{E1673636-4ADB-44D5-80EC-76900E5C5B9B}" destId="{424FC162-773D-46F4-9F46-4D092656CB88}" srcOrd="0" destOrd="0" presId="urn:microsoft.com/office/officeart/2005/8/layout/hList1"/>
    <dgm:cxn modelId="{62A69E8A-A514-41CA-A8ED-BF8728CF495C}" type="presOf" srcId="{9A230921-CD69-4A7B-8F34-812C87C5979B}" destId="{135654A9-870A-454A-BD0B-EAD3A56C6F73}" srcOrd="0" destOrd="12" presId="urn:microsoft.com/office/officeart/2005/8/layout/hList1"/>
    <dgm:cxn modelId="{606AB08D-35EC-4624-B177-9A169596615C}" srcId="{F369DB03-41EA-4ECB-9CEA-C145B96AAB32}" destId="{758643D2-0CE5-4CB3-9D06-DBE373C42C52}" srcOrd="8" destOrd="0" parTransId="{6AF518BD-4C1B-45BA-A1E7-22579D5F146D}" sibTransId="{CE4FAE20-4AA2-4565-99EB-37A6C3F13FB5}"/>
    <dgm:cxn modelId="{1F48EE93-1F4A-4836-B60F-C2FFD0761202}" type="presOf" srcId="{851ACA3D-B624-4798-936D-E72DFBA83C17}" destId="{135654A9-870A-454A-BD0B-EAD3A56C6F73}" srcOrd="0" destOrd="3" presId="urn:microsoft.com/office/officeart/2005/8/layout/hList1"/>
    <dgm:cxn modelId="{DC9F4D98-9F35-42F8-8F1F-9836731D553D}" type="presOf" srcId="{1D573CE8-C1FB-43D9-B493-0F50CB919CF7}" destId="{758B6ED3-1EA4-4DC7-81AD-8EE98B67CCAB}" srcOrd="0" destOrd="2" presId="urn:microsoft.com/office/officeart/2005/8/layout/hList1"/>
    <dgm:cxn modelId="{00480F9C-05A5-436B-92F2-6393ED67CFF4}" type="presOf" srcId="{DC9638FD-15C4-431D-8C84-16CBD0BF7EE7}" destId="{758B6ED3-1EA4-4DC7-81AD-8EE98B67CCAB}" srcOrd="0" destOrd="5" presId="urn:microsoft.com/office/officeart/2005/8/layout/hList1"/>
    <dgm:cxn modelId="{5A92A3A0-E363-4578-BD2E-837E394D1A45}" srcId="{407CA6F8-D580-447E-A2DC-EF856E938B4F}" destId="{311B0D04-F123-46EE-8B8C-91718984E53B}" srcOrd="0" destOrd="0" parTransId="{0518C44D-653A-4975-AB85-9C48FE78E2CE}" sibTransId="{A6F50EBD-0283-4492-878A-356CBDBFE09A}"/>
    <dgm:cxn modelId="{6E5FE8A2-4200-45F5-A711-273E433D0377}" type="presOf" srcId="{1FAE28E9-13C3-4680-B8E1-E79D64F115BC}" destId="{758B6ED3-1EA4-4DC7-81AD-8EE98B67CCAB}" srcOrd="0" destOrd="3" presId="urn:microsoft.com/office/officeart/2005/8/layout/hList1"/>
    <dgm:cxn modelId="{1BD572A6-E896-4B54-9E0A-1430F6965BC6}" srcId="{E1673636-4ADB-44D5-80EC-76900E5C5B9B}" destId="{A7810F4C-2CBB-4BB7-A60D-ACB4CCD21A07}" srcOrd="2" destOrd="0" parTransId="{25E00143-407A-4D7E-8EE1-479223B6414D}" sibTransId="{F527C785-0563-4F00-A8DA-8011006DD741}"/>
    <dgm:cxn modelId="{256736A7-FC99-4A25-A3A3-11100FFB1A97}" srcId="{311B0D04-F123-46EE-8B8C-91718984E53B}" destId="{4F699945-A48D-4AC4-8316-63EB341CCF32}" srcOrd="0" destOrd="0" parTransId="{5938624E-D5E5-4994-9B3C-2F5EB36DAF93}" sibTransId="{5D427687-7F71-4CE9-8FCF-C3B4B8470FD8}"/>
    <dgm:cxn modelId="{1278EFAD-B53E-44DC-ACC2-20F828865969}" srcId="{F369DB03-41EA-4ECB-9CEA-C145B96AAB32}" destId="{8431D221-3C74-43C3-8129-56B234870C09}" srcOrd="2" destOrd="0" parTransId="{F127146B-6618-433F-90A3-F182C6A175D7}" sibTransId="{1BE364F0-5AD1-40D5-B8F0-D7D08DC40D6D}"/>
    <dgm:cxn modelId="{3AFD76B2-C863-4324-ACAE-7BFB360D439C}" type="presOf" srcId="{5728B4E1-1009-4AE6-BDD0-5FFFE73A2988}" destId="{135654A9-870A-454A-BD0B-EAD3A56C6F73}" srcOrd="0" destOrd="4" presId="urn:microsoft.com/office/officeart/2005/8/layout/hList1"/>
    <dgm:cxn modelId="{F948E7B3-7D27-4D61-B311-D7A351F7C73F}" type="presOf" srcId="{67ED7A5F-B1EE-423D-ADFD-1E3A162732F2}" destId="{7BE47535-7F24-47CF-8805-9F036B27C119}" srcOrd="0" destOrd="3" presId="urn:microsoft.com/office/officeart/2005/8/layout/hList1"/>
    <dgm:cxn modelId="{10D168B9-9D05-4EA6-8BC1-7EF00BF0969C}" type="presOf" srcId="{17345CDD-BCF9-4332-9B05-67B0A4C3DB29}" destId="{758B6ED3-1EA4-4DC7-81AD-8EE98B67CCAB}" srcOrd="0" destOrd="6" presId="urn:microsoft.com/office/officeart/2005/8/layout/hList1"/>
    <dgm:cxn modelId="{5C77C4C0-5A07-4B43-A2BD-EB850BA602EA}" type="presOf" srcId="{F46FD169-2208-429C-8D5C-4E52909756B6}" destId="{135654A9-870A-454A-BD0B-EAD3A56C6F73}" srcOrd="0" destOrd="0" presId="urn:microsoft.com/office/officeart/2005/8/layout/hList1"/>
    <dgm:cxn modelId="{169EB5C5-B86A-46A9-BCCF-F98CC51AACBF}" type="presOf" srcId="{3BE83D86-7D47-4E26-AD26-811DCCC7D761}" destId="{135654A9-870A-454A-BD0B-EAD3A56C6F73}" srcOrd="0" destOrd="6" presId="urn:microsoft.com/office/officeart/2005/8/layout/hList1"/>
    <dgm:cxn modelId="{3A538CC6-F51F-419A-AD73-C344D02DD441}" srcId="{E1673636-4ADB-44D5-80EC-76900E5C5B9B}" destId="{F3A86C7A-72DD-401C-B7FA-947A189D9DDF}" srcOrd="5" destOrd="0" parTransId="{FD5FD6B1-1C77-40BD-8D51-1691F30401C7}" sibTransId="{E4B635F5-77FB-43D2-A877-8C6D17DEAFBB}"/>
    <dgm:cxn modelId="{FCC8D2C8-1AF0-4986-AB67-AA6A881FB667}" srcId="{F369DB03-41EA-4ECB-9CEA-C145B96AAB32}" destId="{87EEB713-E94C-4907-B8E5-EA51C5DE7352}" srcOrd="11" destOrd="0" parTransId="{40802F34-B522-4F3F-970C-43AEF13889AE}" sibTransId="{EC1FA567-6D45-43FB-A3EC-5BEE9D9A8674}"/>
    <dgm:cxn modelId="{1DF8C7C9-8CC8-4043-9676-1E80B4E87984}" srcId="{F369DB03-41EA-4ECB-9CEA-C145B96AAB32}" destId="{EB33CD3F-9F60-439B-8AB5-B25F8B5017E3}" srcOrd="10" destOrd="0" parTransId="{F7B2D2A0-95B4-492A-9B91-24C456FEFD17}" sibTransId="{7D31C5A7-D8E8-4F2F-8F89-2E0BF9E9DDD0}"/>
    <dgm:cxn modelId="{99083FCC-62A2-4844-9890-A3A914C12D07}" type="presOf" srcId="{B31ED5D6-E1FA-47EE-8CFE-E7B8754FE64B}" destId="{135654A9-870A-454A-BD0B-EAD3A56C6F73}" srcOrd="0" destOrd="13" presId="urn:microsoft.com/office/officeart/2005/8/layout/hList1"/>
    <dgm:cxn modelId="{7EC953D7-016B-4236-B711-FF337723EC74}" type="presOf" srcId="{888FE002-EB4C-43D9-8440-CF06A14BB8D3}" destId="{7BE47535-7F24-47CF-8805-9F036B27C119}" srcOrd="0" destOrd="4" presId="urn:microsoft.com/office/officeart/2005/8/layout/hList1"/>
    <dgm:cxn modelId="{B40CEAD9-43BA-4841-951D-3E5374D6C408}" srcId="{F369DB03-41EA-4ECB-9CEA-C145B96AAB32}" destId="{50881F43-DD87-4330-BCA7-4DA8B235F918}" srcOrd="1" destOrd="0" parTransId="{837A2699-03D3-460A-A96C-B79CB5252ACB}" sibTransId="{B14CA80B-8100-4269-AF7F-C254B51FEFB8}"/>
    <dgm:cxn modelId="{0D32C7E4-C7F1-417C-AEC4-B02F337168A0}" srcId="{311B0D04-F123-46EE-8B8C-91718984E53B}" destId="{D145049B-BDAC-4E44-8F64-3BC8810AF63C}" srcOrd="1" destOrd="0" parTransId="{2152B745-E42A-4FC2-8AD9-5FE83401C0E5}" sibTransId="{2D871C3A-46E4-487E-BFAD-4D6818E3D79B}"/>
    <dgm:cxn modelId="{CAF301E5-535B-4754-B9DB-37C8ED372FA1}" srcId="{F369DB03-41EA-4ECB-9CEA-C145B96AAB32}" destId="{3BE83D86-7D47-4E26-AD26-811DCCC7D761}" srcOrd="6" destOrd="0" parTransId="{EEF10E16-5E75-4634-B592-4362D39B7ECF}" sibTransId="{DC1AA84A-D9E4-48E8-B0F7-99ABBC428E16}"/>
    <dgm:cxn modelId="{C73C6CE7-52D5-4DC4-BD71-0CC3030CFE72}" srcId="{E1673636-4ADB-44D5-80EC-76900E5C5B9B}" destId="{5A01C0D7-473D-4DA0-9373-938B05F9428C}" srcOrd="6" destOrd="0" parTransId="{E8E29F12-7C24-4C57-B14A-2B558D64ABBE}" sibTransId="{70C43231-E3A4-4CFA-8168-60B7AEDB7157}"/>
    <dgm:cxn modelId="{05B937E8-C8F8-45A2-85DD-5C1C19D33F16}" srcId="{311B0D04-F123-46EE-8B8C-91718984E53B}" destId="{1D573CE8-C1FB-43D9-B493-0F50CB919CF7}" srcOrd="2" destOrd="0" parTransId="{E77EF28D-793B-4993-AE4B-B85C233EAFD2}" sibTransId="{42D8DE7F-3EE2-41F0-8017-F6FC88C44C64}"/>
    <dgm:cxn modelId="{896160EB-378F-476B-8BDA-4CB82C897271}" srcId="{E1673636-4ADB-44D5-80EC-76900E5C5B9B}" destId="{71FC0CC8-B32C-490B-85C0-5CA46270730F}" srcOrd="7" destOrd="0" parTransId="{1402CBE9-FFE9-42A0-ADB2-1056D52F3D4D}" sibTransId="{93245AF5-9046-4786-9604-D4691D30A6C8}"/>
    <dgm:cxn modelId="{4DBF94EB-26DC-4902-87F4-DAB4522B851D}" srcId="{407CA6F8-D580-447E-A2DC-EF856E938B4F}" destId="{F369DB03-41EA-4ECB-9CEA-C145B96AAB32}" srcOrd="1" destOrd="0" parTransId="{911CCE46-9213-454E-ABF3-3685FE786777}" sibTransId="{E67DB93A-B87C-4004-BE40-E85BD3DAFFC9}"/>
    <dgm:cxn modelId="{093E98F0-7288-4A98-80E0-074339C49C1B}" type="presOf" srcId="{F369DB03-41EA-4ECB-9CEA-C145B96AAB32}" destId="{68D6807A-554D-46A7-BBF9-B950026D5468}" srcOrd="0" destOrd="0" presId="urn:microsoft.com/office/officeart/2005/8/layout/hList1"/>
    <dgm:cxn modelId="{788689F1-30A4-4BCA-B36B-63943620D835}" type="presOf" srcId="{0870FEAE-9170-497E-9428-47F67CD7D8A5}" destId="{7BE47535-7F24-47CF-8805-9F036B27C119}" srcOrd="0" destOrd="1" presId="urn:microsoft.com/office/officeart/2005/8/layout/hList1"/>
    <dgm:cxn modelId="{F5C888F3-03EB-4EC7-A8A5-3528C0C5E0CB}" type="presOf" srcId="{407CA6F8-D580-447E-A2DC-EF856E938B4F}" destId="{568292E0-8B48-49C1-BB69-DFB96225DD00}" srcOrd="0" destOrd="0" presId="urn:microsoft.com/office/officeart/2005/8/layout/hList1"/>
    <dgm:cxn modelId="{6602F8FD-0A42-4AC7-AB57-5DFBA9789CCB}" srcId="{F369DB03-41EA-4ECB-9CEA-C145B96AAB32}" destId="{5728B4E1-1009-4AE6-BDD0-5FFFE73A2988}" srcOrd="4" destOrd="0" parTransId="{07AB2C2E-4FE1-4C73-BB16-270656257BC2}" sibTransId="{6360D6B9-491C-482E-AEE0-C59F704836D4}"/>
    <dgm:cxn modelId="{9442FFFE-0964-4967-BED5-51C9520158A9}" type="presOf" srcId="{758643D2-0CE5-4CB3-9D06-DBE373C42C52}" destId="{135654A9-870A-454A-BD0B-EAD3A56C6F73}" srcOrd="0" destOrd="8" presId="urn:microsoft.com/office/officeart/2005/8/layout/hList1"/>
    <dgm:cxn modelId="{0CB78F26-C27E-47A5-A51A-E4A262AA6FD2}" type="presParOf" srcId="{568292E0-8B48-49C1-BB69-DFB96225DD00}" destId="{50EE0D35-C8D1-47DC-B153-D6678648D7D5}" srcOrd="0" destOrd="0" presId="urn:microsoft.com/office/officeart/2005/8/layout/hList1"/>
    <dgm:cxn modelId="{29EB9A46-8876-4284-B0D4-8A63FBDC10EA}" type="presParOf" srcId="{50EE0D35-C8D1-47DC-B153-D6678648D7D5}" destId="{337511F4-7F73-4BE6-9DBB-29063889CEAE}" srcOrd="0" destOrd="0" presId="urn:microsoft.com/office/officeart/2005/8/layout/hList1"/>
    <dgm:cxn modelId="{2FD7811A-862D-4242-9FB8-E7E72328D969}" type="presParOf" srcId="{50EE0D35-C8D1-47DC-B153-D6678648D7D5}" destId="{758B6ED3-1EA4-4DC7-81AD-8EE98B67CCAB}" srcOrd="1" destOrd="0" presId="urn:microsoft.com/office/officeart/2005/8/layout/hList1"/>
    <dgm:cxn modelId="{49ED770D-36AB-4A17-890A-ACC098E80374}" type="presParOf" srcId="{568292E0-8B48-49C1-BB69-DFB96225DD00}" destId="{A1E578E9-012C-46F0-94A5-889B68FD8D5A}" srcOrd="1" destOrd="0" presId="urn:microsoft.com/office/officeart/2005/8/layout/hList1"/>
    <dgm:cxn modelId="{95FEEC77-4243-4EB6-BA51-AE9C6F7131CE}" type="presParOf" srcId="{568292E0-8B48-49C1-BB69-DFB96225DD00}" destId="{D714DAF8-EF3C-49F5-86AF-20BB956DFAE5}" srcOrd="2" destOrd="0" presId="urn:microsoft.com/office/officeart/2005/8/layout/hList1"/>
    <dgm:cxn modelId="{D558EA74-CAB7-44C9-A53C-E7FD4D40C445}" type="presParOf" srcId="{D714DAF8-EF3C-49F5-86AF-20BB956DFAE5}" destId="{68D6807A-554D-46A7-BBF9-B950026D5468}" srcOrd="0" destOrd="0" presId="urn:microsoft.com/office/officeart/2005/8/layout/hList1"/>
    <dgm:cxn modelId="{FE2D2CE1-E23E-49DB-920A-CC6354D9F58C}" type="presParOf" srcId="{D714DAF8-EF3C-49F5-86AF-20BB956DFAE5}" destId="{135654A9-870A-454A-BD0B-EAD3A56C6F73}" srcOrd="1" destOrd="0" presId="urn:microsoft.com/office/officeart/2005/8/layout/hList1"/>
    <dgm:cxn modelId="{F831EF79-E5F5-4F17-A20D-6359DA8ECE91}" type="presParOf" srcId="{568292E0-8B48-49C1-BB69-DFB96225DD00}" destId="{8BA5B181-2D9F-405E-B794-A014E1E884EE}" srcOrd="3" destOrd="0" presId="urn:microsoft.com/office/officeart/2005/8/layout/hList1"/>
    <dgm:cxn modelId="{70571FAF-58D8-4822-88B7-8D03DD85EFF9}" type="presParOf" srcId="{568292E0-8B48-49C1-BB69-DFB96225DD00}" destId="{8901A040-BAE3-4FFD-9DBB-3BE73935455D}" srcOrd="4" destOrd="0" presId="urn:microsoft.com/office/officeart/2005/8/layout/hList1"/>
    <dgm:cxn modelId="{5AE1BB8C-4BD9-43AB-A23F-A801214E3B78}" type="presParOf" srcId="{8901A040-BAE3-4FFD-9DBB-3BE73935455D}" destId="{424FC162-773D-46F4-9F46-4D092656CB88}" srcOrd="0" destOrd="0" presId="urn:microsoft.com/office/officeart/2005/8/layout/hList1"/>
    <dgm:cxn modelId="{97734213-409F-4922-B1DA-E70ABF45FA26}" type="presParOf" srcId="{8901A040-BAE3-4FFD-9DBB-3BE73935455D}" destId="{7BE47535-7F24-47CF-8805-9F036B27C11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36E928F-44A4-4501-A2B5-51BAB76EA00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238E0824-6804-4902-A80F-016ECC01FF8F}">
      <dgm:prSet phldrT="[Text]" custT="1"/>
      <dgm:spPr/>
      <dgm:t>
        <a:bodyPr/>
        <a:lstStyle/>
        <a:p>
          <a:r>
            <a:rPr lang="en-IE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Health and Wellbeing Promotion &amp; Improvement</a:t>
          </a:r>
        </a:p>
      </dgm:t>
    </dgm:pt>
    <dgm:pt modelId="{312C5E81-DFA6-4976-BC4B-20A2B8BEA92D}" type="parTrans" cxnId="{9125498E-FC4A-4259-AC3C-D8F6B1901585}">
      <dgm:prSet/>
      <dgm:spPr/>
      <dgm:t>
        <a:bodyPr/>
        <a:lstStyle/>
        <a:p>
          <a:endParaRPr lang="en-IE"/>
        </a:p>
      </dgm:t>
    </dgm:pt>
    <dgm:pt modelId="{BF140331-84AA-4631-A96A-EBB19869FADA}" type="sibTrans" cxnId="{9125498E-FC4A-4259-AC3C-D8F6B1901585}">
      <dgm:prSet/>
      <dgm:spPr/>
      <dgm:t>
        <a:bodyPr/>
        <a:lstStyle/>
        <a:p>
          <a:endParaRPr lang="en-IE"/>
        </a:p>
      </dgm:t>
    </dgm:pt>
    <dgm:pt modelId="{2DD8F178-1FCA-48B9-B2F9-2BFF328C53A7}">
      <dgm:prSet phldrT="[Text]" custT="1"/>
      <dgm:spPr/>
      <dgm:t>
        <a:bodyPr/>
        <a:lstStyle/>
        <a:p>
          <a:r>
            <a:rPr lang="en-IE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Infant Mental Health &amp; Supporting Parents</a:t>
          </a:r>
        </a:p>
      </dgm:t>
    </dgm:pt>
    <dgm:pt modelId="{95E87448-BB5E-45D3-A3D6-A316817B566F}" type="parTrans" cxnId="{7781A71B-75CD-4D01-B24A-DCDAECBB7B51}">
      <dgm:prSet/>
      <dgm:spPr/>
      <dgm:t>
        <a:bodyPr/>
        <a:lstStyle/>
        <a:p>
          <a:endParaRPr lang="en-IE"/>
        </a:p>
      </dgm:t>
    </dgm:pt>
    <dgm:pt modelId="{5728F52C-9F87-406D-A6C5-CC72B71103AC}" type="sibTrans" cxnId="{7781A71B-75CD-4D01-B24A-DCDAECBB7B51}">
      <dgm:prSet/>
      <dgm:spPr/>
      <dgm:t>
        <a:bodyPr/>
        <a:lstStyle/>
        <a:p>
          <a:endParaRPr lang="en-IE"/>
        </a:p>
      </dgm:t>
    </dgm:pt>
    <dgm:pt modelId="{0BBA7589-A6A0-48DE-9401-4CEE3735F1BB}">
      <dgm:prSet phldrT="[Text]" custT="1"/>
      <dgm:spPr/>
      <dgm:t>
        <a:bodyPr/>
        <a:lstStyle/>
        <a:p>
          <a:r>
            <a:rPr lang="en-IE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Training &amp; Resources</a:t>
          </a:r>
        </a:p>
      </dgm:t>
    </dgm:pt>
    <dgm:pt modelId="{B178DD8B-2573-44DA-A8BA-9A69BC538078}" type="parTrans" cxnId="{2395FA68-DBF6-472A-9F74-8AD1F5553111}">
      <dgm:prSet/>
      <dgm:spPr/>
      <dgm:t>
        <a:bodyPr/>
        <a:lstStyle/>
        <a:p>
          <a:endParaRPr lang="en-IE"/>
        </a:p>
      </dgm:t>
    </dgm:pt>
    <dgm:pt modelId="{9DBAB58E-0AA0-472C-A2C7-142C10DE1F64}" type="sibTrans" cxnId="{2395FA68-DBF6-472A-9F74-8AD1F5553111}">
      <dgm:prSet/>
      <dgm:spPr/>
      <dgm:t>
        <a:bodyPr/>
        <a:lstStyle/>
        <a:p>
          <a:endParaRPr lang="en-IE"/>
        </a:p>
      </dgm:t>
    </dgm:pt>
    <dgm:pt modelId="{BCB0EC08-0493-4B38-9154-107540038377}">
      <dgm:prSet phldrT="[Text]" custT="1"/>
      <dgm:spPr/>
      <dgm:t>
        <a:bodyPr/>
        <a:lstStyle/>
        <a:p>
          <a:r>
            <a:rPr lang="en-IE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Knowledge and Communications</a:t>
          </a:r>
        </a:p>
      </dgm:t>
    </dgm:pt>
    <dgm:pt modelId="{1BF6915D-3C87-4AEF-AD37-15FE8E5D6464}" type="parTrans" cxnId="{D9C2A8DC-1C87-4022-895A-ACFF1287BA9C}">
      <dgm:prSet/>
      <dgm:spPr/>
      <dgm:t>
        <a:bodyPr/>
        <a:lstStyle/>
        <a:p>
          <a:endParaRPr lang="en-IE"/>
        </a:p>
      </dgm:t>
    </dgm:pt>
    <dgm:pt modelId="{2B9DE491-A2C8-429E-AD07-1DD4A857FF6F}" type="sibTrans" cxnId="{D9C2A8DC-1C87-4022-895A-ACFF1287BA9C}">
      <dgm:prSet/>
      <dgm:spPr/>
      <dgm:t>
        <a:bodyPr/>
        <a:lstStyle/>
        <a:p>
          <a:endParaRPr lang="en-IE"/>
        </a:p>
      </dgm:t>
    </dgm:pt>
    <dgm:pt modelId="{7C628C8B-61EC-4951-8870-4B1A02D71F98}">
      <dgm:prSet phldrT="[Text]" custT="1"/>
      <dgm:spPr/>
      <dgm:t>
        <a:bodyPr/>
        <a:lstStyle/>
        <a:p>
          <a:r>
            <a:rPr lang="en-IE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Standardised Records for Parents and Professionals</a:t>
          </a:r>
        </a:p>
      </dgm:t>
    </dgm:pt>
    <dgm:pt modelId="{12D6589D-46AD-488B-A6AD-D22A0BCC6005}" type="parTrans" cxnId="{16491083-52B3-433E-8079-8A3294D60598}">
      <dgm:prSet/>
      <dgm:spPr/>
      <dgm:t>
        <a:bodyPr/>
        <a:lstStyle/>
        <a:p>
          <a:endParaRPr lang="en-IE"/>
        </a:p>
      </dgm:t>
    </dgm:pt>
    <dgm:pt modelId="{930F679E-FEE7-4335-BA13-BAFB43CAEE58}" type="sibTrans" cxnId="{16491083-52B3-433E-8079-8A3294D60598}">
      <dgm:prSet/>
      <dgm:spPr/>
      <dgm:t>
        <a:bodyPr/>
        <a:lstStyle/>
        <a:p>
          <a:endParaRPr lang="en-IE"/>
        </a:p>
      </dgm:t>
    </dgm:pt>
    <dgm:pt modelId="{848E285C-8A41-48F5-B36E-24D6391F180D}">
      <dgm:prSet phldrT="[Text]" custT="1"/>
      <dgm:spPr/>
      <dgm:t>
        <a:bodyPr/>
        <a:lstStyle/>
        <a:p>
          <a:r>
            <a:rPr lang="en-IE" sz="16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Antenatal to Postnatal</a:t>
          </a:r>
        </a:p>
      </dgm:t>
    </dgm:pt>
    <dgm:pt modelId="{86994F99-45D8-4DB0-800B-67CE4FA9D535}" type="sibTrans" cxnId="{98DF1C2C-9377-4DA1-B6A9-7612826763CF}">
      <dgm:prSet/>
      <dgm:spPr/>
      <dgm:t>
        <a:bodyPr/>
        <a:lstStyle/>
        <a:p>
          <a:endParaRPr lang="en-IE"/>
        </a:p>
      </dgm:t>
    </dgm:pt>
    <dgm:pt modelId="{0755D0CA-77A2-403B-B58A-A52461ED496B}" type="parTrans" cxnId="{98DF1C2C-9377-4DA1-B6A9-7612826763CF}">
      <dgm:prSet/>
      <dgm:spPr/>
      <dgm:t>
        <a:bodyPr/>
        <a:lstStyle/>
        <a:p>
          <a:endParaRPr lang="en-IE"/>
        </a:p>
      </dgm:t>
    </dgm:pt>
    <dgm:pt modelId="{4EE220C4-7AAE-4DDC-9189-3A9DC11FB62F}" type="pres">
      <dgm:prSet presAssocID="{E36E928F-44A4-4501-A2B5-51BAB76EA009}" presName="compositeShape" presStyleCnt="0">
        <dgm:presLayoutVars>
          <dgm:chMax val="7"/>
          <dgm:dir/>
          <dgm:resizeHandles val="exact"/>
        </dgm:presLayoutVars>
      </dgm:prSet>
      <dgm:spPr/>
    </dgm:pt>
    <dgm:pt modelId="{6F1A177E-8525-4123-A592-5255E0FAC334}" type="pres">
      <dgm:prSet presAssocID="{238E0824-6804-4902-A80F-016ECC01FF8F}" presName="circ1" presStyleLbl="vennNode1" presStyleIdx="0" presStyleCnt="6" custLinFactX="-20382" custLinFactNeighborX="-100000" custLinFactNeighborY="1942"/>
      <dgm:spPr/>
    </dgm:pt>
    <dgm:pt modelId="{AAF32E36-F12E-47F4-9537-BE244C273C45}" type="pres">
      <dgm:prSet presAssocID="{238E0824-6804-4902-A80F-016ECC01FF8F}" presName="circ1Tx" presStyleLbl="revTx" presStyleIdx="0" presStyleCnt="0" custScaleX="123713" custLinFactNeighborX="-96305" custLinFactNeighborY="2851">
        <dgm:presLayoutVars>
          <dgm:chMax val="0"/>
          <dgm:chPref val="0"/>
          <dgm:bulletEnabled val="1"/>
        </dgm:presLayoutVars>
      </dgm:prSet>
      <dgm:spPr/>
    </dgm:pt>
    <dgm:pt modelId="{34B4BC03-A327-436F-BAC6-97C8E89CC550}" type="pres">
      <dgm:prSet presAssocID="{BCB0EC08-0493-4B38-9154-107540038377}" presName="circ2" presStyleLbl="vennNode1" presStyleIdx="1" presStyleCnt="6" custLinFactX="-20382" custLinFactNeighborX="-100000" custLinFactNeighborY="1942"/>
      <dgm:spPr>
        <a:solidFill>
          <a:srgbClr val="7E8705">
            <a:alpha val="49804"/>
          </a:srgbClr>
        </a:solidFill>
      </dgm:spPr>
    </dgm:pt>
    <dgm:pt modelId="{EC1C167C-B2A6-4700-8DBE-D0563F9156E9}" type="pres">
      <dgm:prSet presAssocID="{BCB0EC08-0493-4B38-9154-107540038377}" presName="circ2Tx" presStyleLbl="revTx" presStyleIdx="0" presStyleCnt="0" custScaleX="120322" custScaleY="84157" custLinFactX="-21522" custLinFactNeighborX="-100000" custLinFactNeighborY="6993">
        <dgm:presLayoutVars>
          <dgm:chMax val="0"/>
          <dgm:chPref val="0"/>
          <dgm:bulletEnabled val="1"/>
        </dgm:presLayoutVars>
      </dgm:prSet>
      <dgm:spPr/>
    </dgm:pt>
    <dgm:pt modelId="{89BF8B25-3B7A-4362-A416-CF7C8809C2AD}" type="pres">
      <dgm:prSet presAssocID="{7C628C8B-61EC-4951-8870-4B1A02D71F98}" presName="circ3" presStyleLbl="vennNode1" presStyleIdx="2" presStyleCnt="6" custLinFactX="-20382" custLinFactNeighborX="-100000" custLinFactNeighborY="1942"/>
      <dgm:spPr>
        <a:solidFill>
          <a:srgbClr val="46F8FC">
            <a:alpha val="49804"/>
          </a:srgbClr>
        </a:solidFill>
      </dgm:spPr>
    </dgm:pt>
    <dgm:pt modelId="{07BF3B54-B31E-4ECE-9DED-DD58E80EFA82}" type="pres">
      <dgm:prSet presAssocID="{7C628C8B-61EC-4951-8870-4B1A02D71F98}" presName="circ3Tx" presStyleLbl="revTx" presStyleIdx="0" presStyleCnt="0" custScaleX="151101" custLinFactNeighborX="-83456" custLinFactNeighborY="-3874">
        <dgm:presLayoutVars>
          <dgm:chMax val="0"/>
          <dgm:chPref val="0"/>
          <dgm:bulletEnabled val="1"/>
        </dgm:presLayoutVars>
      </dgm:prSet>
      <dgm:spPr/>
    </dgm:pt>
    <dgm:pt modelId="{3DFD05CC-70A1-4C5D-B885-D866952E8EFF}" type="pres">
      <dgm:prSet presAssocID="{848E285C-8A41-48F5-B36E-24D6391F180D}" presName="circ4" presStyleLbl="vennNode1" presStyleIdx="3" presStyleCnt="6" custLinFactX="-20382" custLinFactNeighborX="-100000" custLinFactNeighborY="1942"/>
      <dgm:spPr>
        <a:solidFill>
          <a:srgbClr val="7030A0">
            <a:alpha val="50000"/>
          </a:srgbClr>
        </a:solidFill>
      </dgm:spPr>
    </dgm:pt>
    <dgm:pt modelId="{9B08CC8E-D417-4AB2-933E-4D8C027D6EBA}" type="pres">
      <dgm:prSet presAssocID="{848E285C-8A41-48F5-B36E-24D6391F180D}" presName="circ4Tx" presStyleLbl="revTx" presStyleIdx="0" presStyleCnt="0" custLinFactNeighborX="-93716" custLinFactNeighborY="-16158">
        <dgm:presLayoutVars>
          <dgm:chMax val="0"/>
          <dgm:chPref val="0"/>
          <dgm:bulletEnabled val="1"/>
        </dgm:presLayoutVars>
      </dgm:prSet>
      <dgm:spPr/>
    </dgm:pt>
    <dgm:pt modelId="{96A44EDE-9F32-4AAE-8BC8-600059C2F031}" type="pres">
      <dgm:prSet presAssocID="{2DD8F178-1FCA-48B9-B2F9-2BFF328C53A7}" presName="circ5" presStyleLbl="vennNode1" presStyleIdx="4" presStyleCnt="6" custLinFactX="-20382" custLinFactNeighborX="-100000" custLinFactNeighborY="1942"/>
      <dgm:spPr>
        <a:solidFill>
          <a:srgbClr val="FA50E2">
            <a:alpha val="49804"/>
          </a:srgbClr>
        </a:solidFill>
      </dgm:spPr>
    </dgm:pt>
    <dgm:pt modelId="{92931D25-ED8B-4EE2-93D3-36F4FBACD3B4}" type="pres">
      <dgm:prSet presAssocID="{2DD8F178-1FCA-48B9-B2F9-2BFF328C53A7}" presName="circ5Tx" presStyleLbl="revTx" presStyleIdx="0" presStyleCnt="0" custScaleX="121189" custLinFactNeighborX="-97052" custLinFactNeighborY="-14955">
        <dgm:presLayoutVars>
          <dgm:chMax val="0"/>
          <dgm:chPref val="0"/>
          <dgm:bulletEnabled val="1"/>
        </dgm:presLayoutVars>
      </dgm:prSet>
      <dgm:spPr/>
    </dgm:pt>
    <dgm:pt modelId="{4BDF4267-C4B7-40D7-8022-01F68AA62500}" type="pres">
      <dgm:prSet presAssocID="{0BBA7589-A6A0-48DE-9401-4CEE3735F1BB}" presName="circ6" presStyleLbl="vennNode1" presStyleIdx="5" presStyleCnt="6" custLinFactX="-20382" custLinFactNeighborX="-100000" custLinFactNeighborY="1942"/>
      <dgm:spPr>
        <a:solidFill>
          <a:srgbClr val="A32638">
            <a:alpha val="50000"/>
          </a:srgbClr>
        </a:solidFill>
      </dgm:spPr>
    </dgm:pt>
    <dgm:pt modelId="{D5537A94-FDF7-4806-9A01-5FCFD45AF5EA}" type="pres">
      <dgm:prSet presAssocID="{0BBA7589-A6A0-48DE-9401-4CEE3735F1BB}" presName="circ6Tx" presStyleLbl="revTx" presStyleIdx="0" presStyleCnt="0" custScaleX="126672" custLinFactNeighborX="-85743" custLinFactNeighborY="758">
        <dgm:presLayoutVars>
          <dgm:chMax val="0"/>
          <dgm:chPref val="0"/>
          <dgm:bulletEnabled val="1"/>
        </dgm:presLayoutVars>
      </dgm:prSet>
      <dgm:spPr/>
    </dgm:pt>
  </dgm:ptLst>
  <dgm:cxnLst>
    <dgm:cxn modelId="{7781A71B-75CD-4D01-B24A-DCDAECBB7B51}" srcId="{E36E928F-44A4-4501-A2B5-51BAB76EA009}" destId="{2DD8F178-1FCA-48B9-B2F9-2BFF328C53A7}" srcOrd="4" destOrd="0" parTransId="{95E87448-BB5E-45D3-A3D6-A316817B566F}" sibTransId="{5728F52C-9F87-406D-A6C5-CC72B71103AC}"/>
    <dgm:cxn modelId="{98DF1C2C-9377-4DA1-B6A9-7612826763CF}" srcId="{E36E928F-44A4-4501-A2B5-51BAB76EA009}" destId="{848E285C-8A41-48F5-B36E-24D6391F180D}" srcOrd="3" destOrd="0" parTransId="{0755D0CA-77A2-403B-B58A-A52461ED496B}" sibTransId="{86994F99-45D8-4DB0-800B-67CE4FA9D535}"/>
    <dgm:cxn modelId="{2395FA68-DBF6-472A-9F74-8AD1F5553111}" srcId="{E36E928F-44A4-4501-A2B5-51BAB76EA009}" destId="{0BBA7589-A6A0-48DE-9401-4CEE3735F1BB}" srcOrd="5" destOrd="0" parTransId="{B178DD8B-2573-44DA-A8BA-9A69BC538078}" sibTransId="{9DBAB58E-0AA0-472C-A2C7-142C10DE1F64}"/>
    <dgm:cxn modelId="{111B067F-5F0C-485D-A0E5-448721AF525B}" type="presOf" srcId="{7C628C8B-61EC-4951-8870-4B1A02D71F98}" destId="{07BF3B54-B31E-4ECE-9DED-DD58E80EFA82}" srcOrd="0" destOrd="0" presId="urn:microsoft.com/office/officeart/2005/8/layout/venn1"/>
    <dgm:cxn modelId="{DB97467F-5EBC-4AE1-9F92-1EB582541BDB}" type="presOf" srcId="{E36E928F-44A4-4501-A2B5-51BAB76EA009}" destId="{4EE220C4-7AAE-4DDC-9189-3A9DC11FB62F}" srcOrd="0" destOrd="0" presId="urn:microsoft.com/office/officeart/2005/8/layout/venn1"/>
    <dgm:cxn modelId="{16491083-52B3-433E-8079-8A3294D60598}" srcId="{E36E928F-44A4-4501-A2B5-51BAB76EA009}" destId="{7C628C8B-61EC-4951-8870-4B1A02D71F98}" srcOrd="2" destOrd="0" parTransId="{12D6589D-46AD-488B-A6AD-D22A0BCC6005}" sibTransId="{930F679E-FEE7-4335-BA13-BAFB43CAEE58}"/>
    <dgm:cxn modelId="{9125498E-FC4A-4259-AC3C-D8F6B1901585}" srcId="{E36E928F-44A4-4501-A2B5-51BAB76EA009}" destId="{238E0824-6804-4902-A80F-016ECC01FF8F}" srcOrd="0" destOrd="0" parTransId="{312C5E81-DFA6-4976-BC4B-20A2B8BEA92D}" sibTransId="{BF140331-84AA-4631-A96A-EBB19869FADA}"/>
    <dgm:cxn modelId="{FBB5F797-02D5-4F37-981A-D7689807E3D0}" type="presOf" srcId="{BCB0EC08-0493-4B38-9154-107540038377}" destId="{EC1C167C-B2A6-4700-8DBE-D0563F9156E9}" srcOrd="0" destOrd="0" presId="urn:microsoft.com/office/officeart/2005/8/layout/venn1"/>
    <dgm:cxn modelId="{CD8D5BC2-04B6-42C6-8EED-E90AF855C54C}" type="presOf" srcId="{238E0824-6804-4902-A80F-016ECC01FF8F}" destId="{AAF32E36-F12E-47F4-9537-BE244C273C45}" srcOrd="0" destOrd="0" presId="urn:microsoft.com/office/officeart/2005/8/layout/venn1"/>
    <dgm:cxn modelId="{028C79CB-1799-47CC-9C8E-DBE38ACCB243}" type="presOf" srcId="{2DD8F178-1FCA-48B9-B2F9-2BFF328C53A7}" destId="{92931D25-ED8B-4EE2-93D3-36F4FBACD3B4}" srcOrd="0" destOrd="0" presId="urn:microsoft.com/office/officeart/2005/8/layout/venn1"/>
    <dgm:cxn modelId="{D9C2A8DC-1C87-4022-895A-ACFF1287BA9C}" srcId="{E36E928F-44A4-4501-A2B5-51BAB76EA009}" destId="{BCB0EC08-0493-4B38-9154-107540038377}" srcOrd="1" destOrd="0" parTransId="{1BF6915D-3C87-4AEF-AD37-15FE8E5D6464}" sibTransId="{2B9DE491-A2C8-429E-AD07-1DD4A857FF6F}"/>
    <dgm:cxn modelId="{31B142E1-AAA1-4CAD-AADE-05E2DCB2EAFD}" type="presOf" srcId="{0BBA7589-A6A0-48DE-9401-4CEE3735F1BB}" destId="{D5537A94-FDF7-4806-9A01-5FCFD45AF5EA}" srcOrd="0" destOrd="0" presId="urn:microsoft.com/office/officeart/2005/8/layout/venn1"/>
    <dgm:cxn modelId="{8B6226E7-DD1B-4D6A-B757-44B775E4840B}" type="presOf" srcId="{848E285C-8A41-48F5-B36E-24D6391F180D}" destId="{9B08CC8E-D417-4AB2-933E-4D8C027D6EBA}" srcOrd="0" destOrd="0" presId="urn:microsoft.com/office/officeart/2005/8/layout/venn1"/>
    <dgm:cxn modelId="{458AA102-8D39-43E5-B760-1E8702828D24}" type="presParOf" srcId="{4EE220C4-7AAE-4DDC-9189-3A9DC11FB62F}" destId="{6F1A177E-8525-4123-A592-5255E0FAC334}" srcOrd="0" destOrd="0" presId="urn:microsoft.com/office/officeart/2005/8/layout/venn1"/>
    <dgm:cxn modelId="{497C269C-70F9-450E-935A-F0A366951D6A}" type="presParOf" srcId="{4EE220C4-7AAE-4DDC-9189-3A9DC11FB62F}" destId="{AAF32E36-F12E-47F4-9537-BE244C273C45}" srcOrd="1" destOrd="0" presId="urn:microsoft.com/office/officeart/2005/8/layout/venn1"/>
    <dgm:cxn modelId="{F908C796-E0A3-41D2-A98B-041BE0E3CCCA}" type="presParOf" srcId="{4EE220C4-7AAE-4DDC-9189-3A9DC11FB62F}" destId="{34B4BC03-A327-436F-BAC6-97C8E89CC550}" srcOrd="2" destOrd="0" presId="urn:microsoft.com/office/officeart/2005/8/layout/venn1"/>
    <dgm:cxn modelId="{49F84FFF-F55D-46A1-A596-526A0C96F68C}" type="presParOf" srcId="{4EE220C4-7AAE-4DDC-9189-3A9DC11FB62F}" destId="{EC1C167C-B2A6-4700-8DBE-D0563F9156E9}" srcOrd="3" destOrd="0" presId="urn:microsoft.com/office/officeart/2005/8/layout/venn1"/>
    <dgm:cxn modelId="{A2AD8F3D-BC4B-42B4-BC1A-C56991A7A177}" type="presParOf" srcId="{4EE220C4-7AAE-4DDC-9189-3A9DC11FB62F}" destId="{89BF8B25-3B7A-4362-A416-CF7C8809C2AD}" srcOrd="4" destOrd="0" presId="urn:microsoft.com/office/officeart/2005/8/layout/venn1"/>
    <dgm:cxn modelId="{A54644C6-1FF9-4904-9F7C-B201EEEFB565}" type="presParOf" srcId="{4EE220C4-7AAE-4DDC-9189-3A9DC11FB62F}" destId="{07BF3B54-B31E-4ECE-9DED-DD58E80EFA82}" srcOrd="5" destOrd="0" presId="urn:microsoft.com/office/officeart/2005/8/layout/venn1"/>
    <dgm:cxn modelId="{F74052B9-AEB9-49A6-A417-108185DEAF82}" type="presParOf" srcId="{4EE220C4-7AAE-4DDC-9189-3A9DC11FB62F}" destId="{3DFD05CC-70A1-4C5D-B885-D866952E8EFF}" srcOrd="6" destOrd="0" presId="urn:microsoft.com/office/officeart/2005/8/layout/venn1"/>
    <dgm:cxn modelId="{D21B80F0-EAB8-47E3-9149-FE5E89523E3F}" type="presParOf" srcId="{4EE220C4-7AAE-4DDC-9189-3A9DC11FB62F}" destId="{9B08CC8E-D417-4AB2-933E-4D8C027D6EBA}" srcOrd="7" destOrd="0" presId="urn:microsoft.com/office/officeart/2005/8/layout/venn1"/>
    <dgm:cxn modelId="{85290ACE-588D-4B90-A094-071A634D3621}" type="presParOf" srcId="{4EE220C4-7AAE-4DDC-9189-3A9DC11FB62F}" destId="{96A44EDE-9F32-4AAE-8BC8-600059C2F031}" srcOrd="8" destOrd="0" presId="urn:microsoft.com/office/officeart/2005/8/layout/venn1"/>
    <dgm:cxn modelId="{5D22F9E3-E0E6-4DD1-B0A9-62B3C6E3F9C9}" type="presParOf" srcId="{4EE220C4-7AAE-4DDC-9189-3A9DC11FB62F}" destId="{92931D25-ED8B-4EE2-93D3-36F4FBACD3B4}" srcOrd="9" destOrd="0" presId="urn:microsoft.com/office/officeart/2005/8/layout/venn1"/>
    <dgm:cxn modelId="{435799B3-EE73-4562-B72B-13F47964A61B}" type="presParOf" srcId="{4EE220C4-7AAE-4DDC-9189-3A9DC11FB62F}" destId="{4BDF4267-C4B7-40D7-8022-01F68AA62500}" srcOrd="10" destOrd="0" presId="urn:microsoft.com/office/officeart/2005/8/layout/venn1"/>
    <dgm:cxn modelId="{9F0DD9C6-BC1D-4816-BBCE-7FE7EC9268EF}" type="presParOf" srcId="{4EE220C4-7AAE-4DDC-9189-3A9DC11FB62F}" destId="{D5537A94-FDF7-4806-9A01-5FCFD45AF5EA}" srcOrd="1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B0760E-E1BD-4588-9B85-EFB586911C37}">
      <dsp:nvSpPr>
        <dsp:cNvPr id="0" name=""/>
        <dsp:cNvSpPr/>
      </dsp:nvSpPr>
      <dsp:spPr>
        <a:xfrm rot="16200000">
          <a:off x="316796" y="-295770"/>
          <a:ext cx="1822527" cy="2456121"/>
        </a:xfrm>
        <a:prstGeom prst="round1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+mj-lt"/>
            </a:rPr>
            <a:t>Implementation practice experience</a:t>
          </a:r>
        </a:p>
      </dsp:txBody>
      <dsp:txXfrm rot="5400000">
        <a:off x="-1" y="21027"/>
        <a:ext cx="2456121" cy="1366895"/>
      </dsp:txXfrm>
    </dsp:sp>
    <dsp:sp modelId="{0F379680-0D9E-473B-94C5-9C2D8533A771}">
      <dsp:nvSpPr>
        <dsp:cNvPr id="0" name=""/>
        <dsp:cNvSpPr/>
      </dsp:nvSpPr>
      <dsp:spPr>
        <a:xfrm>
          <a:off x="2456121" y="21026"/>
          <a:ext cx="2456121" cy="1738423"/>
        </a:xfrm>
        <a:prstGeom prst="round1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+mj-lt"/>
            </a:rPr>
            <a:t>Practitioner experience</a:t>
          </a:r>
        </a:p>
      </dsp:txBody>
      <dsp:txXfrm>
        <a:off x="2456121" y="21026"/>
        <a:ext cx="2456121" cy="1303817"/>
      </dsp:txXfrm>
    </dsp:sp>
    <dsp:sp modelId="{3DEA31EB-7065-4885-BBC6-FCE689CEB490}">
      <dsp:nvSpPr>
        <dsp:cNvPr id="0" name=""/>
        <dsp:cNvSpPr/>
      </dsp:nvSpPr>
      <dsp:spPr>
        <a:xfrm rot="10800000">
          <a:off x="0" y="1759449"/>
          <a:ext cx="2456121" cy="1738423"/>
        </a:xfrm>
        <a:prstGeom prst="round1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alibri" panose="020F0502020204030204" pitchFamily="34" charset="0"/>
            </a:rPr>
            <a:t>Strategic direction</a:t>
          </a:r>
        </a:p>
      </dsp:txBody>
      <dsp:txXfrm rot="10800000">
        <a:off x="0" y="2194054"/>
        <a:ext cx="2456121" cy="1303817"/>
      </dsp:txXfrm>
    </dsp:sp>
    <dsp:sp modelId="{CFEE95F3-EB8D-4839-9A08-FE6B077B0FD2}">
      <dsp:nvSpPr>
        <dsp:cNvPr id="0" name=""/>
        <dsp:cNvSpPr/>
      </dsp:nvSpPr>
      <dsp:spPr>
        <a:xfrm rot="5400000">
          <a:off x="2814970" y="1400600"/>
          <a:ext cx="1738423" cy="2456121"/>
        </a:xfrm>
        <a:prstGeom prst="round1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+mj-lt"/>
            </a:rPr>
            <a:t>Data and information</a:t>
          </a:r>
        </a:p>
      </dsp:txBody>
      <dsp:txXfrm rot="-5400000">
        <a:off x="2456120" y="2194055"/>
        <a:ext cx="2456121" cy="1303817"/>
      </dsp:txXfrm>
    </dsp:sp>
    <dsp:sp modelId="{EF109E29-FB4D-4BC6-8BCE-486B22354D5D}">
      <dsp:nvSpPr>
        <dsp:cNvPr id="0" name=""/>
        <dsp:cNvSpPr/>
      </dsp:nvSpPr>
      <dsp:spPr>
        <a:xfrm>
          <a:off x="1339703" y="1201484"/>
          <a:ext cx="2232835" cy="1201476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  <a:latin typeface="Calibri" panose="020F0502020204030204" pitchFamily="34" charset="0"/>
            </a:rPr>
            <a:t>Implementation support</a:t>
          </a:r>
        </a:p>
      </dsp:txBody>
      <dsp:txXfrm>
        <a:off x="1398354" y="1260135"/>
        <a:ext cx="2115533" cy="10841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81484C-7A82-4A08-9D47-823D05F6F9FB}">
      <dsp:nvSpPr>
        <dsp:cNvPr id="0" name=""/>
        <dsp:cNvSpPr/>
      </dsp:nvSpPr>
      <dsp:spPr>
        <a:xfrm>
          <a:off x="6284882" y="1322635"/>
          <a:ext cx="1880926" cy="18810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BDFE04-0B23-4F1E-B7B1-93B69D5B86FD}">
      <dsp:nvSpPr>
        <dsp:cNvPr id="0" name=""/>
        <dsp:cNvSpPr/>
      </dsp:nvSpPr>
      <dsp:spPr>
        <a:xfrm>
          <a:off x="6347795" y="1385346"/>
          <a:ext cx="1755907" cy="1755599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j-lt"/>
            </a:rPr>
            <a:t>Collation of Information Resources</a:t>
          </a:r>
        </a:p>
      </dsp:txBody>
      <dsp:txXfrm>
        <a:off x="6598639" y="1636193"/>
        <a:ext cx="1254219" cy="1253905"/>
      </dsp:txXfrm>
    </dsp:sp>
    <dsp:sp modelId="{045BE743-EFBE-427F-8DCA-618BCBDBE575}">
      <dsp:nvSpPr>
        <dsp:cNvPr id="0" name=""/>
        <dsp:cNvSpPr/>
      </dsp:nvSpPr>
      <dsp:spPr>
        <a:xfrm rot="2700000">
          <a:off x="4332962" y="1322502"/>
          <a:ext cx="1880957" cy="1880957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EAEA13-D4B3-43DC-A8F8-81D748DCCCEB}">
      <dsp:nvSpPr>
        <dsp:cNvPr id="0" name=""/>
        <dsp:cNvSpPr/>
      </dsp:nvSpPr>
      <dsp:spPr>
        <a:xfrm>
          <a:off x="4403956" y="1385346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j-lt"/>
            </a:rPr>
            <a:t>Support Development of KPI Framework to Measure Outcomes</a:t>
          </a:r>
        </a:p>
      </dsp:txBody>
      <dsp:txXfrm>
        <a:off x="4654800" y="1636193"/>
        <a:ext cx="1254219" cy="1253905"/>
      </dsp:txXfrm>
    </dsp:sp>
    <dsp:sp modelId="{ACCDEEDC-1EF8-404C-93F4-508B51E2F560}">
      <dsp:nvSpPr>
        <dsp:cNvPr id="0" name=""/>
        <dsp:cNvSpPr/>
      </dsp:nvSpPr>
      <dsp:spPr>
        <a:xfrm rot="2700000">
          <a:off x="2397188" y="1322502"/>
          <a:ext cx="1880957" cy="1880957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E2CBD2-80CC-47F1-8BAD-D94050DF238A}">
      <dsp:nvSpPr>
        <dsp:cNvPr id="0" name=""/>
        <dsp:cNvSpPr/>
      </dsp:nvSpPr>
      <dsp:spPr>
        <a:xfrm>
          <a:off x="2460116" y="1385346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Calibri" panose="020F0502020204030204" pitchFamily="34" charset="0"/>
            </a:rPr>
            <a:t>Measure Achievement of Implementation Outputs</a:t>
          </a:r>
        </a:p>
      </dsp:txBody>
      <dsp:txXfrm>
        <a:off x="2710960" y="1636193"/>
        <a:ext cx="1254219" cy="1253905"/>
      </dsp:txXfrm>
    </dsp:sp>
    <dsp:sp modelId="{D9C5BD9F-E8EB-4F5B-A165-89E1256AB7DD}">
      <dsp:nvSpPr>
        <dsp:cNvPr id="0" name=""/>
        <dsp:cNvSpPr/>
      </dsp:nvSpPr>
      <dsp:spPr>
        <a:xfrm rot="2700000">
          <a:off x="453349" y="1322502"/>
          <a:ext cx="1880957" cy="1880957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83A60F-CF67-4E50-9C77-61393057F151}">
      <dsp:nvSpPr>
        <dsp:cNvPr id="0" name=""/>
        <dsp:cNvSpPr/>
      </dsp:nvSpPr>
      <dsp:spPr>
        <a:xfrm>
          <a:off x="516277" y="1385346"/>
          <a:ext cx="1755907" cy="17555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Calibri" panose="020F0502020204030204" pitchFamily="34" charset="0"/>
            </a:rPr>
            <a:t>“Monitor” Implementation Progress</a:t>
          </a:r>
        </a:p>
      </dsp:txBody>
      <dsp:txXfrm>
        <a:off x="767121" y="1636193"/>
        <a:ext cx="1254219" cy="12539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7511F4-7F73-4BE6-9DBB-29063889CEAE}">
      <dsp:nvSpPr>
        <dsp:cNvPr id="0" name=""/>
        <dsp:cNvSpPr/>
      </dsp:nvSpPr>
      <dsp:spPr>
        <a:xfrm>
          <a:off x="2478" y="7139"/>
          <a:ext cx="2416747" cy="806400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latin typeface="Calibri" panose="020F0502020204030204" pitchFamily="34" charset="0"/>
            </a:rPr>
            <a:t>Implementation analysis system</a:t>
          </a:r>
          <a:endParaRPr lang="en-US" sz="1600" b="1" kern="1200" dirty="0">
            <a:latin typeface="Calibri" panose="020F0502020204030204" pitchFamily="34" charset="0"/>
          </a:endParaRPr>
        </a:p>
      </dsp:txBody>
      <dsp:txXfrm>
        <a:off x="2478" y="7139"/>
        <a:ext cx="2416747" cy="806400"/>
      </dsp:txXfrm>
    </dsp:sp>
    <dsp:sp modelId="{758B6ED3-1EA4-4DC7-81AD-8EE98B67CCAB}">
      <dsp:nvSpPr>
        <dsp:cNvPr id="0" name=""/>
        <dsp:cNvSpPr/>
      </dsp:nvSpPr>
      <dsp:spPr>
        <a:xfrm>
          <a:off x="2478" y="813539"/>
          <a:ext cx="2416747" cy="3545167"/>
        </a:xfrm>
        <a:prstGeom prst="rect">
          <a:avLst/>
        </a:prstGeom>
        <a:solidFill>
          <a:schemeClr val="accent3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 dirty="0">
              <a:solidFill>
                <a:schemeClr val="bg1"/>
              </a:solidFill>
              <a:latin typeface="Calibri" panose="020F0502020204030204" pitchFamily="34" charset="0"/>
            </a:rPr>
            <a:t>Facilitate measurement of progress with implementation tasks</a:t>
          </a: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 dirty="0">
              <a:solidFill>
                <a:schemeClr val="bg1"/>
              </a:solidFill>
              <a:latin typeface="Calibri" panose="020F0502020204030204" pitchFamily="34" charset="0"/>
            </a:rPr>
            <a:t>Quarterly reports to each implementation team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 dirty="0">
              <a:solidFill>
                <a:schemeClr val="bg1"/>
              </a:solidFill>
              <a:latin typeface="Calibri" panose="020F0502020204030204" pitchFamily="34" charset="0"/>
            </a:rPr>
            <a:t>Support planning and decision making</a:t>
          </a:r>
          <a:endParaRPr lang="en-IE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IE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1400" kern="1200" dirty="0">
              <a:solidFill>
                <a:schemeClr val="bg1"/>
              </a:solidFill>
              <a:latin typeface="Calibri" panose="020F0502020204030204" pitchFamily="34" charset="0"/>
            </a:rPr>
            <a:t>Stakeholder analysis and mapping</a:t>
          </a:r>
        </a:p>
      </dsp:txBody>
      <dsp:txXfrm>
        <a:off x="2478" y="813539"/>
        <a:ext cx="2416747" cy="3545167"/>
      </dsp:txXfrm>
    </dsp:sp>
    <dsp:sp modelId="{68D6807A-554D-46A7-BBF9-B950026D5468}">
      <dsp:nvSpPr>
        <dsp:cNvPr id="0" name=""/>
        <dsp:cNvSpPr/>
      </dsp:nvSpPr>
      <dsp:spPr>
        <a:xfrm>
          <a:off x="2757570" y="7139"/>
          <a:ext cx="2416747" cy="806400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Calibri" panose="020F0502020204030204" pitchFamily="34" charset="0"/>
            </a:rPr>
            <a:t>Using Evidence</a:t>
          </a:r>
        </a:p>
      </dsp:txBody>
      <dsp:txXfrm>
        <a:off x="2757570" y="7139"/>
        <a:ext cx="2416747" cy="806400"/>
      </dsp:txXfrm>
    </dsp:sp>
    <dsp:sp modelId="{135654A9-870A-454A-BD0B-EAD3A56C6F73}">
      <dsp:nvSpPr>
        <dsp:cNvPr id="0" name=""/>
        <dsp:cNvSpPr/>
      </dsp:nvSpPr>
      <dsp:spPr>
        <a:xfrm>
          <a:off x="2757570" y="813539"/>
          <a:ext cx="2416747" cy="3545167"/>
        </a:xfrm>
        <a:prstGeom prst="rect">
          <a:avLst/>
        </a:prstGeom>
        <a:solidFill>
          <a:schemeClr val="accent3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 dirty="0">
              <a:solidFill>
                <a:schemeClr val="bg1"/>
              </a:solidFill>
              <a:latin typeface="Calibri" panose="020F0502020204030204" pitchFamily="34" charset="0"/>
            </a:rPr>
            <a:t>Research synthesis</a:t>
          </a: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solidFill>
                <a:schemeClr val="bg1"/>
              </a:solidFill>
              <a:latin typeface="Calibri" panose="020F0502020204030204" pitchFamily="34" charset="0"/>
            </a:rPr>
            <a:t>Scoping surveys/reports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solidFill>
                <a:schemeClr val="bg1"/>
              </a:solidFill>
              <a:latin typeface="Calibri" panose="020F0502020204030204" pitchFamily="34" charset="0"/>
            </a:rPr>
            <a:t>Evidence reviews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solidFill>
                <a:schemeClr val="bg1"/>
              </a:solidFill>
              <a:latin typeface="Calibri" panose="020F0502020204030204" pitchFamily="34" charset="0"/>
            </a:rPr>
            <a:t>Updating evidence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solidFill>
                <a:schemeClr val="bg1"/>
              </a:solidFill>
              <a:latin typeface="Calibri" panose="020F0502020204030204" pitchFamily="34" charset="0"/>
            </a:rPr>
            <a:t>Communication and dissemination of evidence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solidFill>
                <a:schemeClr val="bg1"/>
              </a:solidFill>
              <a:latin typeface="Calibri" panose="020F0502020204030204" pitchFamily="34" charset="0"/>
            </a:rPr>
            <a:t>Parental consultation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</dsp:txBody>
      <dsp:txXfrm>
        <a:off x="2757570" y="813539"/>
        <a:ext cx="2416747" cy="3545167"/>
      </dsp:txXfrm>
    </dsp:sp>
    <dsp:sp modelId="{424FC162-773D-46F4-9F46-4D092656CB88}">
      <dsp:nvSpPr>
        <dsp:cNvPr id="0" name=""/>
        <dsp:cNvSpPr/>
      </dsp:nvSpPr>
      <dsp:spPr>
        <a:xfrm>
          <a:off x="5512662" y="7139"/>
          <a:ext cx="2416747" cy="806400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Calibri" panose="020F0502020204030204" pitchFamily="34" charset="0"/>
            </a:rPr>
            <a:t>Learning platforms</a:t>
          </a:r>
          <a:r>
            <a:rPr lang="en-GB" sz="1600" b="0" kern="1200" dirty="0">
              <a:latin typeface="Calibri" panose="020F0502020204030204" pitchFamily="34" charset="0"/>
            </a:rPr>
            <a:t> </a:t>
          </a:r>
          <a:endParaRPr lang="en-US" sz="1600" b="0" kern="1200" dirty="0">
            <a:latin typeface="Calibri" panose="020F0502020204030204" pitchFamily="34" charset="0"/>
          </a:endParaRPr>
        </a:p>
      </dsp:txBody>
      <dsp:txXfrm>
        <a:off x="5512662" y="7139"/>
        <a:ext cx="2416747" cy="806400"/>
      </dsp:txXfrm>
    </dsp:sp>
    <dsp:sp modelId="{7BE47535-7F24-47CF-8805-9F036B27C119}">
      <dsp:nvSpPr>
        <dsp:cNvPr id="0" name=""/>
        <dsp:cNvSpPr/>
      </dsp:nvSpPr>
      <dsp:spPr>
        <a:xfrm>
          <a:off x="5515140" y="802762"/>
          <a:ext cx="2416747" cy="3545167"/>
        </a:xfrm>
        <a:prstGeom prst="rect">
          <a:avLst/>
        </a:prstGeom>
        <a:solidFill>
          <a:schemeClr val="accent3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 dirty="0">
              <a:solidFill>
                <a:schemeClr val="bg1"/>
              </a:solidFill>
              <a:latin typeface="Calibri" panose="020F0502020204030204" pitchFamily="34" charset="0"/>
            </a:rPr>
            <a:t>Online Information repository</a:t>
          </a: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 dirty="0">
              <a:solidFill>
                <a:schemeClr val="bg1"/>
              </a:solidFill>
              <a:latin typeface="Calibri" panose="020F0502020204030204" pitchFamily="34" charset="0"/>
            </a:rPr>
            <a:t>Shared learning platform</a:t>
          </a: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solidFill>
                <a:schemeClr val="bg1"/>
              </a:solidFill>
              <a:latin typeface="Calibri" panose="020F0502020204030204" pitchFamily="34" charset="0"/>
            </a:rPr>
            <a:t>Latest news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solidFill>
              <a:schemeClr val="bg1"/>
            </a:solidFill>
            <a:latin typeface="Calibri" panose="020F0502020204030204" pitchFamily="34" charset="0"/>
          </a:endParaRPr>
        </a:p>
      </dsp:txBody>
      <dsp:txXfrm>
        <a:off x="5515140" y="802762"/>
        <a:ext cx="2416747" cy="35451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1A177E-8525-4123-A592-5255E0FAC334}">
      <dsp:nvSpPr>
        <dsp:cNvPr id="0" name=""/>
        <dsp:cNvSpPr/>
      </dsp:nvSpPr>
      <dsp:spPr>
        <a:xfrm>
          <a:off x="2607335" y="1243697"/>
          <a:ext cx="1623936" cy="162393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AF32E36-F12E-47F4-9537-BE244C273C45}">
      <dsp:nvSpPr>
        <dsp:cNvPr id="0" name=""/>
        <dsp:cNvSpPr/>
      </dsp:nvSpPr>
      <dsp:spPr>
        <a:xfrm>
          <a:off x="2163678" y="31526"/>
          <a:ext cx="2511275" cy="110579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Health and Wellbeing Promotion &amp; Improvement</a:t>
          </a:r>
        </a:p>
      </dsp:txBody>
      <dsp:txXfrm>
        <a:off x="2163678" y="31526"/>
        <a:ext cx="2511275" cy="1105793"/>
      </dsp:txXfrm>
    </dsp:sp>
    <dsp:sp modelId="{34B4BC03-A327-436F-BAC6-97C8E89CC550}">
      <dsp:nvSpPr>
        <dsp:cNvPr id="0" name=""/>
        <dsp:cNvSpPr/>
      </dsp:nvSpPr>
      <dsp:spPr>
        <a:xfrm>
          <a:off x="3134438" y="1548053"/>
          <a:ext cx="1623936" cy="1623936"/>
        </a:xfrm>
        <a:prstGeom prst="ellipse">
          <a:avLst/>
        </a:prstGeom>
        <a:solidFill>
          <a:srgbClr val="7E8705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C1C167C-B2A6-4700-8DBE-D0563F9156E9}">
      <dsp:nvSpPr>
        <dsp:cNvPr id="0" name=""/>
        <dsp:cNvSpPr/>
      </dsp:nvSpPr>
      <dsp:spPr>
        <a:xfrm>
          <a:off x="4300574" y="1233767"/>
          <a:ext cx="2314620" cy="101923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Knowledge and Communications</a:t>
          </a:r>
        </a:p>
      </dsp:txBody>
      <dsp:txXfrm>
        <a:off x="4300574" y="1233767"/>
        <a:ext cx="2314620" cy="1019231"/>
      </dsp:txXfrm>
    </dsp:sp>
    <dsp:sp modelId="{89BF8B25-3B7A-4362-A416-CF7C8809C2AD}">
      <dsp:nvSpPr>
        <dsp:cNvPr id="0" name=""/>
        <dsp:cNvSpPr/>
      </dsp:nvSpPr>
      <dsp:spPr>
        <a:xfrm>
          <a:off x="3134438" y="2156766"/>
          <a:ext cx="1623936" cy="1623936"/>
        </a:xfrm>
        <a:prstGeom prst="ellipse">
          <a:avLst/>
        </a:prstGeom>
        <a:solidFill>
          <a:srgbClr val="46F8FC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7BF3B54-B31E-4ECE-9DED-DD58E80EFA82}">
      <dsp:nvSpPr>
        <dsp:cNvPr id="0" name=""/>
        <dsp:cNvSpPr/>
      </dsp:nvSpPr>
      <dsp:spPr>
        <a:xfrm>
          <a:off x="4736799" y="2806839"/>
          <a:ext cx="2906712" cy="135328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Standardised Records for Parents and Professionals</a:t>
          </a:r>
        </a:p>
      </dsp:txBody>
      <dsp:txXfrm>
        <a:off x="4736799" y="2806839"/>
        <a:ext cx="2906712" cy="1353280"/>
      </dsp:txXfrm>
    </dsp:sp>
    <dsp:sp modelId="{3DFD05CC-70A1-4C5D-B885-D866952E8EFF}">
      <dsp:nvSpPr>
        <dsp:cNvPr id="0" name=""/>
        <dsp:cNvSpPr/>
      </dsp:nvSpPr>
      <dsp:spPr>
        <a:xfrm>
          <a:off x="2607335" y="2461649"/>
          <a:ext cx="1623936" cy="1623936"/>
        </a:xfrm>
        <a:prstGeom prst="ellipse">
          <a:avLst/>
        </a:prstGeom>
        <a:solidFill>
          <a:srgbClr val="7030A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B08CC8E-D417-4AB2-933E-4D8C027D6EBA}">
      <dsp:nvSpPr>
        <dsp:cNvPr id="0" name=""/>
        <dsp:cNvSpPr/>
      </dsp:nvSpPr>
      <dsp:spPr>
        <a:xfrm>
          <a:off x="2456910" y="3981215"/>
          <a:ext cx="2029920" cy="1105793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Antenatal to Postnatal</a:t>
          </a:r>
        </a:p>
      </dsp:txBody>
      <dsp:txXfrm>
        <a:off x="2456910" y="3981215"/>
        <a:ext cx="2029920" cy="1105793"/>
      </dsp:txXfrm>
    </dsp:sp>
    <dsp:sp modelId="{96A44EDE-9F32-4AAE-8BC8-600059C2F031}">
      <dsp:nvSpPr>
        <dsp:cNvPr id="0" name=""/>
        <dsp:cNvSpPr/>
      </dsp:nvSpPr>
      <dsp:spPr>
        <a:xfrm>
          <a:off x="2080233" y="2156766"/>
          <a:ext cx="1623936" cy="1623936"/>
        </a:xfrm>
        <a:prstGeom prst="ellipse">
          <a:avLst/>
        </a:prstGeom>
        <a:solidFill>
          <a:srgbClr val="FA50E2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2931D25-ED8B-4EE2-93D3-36F4FBACD3B4}">
      <dsp:nvSpPr>
        <dsp:cNvPr id="0" name=""/>
        <dsp:cNvSpPr/>
      </dsp:nvSpPr>
      <dsp:spPr>
        <a:xfrm>
          <a:off x="0" y="2656882"/>
          <a:ext cx="2331298" cy="135328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Infant Mental Health &amp; Supporting Parents</a:t>
          </a:r>
        </a:p>
      </dsp:txBody>
      <dsp:txXfrm>
        <a:off x="0" y="2656882"/>
        <a:ext cx="2331298" cy="1353280"/>
      </dsp:txXfrm>
    </dsp:sp>
    <dsp:sp modelId="{4BDF4267-C4B7-40D7-8022-01F68AA62500}">
      <dsp:nvSpPr>
        <dsp:cNvPr id="0" name=""/>
        <dsp:cNvSpPr/>
      </dsp:nvSpPr>
      <dsp:spPr>
        <a:xfrm>
          <a:off x="2080233" y="1548053"/>
          <a:ext cx="1623936" cy="1623936"/>
        </a:xfrm>
        <a:prstGeom prst="ellipse">
          <a:avLst/>
        </a:prstGeom>
        <a:solidFill>
          <a:srgbClr val="A32638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5537A94-FDF7-4806-9A01-5FCFD45AF5EA}">
      <dsp:nvSpPr>
        <dsp:cNvPr id="0" name=""/>
        <dsp:cNvSpPr/>
      </dsp:nvSpPr>
      <dsp:spPr>
        <a:xfrm>
          <a:off x="85059" y="1063394"/>
          <a:ext cx="2436774" cy="135328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1" kern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rPr>
            <a:t>Training &amp; Resources</a:t>
          </a:r>
        </a:p>
      </dsp:txBody>
      <dsp:txXfrm>
        <a:off x="85059" y="1063394"/>
        <a:ext cx="2436774" cy="1353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856A-82BB-482C-9044-56C94D3D385C}" type="datetimeFigureOut">
              <a:rPr lang="en-IE" smtClean="0"/>
              <a:pPr/>
              <a:t>06/07/2017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5FF90-E3CC-4B02-BAD7-20604177C32A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36511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5525FA-14CA-4F00-B81D-9C910EF3F788}" type="datetimeFigureOut">
              <a:rPr lang="en-IE" smtClean="0"/>
              <a:pPr/>
              <a:t>06/07/2017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36F80-8A20-431C-B5FD-05D173C2CE32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6062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77767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08144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580681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1485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548769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52914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E" dirty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44B1AC-A071-469C-98D2-91CD8A321610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739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401318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18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630120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19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09759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20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35065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93451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21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245475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0" y="742950"/>
            <a:ext cx="4953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CB37D7-DB7C-6B48-800C-3D92EA05848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0985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24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905091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25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874182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E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169EDA-EA41-4307-8D5E-8D14953C8021}" type="slidenum">
              <a:rPr lang="en-IE" altLang="en-US" smtClean="0"/>
              <a:pPr>
                <a:defRPr/>
              </a:pPr>
              <a:t>26</a:t>
            </a:fld>
            <a:endParaRPr lang="en-IE" altLang="en-US"/>
          </a:p>
        </p:txBody>
      </p:sp>
    </p:spTree>
    <p:extLst>
      <p:ext uri="{BB962C8B-B14F-4D97-AF65-F5344CB8AC3E}">
        <p14:creationId xmlns:p14="http://schemas.microsoft.com/office/powerpoint/2010/main" val="35598228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27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596734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28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326626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29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725853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30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101789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32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38404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508170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33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586812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34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23803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35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43321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65225" y="1241425"/>
            <a:ext cx="44672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49263"/>
            <a:endParaRPr lang="en-IE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B90C38-78F3-460B-B1BB-FCD41A165776}" type="slidenum">
              <a:rPr kumimoji="0" lang="en-IE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IE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4567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37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792087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1700" y="762000"/>
            <a:ext cx="4953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6659"/>
              </a:buClr>
              <a:buSzTx/>
              <a:buFontTx/>
              <a:buNone/>
              <a:tabLst/>
              <a:defRPr/>
            </a:pPr>
            <a:endParaRPr lang="en-IE" sz="2000" dirty="0">
              <a:solidFill>
                <a:prstClr val="black"/>
              </a:solidFill>
              <a:latin typeface="+mn-lt"/>
            </a:endParaRPr>
          </a:p>
          <a:p>
            <a:pPr lvl="1">
              <a:buClr>
                <a:srgbClr val="266659"/>
              </a:buClr>
            </a:pPr>
            <a:endParaRPr lang="en-IE" sz="2300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38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798762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39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7808858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40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590075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41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43793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42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6810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495526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43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943739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44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06743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92720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08421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8045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2509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6F80-8A20-431C-B5FD-05D173C2CE32}" type="slidenum">
              <a:rPr lang="en-IE" smtClean="0"/>
              <a:pPr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72888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  <p:pic>
        <p:nvPicPr>
          <p:cNvPr id="7" name="Picture 6" descr="NurtureLogos-AP,HSE,KHF,CFI,CES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3" b="19444"/>
          <a:stretch>
            <a:fillRect/>
          </a:stretch>
        </p:blipFill>
        <p:spPr bwMode="auto">
          <a:xfrm>
            <a:off x="2377871" y="6356350"/>
            <a:ext cx="42976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913" y="215333"/>
            <a:ext cx="2162175" cy="614983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885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221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47426" y="1751968"/>
            <a:ext cx="8680674" cy="4057163"/>
          </a:xfrm>
          <a:prstGeom prst="rect">
            <a:avLst/>
          </a:prstGeom>
        </p:spPr>
        <p:txBody>
          <a:bodyPr anchor="t"/>
          <a:lstStyle>
            <a:lvl1pPr marL="0" indent="0">
              <a:buClr>
                <a:srgbClr val="016591"/>
              </a:buClr>
              <a:buFont typeface="Arial" panose="020B0604020202020204" pitchFamily="34" charset="0"/>
              <a:buNone/>
              <a:defRPr/>
            </a:lvl1pPr>
          </a:lstStyle>
          <a:p>
            <a:pPr lvl="0"/>
            <a:endParaRPr lang="en-I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247426" y="666973"/>
            <a:ext cx="8680674" cy="83012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3pPr marL="914400" indent="0">
              <a:buNone/>
              <a:defRPr/>
            </a:lvl3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70698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7010"/>
            <a:ext cx="8229600" cy="68062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3551" y="6280152"/>
            <a:ext cx="391001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4ED9D-60C2-4B0E-90B0-415317D44643}" type="slidenum">
              <a:rPr lang="en-IE"/>
              <a:pPr>
                <a:defRPr/>
              </a:pPr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53136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328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009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070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802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  <p:pic>
        <p:nvPicPr>
          <p:cNvPr id="7" name="Picture 6" descr="NurtureLogos-AP,HSE,KHF,CFI,CES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3" b="19444"/>
          <a:stretch>
            <a:fillRect/>
          </a:stretch>
        </p:blipFill>
        <p:spPr bwMode="auto">
          <a:xfrm>
            <a:off x="2423160" y="6356350"/>
            <a:ext cx="42976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974" y="94593"/>
            <a:ext cx="2162175" cy="5690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075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5084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313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6319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7704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2803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2723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072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3315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99247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  <p:pic>
        <p:nvPicPr>
          <p:cNvPr id="7" name="Picture 6" descr="NurtureLogos-AP,HSE,KHF,CFI,CES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3" b="19444"/>
          <a:stretch>
            <a:fillRect/>
          </a:stretch>
        </p:blipFill>
        <p:spPr bwMode="auto">
          <a:xfrm>
            <a:off x="2487858" y="6356350"/>
            <a:ext cx="4297680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790548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144983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348961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629537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187359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59284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539028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186130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09521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57544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9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  <p:pic>
        <p:nvPicPr>
          <p:cNvPr id="5" name="Picture 4" descr="NurtureLogos-AP,HSE,KHF,CFI,CES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3" b="19444"/>
          <a:stretch>
            <a:fillRect/>
          </a:stretch>
        </p:blipFill>
        <p:spPr bwMode="auto">
          <a:xfrm>
            <a:off x="2371402" y="6333172"/>
            <a:ext cx="4297680" cy="41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913" y="0"/>
            <a:ext cx="2162175" cy="5958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8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2"/>
            <a:ext cx="609600" cy="365125"/>
          </a:xfrm>
        </p:spPr>
        <p:txBody>
          <a:bodyPr/>
          <a:lstStyle/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7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95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500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045200"/>
            <a:ext cx="9144000" cy="211138"/>
          </a:xfrm>
          <a:prstGeom prst="rect">
            <a:avLst/>
          </a:prstGeom>
          <a:solidFill>
            <a:srgbClr val="6F7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E" sz="1800"/>
          </a:p>
        </p:txBody>
      </p:sp>
      <p:sp>
        <p:nvSpPr>
          <p:cNvPr id="7" name="Rectangle 6"/>
          <p:cNvSpPr/>
          <p:nvPr userDrawn="1"/>
        </p:nvSpPr>
        <p:spPr>
          <a:xfrm>
            <a:off x="0" y="623888"/>
            <a:ext cx="9144000" cy="914400"/>
          </a:xfrm>
          <a:prstGeom prst="rect">
            <a:avLst/>
          </a:prstGeom>
          <a:solidFill>
            <a:srgbClr val="B20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E" sz="1800"/>
          </a:p>
        </p:txBody>
      </p:sp>
      <p:pic>
        <p:nvPicPr>
          <p:cNvPr id="2052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90" b="21996"/>
          <a:stretch>
            <a:fillRect/>
          </a:stretch>
        </p:blipFill>
        <p:spPr bwMode="auto">
          <a:xfrm>
            <a:off x="69851" y="6256338"/>
            <a:ext cx="9004300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5"/>
          <p:cNvSpPr txBox="1">
            <a:spLocks/>
          </p:cNvSpPr>
          <p:nvPr userDrawn="1"/>
        </p:nvSpPr>
        <p:spPr>
          <a:xfrm>
            <a:off x="7743826" y="6057900"/>
            <a:ext cx="1184275" cy="192088"/>
          </a:xfrm>
          <a:prstGeom prst="rect">
            <a:avLst/>
          </a:prstGeom>
        </p:spPr>
        <p:txBody>
          <a:bodyPr anchor="ctr"/>
          <a:lstStyle>
            <a:lvl1pPr marL="0" indent="0" algn="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3D1DFB74-8C70-42F1-833D-73844F10FBF1}" type="slidenum">
              <a:rPr lang="en-IE" sz="1200" smtClean="0"/>
              <a:pPr>
                <a:defRPr/>
              </a:pPr>
              <a:t>‹#›</a:t>
            </a:fld>
            <a:endParaRPr lang="en-IE" sz="1200" dirty="0"/>
          </a:p>
        </p:txBody>
      </p:sp>
      <p:sp>
        <p:nvSpPr>
          <p:cNvPr id="2054" name="Rectangle 1"/>
          <p:cNvSpPr>
            <a:spLocks noChangeArrowheads="1"/>
          </p:cNvSpPr>
          <p:nvPr userDrawn="1"/>
        </p:nvSpPr>
        <p:spPr bwMode="auto">
          <a:xfrm>
            <a:off x="2463800" y="133352"/>
            <a:ext cx="39528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en-US" altLang="en-US" sz="1100" dirty="0">
                <a:solidFill>
                  <a:srgbClr val="006857"/>
                </a:solidFill>
                <a:latin typeface="Kristen ITC" panose="03050502040202030202" pitchFamily="66" charset="0"/>
                <a:ea typeface="Gungsuh" panose="02030600000101010101" pitchFamily="18" charset="-127"/>
                <a:cs typeface="Segoe UI" panose="020B0502040204020203" pitchFamily="34" charset="0"/>
              </a:rPr>
              <a:t>THE NURTURE PROGRAMME</a:t>
            </a:r>
            <a:endParaRPr lang="en-IE" altLang="en-US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en-US" sz="800" dirty="0">
                <a:solidFill>
                  <a:srgbClr val="B20838"/>
                </a:solidFill>
                <a:latin typeface="Arial" panose="020B0604020202020204" pitchFamily="34" charset="0"/>
                <a:ea typeface="Gungsuh" panose="02030600000101010101" pitchFamily="18" charset="-127"/>
                <a:cs typeface="Times New Roman" panose="02020603050405020304" pitchFamily="18" charset="0"/>
              </a:rPr>
              <a:t>INFANT HEALTH AND WELLBEING</a:t>
            </a:r>
            <a:endParaRPr lang="en-IE" altLang="en-US" sz="32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45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437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C6B70-BEAE-45D8-AAB9-A9B9464C994A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42466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B3A0E-E8E9-439F-A269-AD8346CB1D0D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68562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ie/url?sa=i&amp;rct=j&amp;q=&amp;esrc=s&amp;source=images&amp;cd=&amp;ved=0ahUKEwjByJL8w5XUAhWpJcAKHbCyD4QQjRwIBw&amp;url=https://revisesociology.com/2016/07/28/nature-and-nurture-explanations-of-human-behaviour/&amp;psig=AFQjCNFQXClIKKGSpc2gF09ATiFZYM0tlg&amp;ust=1496161906186072&amp;cad=rjt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599"/>
            <a:ext cx="7851648" cy="2604977"/>
          </a:xfrm>
        </p:spPr>
        <p:txBody>
          <a:bodyPr>
            <a:normAutofit/>
          </a:bodyPr>
          <a:lstStyle/>
          <a:p>
            <a:pPr algn="ctr"/>
            <a:r>
              <a:rPr lang="en-IE" sz="4000" dirty="0">
                <a:solidFill>
                  <a:schemeClr val="tx1"/>
                </a:solidFill>
                <a:effectLst/>
              </a:rPr>
              <a:t>Building for Lasting Change: An Irish case study on enabling systems change to improve population-level infant health and wellbeing </a:t>
            </a:r>
            <a:endParaRPr lang="en-IE" sz="40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242391"/>
            <a:ext cx="4846674" cy="1607848"/>
          </a:xfrm>
        </p:spPr>
        <p:txBody>
          <a:bodyPr>
            <a:normAutofit/>
          </a:bodyPr>
          <a:lstStyle/>
          <a:p>
            <a:pPr algn="l"/>
            <a:r>
              <a:rPr lang="en-IE" sz="1800" dirty="0">
                <a:latin typeface="Calibri" panose="020F0502020204030204" pitchFamily="34" charset="0"/>
              </a:rPr>
              <a:t>Anne Pardy, Health Service Executive</a:t>
            </a:r>
          </a:p>
          <a:p>
            <a:pPr algn="l"/>
            <a:r>
              <a:rPr lang="en-IE" sz="1800" dirty="0">
                <a:latin typeface="Calibri" panose="020F0502020204030204" pitchFamily="34" charset="0"/>
              </a:rPr>
              <a:t>Francis Chance, Katharine Howard Foundation</a:t>
            </a:r>
          </a:p>
          <a:p>
            <a:pPr algn="l"/>
            <a:r>
              <a:rPr lang="en-IE" sz="1800" dirty="0">
                <a:latin typeface="Calibri" panose="020F0502020204030204" pitchFamily="34" charset="0"/>
              </a:rPr>
              <a:t>Stella Owens, Centre for Effective Services</a:t>
            </a:r>
          </a:p>
          <a:p>
            <a:pPr algn="l"/>
            <a:r>
              <a:rPr lang="en-IE" sz="1400" dirty="0">
                <a:latin typeface="Calibri" panose="020F0502020204030204" pitchFamily="34" charset="0"/>
              </a:rPr>
              <a:t>Global Implementation Conference, Toronto, Canada</a:t>
            </a:r>
          </a:p>
          <a:p>
            <a:pPr algn="l"/>
            <a:r>
              <a:rPr lang="en-IE" sz="1400" dirty="0">
                <a:latin typeface="Calibri" panose="020F0502020204030204" pitchFamily="34" charset="0"/>
              </a:rPr>
              <a:t>20</a:t>
            </a:r>
            <a:r>
              <a:rPr lang="en-IE" sz="1400" baseline="30000" dirty="0">
                <a:latin typeface="Calibri" panose="020F0502020204030204" pitchFamily="34" charset="0"/>
              </a:rPr>
              <a:t>th</a:t>
            </a:r>
            <a:r>
              <a:rPr lang="en-IE" sz="1400" dirty="0">
                <a:latin typeface="Calibri" panose="020F0502020204030204" pitchFamily="34" charset="0"/>
              </a:rPr>
              <a:t> June 2017</a:t>
            </a:r>
          </a:p>
          <a:p>
            <a:pPr algn="l"/>
            <a:endParaRPr lang="en-IE" sz="1600" dirty="0">
              <a:latin typeface="Calibri" panose="020F0502020204030204" pitchFamily="34" charset="0"/>
            </a:endParaRPr>
          </a:p>
          <a:p>
            <a:pPr algn="ctr"/>
            <a:endParaRPr lang="en-IE" dirty="0"/>
          </a:p>
        </p:txBody>
      </p:sp>
      <p:pic>
        <p:nvPicPr>
          <p:cNvPr id="16386" name="Picture 2" descr="Child playing with block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4384" y="4981136"/>
            <a:ext cx="2452914" cy="1635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2708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153023" y="1747085"/>
            <a:ext cx="2525712" cy="2525713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E"/>
          </a:p>
        </p:txBody>
      </p:sp>
      <p:sp>
        <p:nvSpPr>
          <p:cNvPr id="4" name="Oval 3"/>
          <p:cNvSpPr/>
          <p:nvPr/>
        </p:nvSpPr>
        <p:spPr>
          <a:xfrm>
            <a:off x="2258346" y="3505930"/>
            <a:ext cx="2525713" cy="2525713"/>
          </a:xfrm>
          <a:prstGeom prst="ellipse">
            <a:avLst/>
          </a:prstGeom>
          <a:solidFill>
            <a:schemeClr val="accent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E"/>
          </a:p>
        </p:txBody>
      </p:sp>
      <p:sp>
        <p:nvSpPr>
          <p:cNvPr id="5" name="Oval 4"/>
          <p:cNvSpPr/>
          <p:nvPr/>
        </p:nvSpPr>
        <p:spPr>
          <a:xfrm>
            <a:off x="4412883" y="3505930"/>
            <a:ext cx="2525712" cy="2525713"/>
          </a:xfrm>
          <a:prstGeom prst="ellipse">
            <a:avLst/>
          </a:prstGeom>
          <a:solidFill>
            <a:schemeClr val="accent6">
              <a:lumMod val="40000"/>
              <a:lumOff val="60000"/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E"/>
          </a:p>
        </p:txBody>
      </p:sp>
      <p:pic>
        <p:nvPicPr>
          <p:cNvPr id="7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3" t="22490" r="21326" b="21996"/>
          <a:stretch>
            <a:fillRect/>
          </a:stretch>
        </p:blipFill>
        <p:spPr bwMode="auto">
          <a:xfrm>
            <a:off x="4906596" y="4430079"/>
            <a:ext cx="1672781" cy="575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9" t="22490" b="21996"/>
          <a:stretch>
            <a:fillRect/>
          </a:stretch>
        </p:blipFill>
        <p:spPr bwMode="auto">
          <a:xfrm>
            <a:off x="2484199" y="4422078"/>
            <a:ext cx="1702832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9" t="22490" r="59068" b="21996"/>
          <a:stretch>
            <a:fillRect/>
          </a:stretch>
        </p:blipFill>
        <p:spPr bwMode="auto">
          <a:xfrm>
            <a:off x="3561022" y="2397327"/>
            <a:ext cx="1804876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66728" y="2218119"/>
            <a:ext cx="1491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b="1" dirty="0">
                <a:latin typeface="+mj-lt"/>
              </a:rPr>
              <a:t>Programme  Implementer</a:t>
            </a:r>
          </a:p>
        </p:txBody>
      </p:sp>
      <p:sp>
        <p:nvSpPr>
          <p:cNvPr id="11" name="Arrow: Right 10"/>
          <p:cNvSpPr/>
          <p:nvPr/>
        </p:nvSpPr>
        <p:spPr>
          <a:xfrm>
            <a:off x="2160528" y="2520051"/>
            <a:ext cx="819463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TextBox 11"/>
          <p:cNvSpPr txBox="1"/>
          <p:nvPr/>
        </p:nvSpPr>
        <p:spPr>
          <a:xfrm>
            <a:off x="43339" y="4226878"/>
            <a:ext cx="2008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b="1" dirty="0">
                <a:latin typeface="+mj-lt"/>
              </a:rPr>
              <a:t>Programme Implementation support provider</a:t>
            </a:r>
          </a:p>
        </p:txBody>
      </p:sp>
      <p:sp>
        <p:nvSpPr>
          <p:cNvPr id="13" name="Arrow: Right 12"/>
          <p:cNvSpPr/>
          <p:nvPr/>
        </p:nvSpPr>
        <p:spPr>
          <a:xfrm>
            <a:off x="1369973" y="4508340"/>
            <a:ext cx="819463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TextBox 13"/>
          <p:cNvSpPr txBox="1"/>
          <p:nvPr/>
        </p:nvSpPr>
        <p:spPr>
          <a:xfrm>
            <a:off x="7719979" y="4272798"/>
            <a:ext cx="1477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b="1" dirty="0">
                <a:latin typeface="+mj-lt"/>
              </a:rPr>
              <a:t>Programme grant manager</a:t>
            </a:r>
          </a:p>
        </p:txBody>
      </p:sp>
      <p:sp>
        <p:nvSpPr>
          <p:cNvPr id="15" name="Arrow: Left 14"/>
          <p:cNvSpPr/>
          <p:nvPr/>
        </p:nvSpPr>
        <p:spPr>
          <a:xfrm flipV="1">
            <a:off x="7013320" y="4557713"/>
            <a:ext cx="706659" cy="771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593209" y="866205"/>
            <a:ext cx="58484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Programme Partners</a:t>
            </a:r>
            <a:endParaRPr lang="en-IE" sz="50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441697" y="1862931"/>
            <a:ext cx="1498600" cy="91070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IE" altLang="en-US" sz="1400" b="1" dirty="0">
                <a:solidFill>
                  <a:schemeClr val="bg1"/>
                </a:solidFill>
                <a:latin typeface="Calibri" panose="020F0502020204030204" pitchFamily="34" charset="0"/>
              </a:rPr>
              <a:t>Steering group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541677" y="924556"/>
            <a:ext cx="1497013" cy="86740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IE" altLang="en-US" sz="1400" b="1" dirty="0">
                <a:solidFill>
                  <a:schemeClr val="bg1"/>
                </a:solidFill>
                <a:latin typeface="Calibri" panose="020F0502020204030204" pitchFamily="34" charset="0"/>
              </a:rPr>
              <a:t>Oversight group</a:t>
            </a:r>
          </a:p>
        </p:txBody>
      </p:sp>
      <p:sp>
        <p:nvSpPr>
          <p:cNvPr id="19" name="Bent-Up Arrow 16"/>
          <p:cNvSpPr/>
          <p:nvPr/>
        </p:nvSpPr>
        <p:spPr>
          <a:xfrm rot="10800000">
            <a:off x="7190997" y="1585586"/>
            <a:ext cx="298450" cy="206375"/>
          </a:xfrm>
          <a:prstGeom prst="bentUpArrow">
            <a:avLst/>
          </a:prstGeom>
          <a:solidFill>
            <a:srgbClr val="6F707F"/>
          </a:solidFill>
          <a:ln w="3175">
            <a:solidFill>
              <a:srgbClr val="6F7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E"/>
          </a:p>
        </p:txBody>
      </p:sp>
      <p:sp>
        <p:nvSpPr>
          <p:cNvPr id="20" name="Bent-Up Arrow 15"/>
          <p:cNvSpPr/>
          <p:nvPr/>
        </p:nvSpPr>
        <p:spPr>
          <a:xfrm>
            <a:off x="7992527" y="1862931"/>
            <a:ext cx="296863" cy="206375"/>
          </a:xfrm>
          <a:prstGeom prst="bentUpArrow">
            <a:avLst/>
          </a:prstGeom>
          <a:solidFill>
            <a:srgbClr val="6F707F"/>
          </a:solidFill>
          <a:ln w="3175">
            <a:solidFill>
              <a:srgbClr val="6F7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E"/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5671236" y="2796625"/>
            <a:ext cx="755928" cy="63678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7216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56930"/>
            <a:ext cx="8229600" cy="701749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Calibri" panose="020F0502020204030204" pitchFamily="34" charset="0"/>
              </a:rPr>
              <a:t>Child Health Context – Pre conception to aged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66,000 babies born every year in Ireland, highest birth rate in European Union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Statutory mandate to deliver a child health service – National Healthy Childhood Programme (screening, developmental surveillance and immunisations)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Delivered through maternity and primary care services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Multi-disciplinary – key Health Care Professionals:  Midwives, General Practitioners and Practice Nurses, Public Health Nurses and Community Medical Doctors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Child health marginalised in context of other health priorities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Lack of investment in child health – training, service development and improvement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1019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Calibri" panose="020F0502020204030204" pitchFamily="34" charset="0"/>
              </a:rPr>
              <a:t>Why Nurture Programme? Why now?</a:t>
            </a:r>
            <a:endParaRPr lang="en-IE" sz="4000" dirty="0"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12</a:t>
            </a:fld>
            <a:endParaRPr lang="en-IE"/>
          </a:p>
        </p:txBody>
      </p:sp>
      <p:pic>
        <p:nvPicPr>
          <p:cNvPr id="1026" name="Picture 2" descr="Image result for nurture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2" b="12202"/>
          <a:stretch/>
        </p:blipFill>
        <p:spPr bwMode="auto">
          <a:xfrm>
            <a:off x="1158948" y="1964298"/>
            <a:ext cx="6518248" cy="412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70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Calibri" panose="020F0502020204030204" pitchFamily="34" charset="0"/>
              </a:rPr>
              <a:t>Why Nurture Programme? Why now?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Early brain development – foundations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for all future development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Improved longer term outcomes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in adulthood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Investment in early years accrues 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substantial savings and reduces demands on public services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(health, mental health, social services, justice)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Changing policy and service context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Key enabler to support the implementation of the National Healthy Childhood Programme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13</a:t>
            </a:fld>
            <a:endParaRPr lang="en-IE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823" y="2119434"/>
            <a:ext cx="2785730" cy="201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093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4743"/>
          </a:xfrm>
        </p:spPr>
        <p:txBody>
          <a:bodyPr>
            <a:noAutofit/>
          </a:bodyPr>
          <a:lstStyle/>
          <a:p>
            <a:r>
              <a:rPr lang="en-GB" altLang="en-US" sz="4000" b="1" dirty="0">
                <a:solidFill>
                  <a:srgbClr val="003366"/>
                </a:solidFill>
                <a:latin typeface="Calibri" pitchFamily="34" charset="0"/>
                <a:cs typeface="Arial" charset="0"/>
              </a:rPr>
              <a:t>Ireland’s Child Health Programme</a:t>
            </a:r>
            <a:endParaRPr lang="en-IE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2954"/>
            <a:ext cx="8229600" cy="467164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30000"/>
              </a:lnSpc>
              <a:defRPr/>
            </a:pPr>
            <a:r>
              <a:rPr lang="en-IE" sz="8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The key components of child health programmes internationally are:</a:t>
            </a:r>
          </a:p>
          <a:p>
            <a:pPr marL="1600200" lvl="2" indent="-685800">
              <a:lnSpc>
                <a:spcPct val="130000"/>
              </a:lnSpc>
              <a:defRPr/>
            </a:pPr>
            <a:r>
              <a:rPr lang="en-IE" sz="8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Screening</a:t>
            </a:r>
          </a:p>
          <a:p>
            <a:pPr marL="1600200" lvl="2" indent="-685800">
              <a:lnSpc>
                <a:spcPct val="130000"/>
              </a:lnSpc>
              <a:defRPr/>
            </a:pPr>
            <a:r>
              <a:rPr lang="en-IE" sz="8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Child development reviews</a:t>
            </a:r>
          </a:p>
          <a:p>
            <a:pPr marL="1600200" lvl="2" indent="-685800">
              <a:lnSpc>
                <a:spcPct val="130000"/>
              </a:lnSpc>
              <a:defRPr/>
            </a:pPr>
            <a:r>
              <a:rPr lang="en-IE" sz="8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Immunisations</a:t>
            </a:r>
          </a:p>
          <a:p>
            <a:pPr>
              <a:lnSpc>
                <a:spcPct val="130000"/>
              </a:lnSpc>
              <a:spcAft>
                <a:spcPts val="1200"/>
              </a:spcAft>
              <a:defRPr/>
            </a:pPr>
            <a:r>
              <a:rPr lang="en-IE" sz="8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Trend towards child health and wellbeing approach to programme delivery</a:t>
            </a:r>
          </a:p>
          <a:p>
            <a:pPr>
              <a:lnSpc>
                <a:spcPct val="130000"/>
              </a:lnSpc>
              <a:spcAft>
                <a:spcPts val="600"/>
              </a:spcAft>
              <a:defRPr/>
            </a:pPr>
            <a:r>
              <a:rPr lang="en-IE" sz="8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The provision of the Irish universal child health services is enshrined in various laws passed between 1907 and 2004, supported by policies and underpinned by strategies</a:t>
            </a:r>
          </a:p>
          <a:p>
            <a:pPr>
              <a:lnSpc>
                <a:spcPct val="130000"/>
              </a:lnSpc>
              <a:spcAft>
                <a:spcPts val="1200"/>
              </a:spcAft>
              <a:defRPr/>
            </a:pPr>
            <a:r>
              <a:rPr lang="en-IE" sz="8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Service is free to all children </a:t>
            </a:r>
          </a:p>
          <a:p>
            <a:pPr>
              <a:lnSpc>
                <a:spcPct val="130000"/>
              </a:lnSpc>
              <a:spcAft>
                <a:spcPts val="600"/>
              </a:spcAft>
              <a:defRPr/>
            </a:pPr>
            <a:r>
              <a:rPr lang="en-IE" sz="8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Previous service model reviewed in recent years leading to the National Healthy Childhood Programme in 2016</a:t>
            </a:r>
            <a:endParaRPr lang="en-GB" sz="80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3C6B70-BEAE-45D8-AAB9-A9B9464C994A}" type="slidenum">
              <a:rPr kumimoji="0" lang="en-IE" sz="1200" b="0" i="0" u="none" strike="noStrike" kern="1200" cap="none" spc="0" normalizeH="0" baseline="0" noProof="0" smtClean="0">
                <a:ln>
                  <a:noFill/>
                </a:ln>
                <a:solidFill>
                  <a:srgbClr val="1F497D">
                    <a:shade val="9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IE" sz="12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shade val="9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000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077" y="687854"/>
            <a:ext cx="8694923" cy="1143000"/>
          </a:xfrm>
        </p:spPr>
        <p:txBody>
          <a:bodyPr>
            <a:noAutofit/>
          </a:bodyPr>
          <a:lstStyle/>
          <a:p>
            <a:pPr algn="ctr"/>
            <a:r>
              <a:rPr lang="en-IE" altLang="en-US" sz="4000" dirty="0">
                <a:solidFill>
                  <a:srgbClr val="003366"/>
                </a:solidFill>
                <a:latin typeface="Calibri" pitchFamily="34" charset="0"/>
              </a:rPr>
              <a:t>Content of the National Healthy Childhood Programme</a:t>
            </a:r>
            <a:endParaRPr lang="en-IE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3C6B70-BEAE-45D8-AAB9-A9B9464C994A}" type="slidenum">
              <a:rPr kumimoji="0" lang="en-IE" sz="1200" b="0" i="0" u="none" strike="noStrike" kern="1200" cap="none" spc="0" normalizeH="0" baseline="0" noProof="0" smtClean="0">
                <a:ln>
                  <a:noFill/>
                </a:ln>
                <a:solidFill>
                  <a:srgbClr val="1F497D">
                    <a:shade val="9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IE" sz="1200" b="0" i="0" u="none" strike="noStrike" kern="1200" cap="none" spc="0" normalizeH="0" baseline="0" noProof="0">
              <a:ln>
                <a:noFill/>
              </a:ln>
              <a:solidFill>
                <a:srgbClr val="1F497D">
                  <a:shade val="9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IE" altLang="en-US" sz="2800" b="1" u="sng" dirty="0">
                <a:solidFill>
                  <a:srgbClr val="880423"/>
                </a:solidFill>
                <a:latin typeface="+mj-lt"/>
              </a:rPr>
              <a:t>Nine Components</a:t>
            </a:r>
          </a:p>
          <a:p>
            <a:pPr eaLnBrk="1" hangingPunct="1">
              <a:lnSpc>
                <a:spcPct val="80000"/>
              </a:lnSpc>
            </a:pPr>
            <a:r>
              <a:rPr lang="en-IE" altLang="en-US" sz="2800" dirty="0">
                <a:solidFill>
                  <a:schemeClr val="accent1"/>
                </a:solidFill>
                <a:latin typeface="+mj-lt"/>
              </a:rPr>
              <a:t>Health Promotion</a:t>
            </a:r>
          </a:p>
          <a:p>
            <a:pPr eaLnBrk="1" hangingPunct="1">
              <a:lnSpc>
                <a:spcPct val="80000"/>
              </a:lnSpc>
            </a:pPr>
            <a:r>
              <a:rPr lang="en-IE" altLang="en-US" sz="2800" dirty="0">
                <a:solidFill>
                  <a:schemeClr val="accent1"/>
                </a:solidFill>
                <a:latin typeface="+mj-lt"/>
              </a:rPr>
              <a:t>Infant Mental Health</a:t>
            </a:r>
          </a:p>
          <a:p>
            <a:pPr eaLnBrk="1" hangingPunct="1">
              <a:lnSpc>
                <a:spcPct val="80000"/>
              </a:lnSpc>
            </a:pPr>
            <a:r>
              <a:rPr lang="en-IE" altLang="en-US" sz="2800" dirty="0">
                <a:solidFill>
                  <a:schemeClr val="accent1"/>
                </a:solidFill>
                <a:latin typeface="+mj-lt"/>
              </a:rPr>
              <a:t>Screening</a:t>
            </a:r>
          </a:p>
          <a:p>
            <a:pPr eaLnBrk="1" hangingPunct="1">
              <a:lnSpc>
                <a:spcPct val="80000"/>
              </a:lnSpc>
            </a:pPr>
            <a:r>
              <a:rPr lang="en-IE" altLang="en-US" sz="2800" dirty="0">
                <a:solidFill>
                  <a:schemeClr val="accent1"/>
                </a:solidFill>
                <a:latin typeface="+mj-lt"/>
              </a:rPr>
              <a:t>Physical Health</a:t>
            </a:r>
          </a:p>
          <a:p>
            <a:pPr eaLnBrk="1" hangingPunct="1">
              <a:lnSpc>
                <a:spcPct val="80000"/>
              </a:lnSpc>
            </a:pPr>
            <a:r>
              <a:rPr lang="en-IE" altLang="en-US" sz="2800" dirty="0">
                <a:solidFill>
                  <a:schemeClr val="accent1"/>
                </a:solidFill>
                <a:latin typeface="+mj-lt"/>
              </a:rPr>
              <a:t>Developmental Surveillance</a:t>
            </a:r>
          </a:p>
          <a:p>
            <a:pPr eaLnBrk="1" hangingPunct="1">
              <a:lnSpc>
                <a:spcPct val="80000"/>
              </a:lnSpc>
            </a:pPr>
            <a:r>
              <a:rPr lang="en-IE" altLang="en-US" sz="2800" dirty="0">
                <a:solidFill>
                  <a:schemeClr val="accent1"/>
                </a:solidFill>
                <a:latin typeface="+mj-lt"/>
              </a:rPr>
              <a:t>Growth Monitoring</a:t>
            </a:r>
          </a:p>
          <a:p>
            <a:pPr eaLnBrk="1" hangingPunct="1">
              <a:lnSpc>
                <a:spcPct val="80000"/>
              </a:lnSpc>
            </a:pPr>
            <a:r>
              <a:rPr lang="en-IE" altLang="en-US" sz="2800" dirty="0">
                <a:solidFill>
                  <a:schemeClr val="accent1"/>
                </a:solidFill>
                <a:latin typeface="+mj-lt"/>
              </a:rPr>
              <a:t>Immunisations</a:t>
            </a:r>
          </a:p>
          <a:p>
            <a:pPr eaLnBrk="1" hangingPunct="1">
              <a:lnSpc>
                <a:spcPct val="80000"/>
              </a:lnSpc>
            </a:pPr>
            <a:r>
              <a:rPr lang="en-IE" altLang="en-US" sz="2800" dirty="0">
                <a:solidFill>
                  <a:schemeClr val="accent1"/>
                </a:solidFill>
                <a:latin typeface="+mj-lt"/>
              </a:rPr>
              <a:t>Dental Health</a:t>
            </a:r>
          </a:p>
          <a:p>
            <a:pPr eaLnBrk="1" hangingPunct="1">
              <a:lnSpc>
                <a:spcPct val="80000"/>
              </a:lnSpc>
            </a:pPr>
            <a:r>
              <a:rPr lang="en-IE" altLang="en-US" sz="2800" dirty="0">
                <a:solidFill>
                  <a:schemeClr val="accent1"/>
                </a:solidFill>
                <a:latin typeface="+mj-lt"/>
              </a:rPr>
              <a:t>Needs Assessment</a:t>
            </a:r>
            <a:endParaRPr lang="en-GB" altLang="en-US" sz="280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071" y="2474782"/>
            <a:ext cx="3646487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167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51" descr="download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587" y="610195"/>
            <a:ext cx="472679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" name="Rectangle 134"/>
          <p:cNvSpPr/>
          <p:nvPr/>
        </p:nvSpPr>
        <p:spPr>
          <a:xfrm>
            <a:off x="4792802" y="301214"/>
            <a:ext cx="3808207" cy="2139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National Healthy Childhood Programme (0-3 component)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642938" y="4178300"/>
            <a:ext cx="5868591" cy="350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1378400" y="2465982"/>
            <a:ext cx="1500188" cy="350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642938" y="1922464"/>
            <a:ext cx="5868591" cy="3508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777" name="TextBox 10"/>
          <p:cNvSpPr txBox="1">
            <a:spLocks noChangeArrowheads="1"/>
          </p:cNvSpPr>
          <p:nvPr/>
        </p:nvSpPr>
        <p:spPr bwMode="auto">
          <a:xfrm>
            <a:off x="1521275" y="5161558"/>
            <a:ext cx="90011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Birth</a:t>
            </a:r>
          </a:p>
        </p:txBody>
      </p:sp>
      <p:sp>
        <p:nvSpPr>
          <p:cNvPr id="32778" name="TextBox 12"/>
          <p:cNvSpPr txBox="1">
            <a:spLocks noChangeArrowheads="1"/>
          </p:cNvSpPr>
          <p:nvPr/>
        </p:nvSpPr>
        <p:spPr bwMode="auto">
          <a:xfrm>
            <a:off x="1521275" y="4412257"/>
            <a:ext cx="9001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2 w</a:t>
            </a:r>
          </a:p>
        </p:txBody>
      </p:sp>
      <p:sp>
        <p:nvSpPr>
          <p:cNvPr id="32779" name="TextBox 13"/>
          <p:cNvSpPr txBox="1">
            <a:spLocks noChangeArrowheads="1"/>
          </p:cNvSpPr>
          <p:nvPr/>
        </p:nvSpPr>
        <p:spPr bwMode="auto">
          <a:xfrm>
            <a:off x="1521275" y="4023320"/>
            <a:ext cx="9001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6 w</a:t>
            </a:r>
          </a:p>
        </p:txBody>
      </p:sp>
      <p:sp>
        <p:nvSpPr>
          <p:cNvPr id="32780" name="TextBox 14"/>
          <p:cNvSpPr txBox="1">
            <a:spLocks noChangeArrowheads="1"/>
          </p:cNvSpPr>
          <p:nvPr/>
        </p:nvSpPr>
        <p:spPr bwMode="auto">
          <a:xfrm>
            <a:off x="1521275" y="3656608"/>
            <a:ext cx="90011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2 m</a:t>
            </a:r>
          </a:p>
        </p:txBody>
      </p:sp>
      <p:sp>
        <p:nvSpPr>
          <p:cNvPr id="32781" name="TextBox 15"/>
          <p:cNvSpPr txBox="1">
            <a:spLocks noChangeArrowheads="1"/>
          </p:cNvSpPr>
          <p:nvPr/>
        </p:nvSpPr>
        <p:spPr bwMode="auto">
          <a:xfrm>
            <a:off x="1521275" y="3281957"/>
            <a:ext cx="9001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3 m</a:t>
            </a:r>
          </a:p>
        </p:txBody>
      </p:sp>
      <p:sp>
        <p:nvSpPr>
          <p:cNvPr id="32782" name="TextBox 16"/>
          <p:cNvSpPr txBox="1">
            <a:spLocks noChangeArrowheads="1"/>
          </p:cNvSpPr>
          <p:nvPr/>
        </p:nvSpPr>
        <p:spPr bwMode="auto">
          <a:xfrm>
            <a:off x="1521275" y="2534245"/>
            <a:ext cx="9001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6 m</a:t>
            </a:r>
          </a:p>
        </p:txBody>
      </p:sp>
      <p:sp>
        <p:nvSpPr>
          <p:cNvPr id="32783" name="TextBox 17"/>
          <p:cNvSpPr txBox="1">
            <a:spLocks noChangeArrowheads="1"/>
          </p:cNvSpPr>
          <p:nvPr/>
        </p:nvSpPr>
        <p:spPr bwMode="auto">
          <a:xfrm>
            <a:off x="1521275" y="2910483"/>
            <a:ext cx="90011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4 m</a:t>
            </a:r>
          </a:p>
        </p:txBody>
      </p:sp>
      <p:sp>
        <p:nvSpPr>
          <p:cNvPr id="32784" name="TextBox 18"/>
          <p:cNvSpPr txBox="1">
            <a:spLocks noChangeArrowheads="1"/>
          </p:cNvSpPr>
          <p:nvPr/>
        </p:nvSpPr>
        <p:spPr bwMode="auto">
          <a:xfrm>
            <a:off x="1521275" y="2158007"/>
            <a:ext cx="9001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9 - 11 m</a:t>
            </a:r>
          </a:p>
        </p:txBody>
      </p:sp>
      <p:sp>
        <p:nvSpPr>
          <p:cNvPr id="32785" name="TextBox 19"/>
          <p:cNvSpPr txBox="1">
            <a:spLocks noChangeArrowheads="1"/>
          </p:cNvSpPr>
          <p:nvPr/>
        </p:nvSpPr>
        <p:spPr bwMode="auto">
          <a:xfrm>
            <a:off x="1521275" y="1810345"/>
            <a:ext cx="9001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12 m</a:t>
            </a:r>
          </a:p>
        </p:txBody>
      </p:sp>
      <p:sp>
        <p:nvSpPr>
          <p:cNvPr id="32786" name="TextBox 20"/>
          <p:cNvSpPr txBox="1">
            <a:spLocks noChangeArrowheads="1"/>
          </p:cNvSpPr>
          <p:nvPr/>
        </p:nvSpPr>
        <p:spPr bwMode="auto">
          <a:xfrm>
            <a:off x="1521275" y="1434107"/>
            <a:ext cx="9001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13 m</a:t>
            </a:r>
          </a:p>
        </p:txBody>
      </p:sp>
      <p:sp>
        <p:nvSpPr>
          <p:cNvPr id="32787" name="TextBox 21"/>
          <p:cNvSpPr txBox="1">
            <a:spLocks noChangeArrowheads="1"/>
          </p:cNvSpPr>
          <p:nvPr/>
        </p:nvSpPr>
        <p:spPr bwMode="auto">
          <a:xfrm>
            <a:off x="1521275" y="1086445"/>
            <a:ext cx="9001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21 - 24 m</a:t>
            </a:r>
          </a:p>
        </p:txBody>
      </p:sp>
      <p:sp>
        <p:nvSpPr>
          <p:cNvPr id="32788" name="TextBox 22"/>
          <p:cNvSpPr txBox="1">
            <a:spLocks noChangeArrowheads="1"/>
          </p:cNvSpPr>
          <p:nvPr/>
        </p:nvSpPr>
        <p:spPr bwMode="auto">
          <a:xfrm>
            <a:off x="1521275" y="673695"/>
            <a:ext cx="9001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24 - 36 m</a:t>
            </a:r>
          </a:p>
        </p:txBody>
      </p:sp>
      <p:sp>
        <p:nvSpPr>
          <p:cNvPr id="32789" name="TextBox 77"/>
          <p:cNvSpPr txBox="1">
            <a:spLocks noChangeArrowheads="1"/>
          </p:cNvSpPr>
          <p:nvPr/>
        </p:nvSpPr>
        <p:spPr bwMode="auto">
          <a:xfrm>
            <a:off x="1521275" y="4782145"/>
            <a:ext cx="9001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&lt;1 w</a:t>
            </a:r>
          </a:p>
        </p:txBody>
      </p:sp>
      <p:sp>
        <p:nvSpPr>
          <p:cNvPr id="107" name="Rounded Rectangle 106"/>
          <p:cNvSpPr/>
          <p:nvPr/>
        </p:nvSpPr>
        <p:spPr bwMode="auto">
          <a:xfrm>
            <a:off x="2545212" y="602257"/>
            <a:ext cx="576263" cy="323850"/>
          </a:xfrm>
          <a:prstGeom prst="roundRect">
            <a:avLst/>
          </a:prstGeom>
          <a:solidFill>
            <a:srgbClr val="E46C0A"/>
          </a:solidFill>
          <a:ln>
            <a:solidFill>
              <a:srgbClr val="FC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791" name="TextBox 107"/>
          <p:cNvSpPr txBox="1">
            <a:spLocks noChangeArrowheads="1"/>
          </p:cNvSpPr>
          <p:nvPr/>
        </p:nvSpPr>
        <p:spPr bwMode="auto">
          <a:xfrm>
            <a:off x="2728569" y="683221"/>
            <a:ext cx="2809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GP</a:t>
            </a:r>
          </a:p>
        </p:txBody>
      </p:sp>
      <p:pic>
        <p:nvPicPr>
          <p:cNvPr id="32792" name="Picture 135" descr="8589060604_fe5da3803a_q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779" y="4713882"/>
            <a:ext cx="475059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3" name="Picture 136" descr="44389703_6fe0c38a80_q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4779" y="4343996"/>
            <a:ext cx="475059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4" name="Picture 137" descr="4042372816_3e59d9756c_q.jpg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4779" y="3955057"/>
            <a:ext cx="475059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5" name="Picture 138" descr="3380384842_db80affec8_q.jpg"/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4779" y="2842221"/>
            <a:ext cx="475059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6" name="Picture 139" descr="12624158285_e627b7b7f9_q.jpg"/>
          <p:cNvPicPr>
            <a:picLocks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4779" y="3588346"/>
            <a:ext cx="475059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7" name="Picture 140" descr="4200577109_4e33861455_q.jpg"/>
          <p:cNvPicPr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4779" y="3215282"/>
            <a:ext cx="475059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8" name="Picture 141" descr="8288506121_790793f222_q.jpg"/>
          <p:cNvPicPr>
            <a:picLocks/>
          </p:cNvPicPr>
          <p:nvPr/>
        </p:nvPicPr>
        <p:blipFill>
          <a:blip r:embed="rId10" cstate="print"/>
          <a:srcRect l="28107"/>
          <a:stretch>
            <a:fillRect/>
          </a:stretch>
        </p:blipFill>
        <p:spPr bwMode="auto">
          <a:xfrm>
            <a:off x="974779" y="2465982"/>
            <a:ext cx="475059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9" name="Picture 142" descr="7691227400_cd497ca990_m.jpg"/>
          <p:cNvPicPr>
            <a:picLocks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74779" y="2089746"/>
            <a:ext cx="475059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0" name="Picture 143" descr="3105457109_e56e1a331d_m.jpg"/>
          <p:cNvPicPr>
            <a:picLocks/>
          </p:cNvPicPr>
          <p:nvPr/>
        </p:nvPicPr>
        <p:blipFill>
          <a:blip r:embed="rId12" cstate="print"/>
          <a:srcRect l="22221" r="16667"/>
          <a:stretch>
            <a:fillRect/>
          </a:stretch>
        </p:blipFill>
        <p:spPr bwMode="auto">
          <a:xfrm>
            <a:off x="974779" y="1716682"/>
            <a:ext cx="475059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1" name="Picture 144" descr="1267013901_b4d1bba80b_m.jpg"/>
          <p:cNvPicPr>
            <a:picLocks/>
          </p:cNvPicPr>
          <p:nvPr/>
        </p:nvPicPr>
        <p:blipFill>
          <a:blip r:embed="rId13" cstate="print"/>
          <a:srcRect l="21875" r="15625"/>
          <a:stretch>
            <a:fillRect/>
          </a:stretch>
        </p:blipFill>
        <p:spPr bwMode="auto">
          <a:xfrm>
            <a:off x="974779" y="1338858"/>
            <a:ext cx="475059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2" name="Picture 145" descr="3220495657_9a0a3cd7ce_m.jpg"/>
          <p:cNvPicPr>
            <a:picLocks/>
          </p:cNvPicPr>
          <p:nvPr/>
        </p:nvPicPr>
        <p:blipFill>
          <a:blip r:embed="rId14" cstate="print"/>
          <a:srcRect l="18867" r="15094" b="12500"/>
          <a:stretch>
            <a:fillRect/>
          </a:stretch>
        </p:blipFill>
        <p:spPr bwMode="auto">
          <a:xfrm>
            <a:off x="1147812" y="769937"/>
            <a:ext cx="199631" cy="51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3" name="Picture 150" descr="10194703106_c651dcde49_q.jpg"/>
          <p:cNvPicPr>
            <a:picLocks/>
          </p:cNvPicPr>
          <p:nvPr/>
        </p:nvPicPr>
        <p:blipFill>
          <a:blip r:embed="rId15" cstate="print"/>
          <a:srcRect b="14281"/>
          <a:stretch>
            <a:fillRect/>
          </a:stretch>
        </p:blipFill>
        <p:spPr bwMode="auto">
          <a:xfrm>
            <a:off x="966444" y="5094882"/>
            <a:ext cx="473869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9" name="Rounded Rectangle 248"/>
          <p:cNvSpPr/>
          <p:nvPr/>
        </p:nvSpPr>
        <p:spPr>
          <a:xfrm>
            <a:off x="2545212" y="980082"/>
            <a:ext cx="576263" cy="323850"/>
          </a:xfrm>
          <a:prstGeom prst="roundRect">
            <a:avLst/>
          </a:prstGeom>
          <a:solidFill>
            <a:srgbClr val="0070C0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05" name="TextBox 249"/>
          <p:cNvSpPr txBox="1">
            <a:spLocks noChangeArrowheads="1"/>
          </p:cNvSpPr>
          <p:nvPr/>
        </p:nvSpPr>
        <p:spPr bwMode="auto">
          <a:xfrm>
            <a:off x="2507113" y="1040407"/>
            <a:ext cx="683419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PHN</a:t>
            </a:r>
          </a:p>
        </p:txBody>
      </p:sp>
      <p:sp>
        <p:nvSpPr>
          <p:cNvPr id="251" name="Rounded Rectangle 250"/>
          <p:cNvSpPr/>
          <p:nvPr/>
        </p:nvSpPr>
        <p:spPr>
          <a:xfrm>
            <a:off x="3207201" y="980082"/>
            <a:ext cx="573881" cy="323850"/>
          </a:xfrm>
          <a:prstGeom prst="roundRect">
            <a:avLst/>
          </a:prstGeom>
          <a:solidFill>
            <a:srgbClr val="558ED5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07" name="TextBox 251"/>
          <p:cNvSpPr txBox="1">
            <a:spLocks noChangeArrowheads="1"/>
          </p:cNvSpPr>
          <p:nvPr/>
        </p:nvSpPr>
        <p:spPr bwMode="auto">
          <a:xfrm>
            <a:off x="3084566" y="1021357"/>
            <a:ext cx="80605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CMD</a:t>
            </a:r>
          </a:p>
        </p:txBody>
      </p:sp>
      <p:sp>
        <p:nvSpPr>
          <p:cNvPr id="255" name="Rounded Rectangle 254"/>
          <p:cNvSpPr/>
          <p:nvPr/>
        </p:nvSpPr>
        <p:spPr>
          <a:xfrm>
            <a:off x="2545212" y="2102446"/>
            <a:ext cx="576263" cy="325437"/>
          </a:xfrm>
          <a:prstGeom prst="roundRect">
            <a:avLst/>
          </a:prstGeom>
          <a:solidFill>
            <a:srgbClr val="0070C0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09" name="TextBox 255"/>
          <p:cNvSpPr txBox="1">
            <a:spLocks noChangeArrowheads="1"/>
          </p:cNvSpPr>
          <p:nvPr/>
        </p:nvSpPr>
        <p:spPr bwMode="auto">
          <a:xfrm>
            <a:off x="2489254" y="2172296"/>
            <a:ext cx="684609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PHN</a:t>
            </a:r>
          </a:p>
        </p:txBody>
      </p:sp>
      <p:sp>
        <p:nvSpPr>
          <p:cNvPr id="257" name="Rounded Rectangle 256"/>
          <p:cNvSpPr/>
          <p:nvPr/>
        </p:nvSpPr>
        <p:spPr>
          <a:xfrm>
            <a:off x="3202437" y="2104032"/>
            <a:ext cx="576263" cy="323850"/>
          </a:xfrm>
          <a:prstGeom prst="roundRect">
            <a:avLst/>
          </a:prstGeom>
          <a:solidFill>
            <a:srgbClr val="558ED5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11" name="TextBox 257"/>
          <p:cNvSpPr txBox="1">
            <a:spLocks noChangeArrowheads="1"/>
          </p:cNvSpPr>
          <p:nvPr/>
        </p:nvSpPr>
        <p:spPr bwMode="auto">
          <a:xfrm>
            <a:off x="3089328" y="2172296"/>
            <a:ext cx="80486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CMD</a:t>
            </a:r>
          </a:p>
        </p:txBody>
      </p:sp>
      <p:sp>
        <p:nvSpPr>
          <p:cNvPr id="261" name="Rounded Rectangle 260"/>
          <p:cNvSpPr/>
          <p:nvPr/>
        </p:nvSpPr>
        <p:spPr>
          <a:xfrm>
            <a:off x="2545212" y="3224807"/>
            <a:ext cx="576263" cy="323850"/>
          </a:xfrm>
          <a:prstGeom prst="roundRect">
            <a:avLst/>
          </a:prstGeom>
          <a:solidFill>
            <a:srgbClr val="0070C0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13" name="TextBox 261"/>
          <p:cNvSpPr txBox="1">
            <a:spLocks noChangeArrowheads="1"/>
          </p:cNvSpPr>
          <p:nvPr/>
        </p:nvSpPr>
        <p:spPr bwMode="auto">
          <a:xfrm>
            <a:off x="2489254" y="3293071"/>
            <a:ext cx="684609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PHN</a:t>
            </a:r>
          </a:p>
        </p:txBody>
      </p:sp>
      <p:sp>
        <p:nvSpPr>
          <p:cNvPr id="263" name="Rounded Rectangle 262"/>
          <p:cNvSpPr/>
          <p:nvPr/>
        </p:nvSpPr>
        <p:spPr>
          <a:xfrm>
            <a:off x="3219107" y="3220045"/>
            <a:ext cx="575072" cy="323850"/>
          </a:xfrm>
          <a:prstGeom prst="roundRect">
            <a:avLst/>
          </a:prstGeom>
          <a:solidFill>
            <a:srgbClr val="558ED5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15" name="TextBox 263"/>
          <p:cNvSpPr txBox="1">
            <a:spLocks noChangeArrowheads="1"/>
          </p:cNvSpPr>
          <p:nvPr/>
        </p:nvSpPr>
        <p:spPr bwMode="auto">
          <a:xfrm>
            <a:off x="3131000" y="3277196"/>
            <a:ext cx="806054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CMD</a:t>
            </a:r>
          </a:p>
        </p:txBody>
      </p:sp>
      <p:sp>
        <p:nvSpPr>
          <p:cNvPr id="267" name="Rounded Rectangle 266"/>
          <p:cNvSpPr/>
          <p:nvPr/>
        </p:nvSpPr>
        <p:spPr>
          <a:xfrm>
            <a:off x="2545212" y="4728170"/>
            <a:ext cx="576263" cy="323850"/>
          </a:xfrm>
          <a:prstGeom prst="roundRect">
            <a:avLst/>
          </a:prstGeom>
          <a:solidFill>
            <a:srgbClr val="0070C0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17" name="TextBox 267"/>
          <p:cNvSpPr txBox="1">
            <a:spLocks noChangeArrowheads="1"/>
          </p:cNvSpPr>
          <p:nvPr/>
        </p:nvSpPr>
        <p:spPr bwMode="auto">
          <a:xfrm>
            <a:off x="2479729" y="4794846"/>
            <a:ext cx="684609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PHN</a:t>
            </a:r>
          </a:p>
        </p:txBody>
      </p:sp>
      <p:sp>
        <p:nvSpPr>
          <p:cNvPr id="275" name="Rounded Rectangle 274"/>
          <p:cNvSpPr/>
          <p:nvPr/>
        </p:nvSpPr>
        <p:spPr>
          <a:xfrm>
            <a:off x="2545212" y="3967757"/>
            <a:ext cx="576263" cy="323850"/>
          </a:xfrm>
          <a:prstGeom prst="roundRect">
            <a:avLst/>
          </a:prstGeom>
          <a:solidFill>
            <a:srgbClr val="E46C0A"/>
          </a:solidFill>
          <a:ln>
            <a:solidFill>
              <a:srgbClr val="FC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19" name="TextBox 275"/>
          <p:cNvSpPr txBox="1">
            <a:spLocks noChangeArrowheads="1"/>
          </p:cNvSpPr>
          <p:nvPr/>
        </p:nvSpPr>
        <p:spPr bwMode="auto">
          <a:xfrm>
            <a:off x="2745238" y="4070945"/>
            <a:ext cx="645319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GP</a:t>
            </a:r>
          </a:p>
        </p:txBody>
      </p:sp>
      <p:sp>
        <p:nvSpPr>
          <p:cNvPr id="278" name="Rounded Rectangle 277"/>
          <p:cNvSpPr/>
          <p:nvPr/>
        </p:nvSpPr>
        <p:spPr bwMode="auto">
          <a:xfrm>
            <a:off x="2545212" y="4345582"/>
            <a:ext cx="576263" cy="323850"/>
          </a:xfrm>
          <a:prstGeom prst="roundRect">
            <a:avLst/>
          </a:prstGeom>
          <a:solidFill>
            <a:srgbClr val="E46C0A"/>
          </a:solidFill>
          <a:ln>
            <a:solidFill>
              <a:srgbClr val="FC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21" name="TextBox 278"/>
          <p:cNvSpPr txBox="1">
            <a:spLocks noChangeArrowheads="1"/>
          </p:cNvSpPr>
          <p:nvPr/>
        </p:nvSpPr>
        <p:spPr bwMode="auto">
          <a:xfrm>
            <a:off x="2745237" y="4429720"/>
            <a:ext cx="644129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GP</a:t>
            </a:r>
          </a:p>
        </p:txBody>
      </p:sp>
      <p:sp>
        <p:nvSpPr>
          <p:cNvPr id="163" name="Rounded Rectangle 162"/>
          <p:cNvSpPr/>
          <p:nvPr/>
        </p:nvSpPr>
        <p:spPr bwMode="auto">
          <a:xfrm>
            <a:off x="2545212" y="1353145"/>
            <a:ext cx="576263" cy="323850"/>
          </a:xfrm>
          <a:prstGeom prst="roundRect">
            <a:avLst/>
          </a:prstGeom>
          <a:solidFill>
            <a:srgbClr val="E46C0A"/>
          </a:solidFill>
          <a:ln>
            <a:solidFill>
              <a:srgbClr val="FC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28" name="TextBox 163"/>
          <p:cNvSpPr txBox="1">
            <a:spLocks noChangeArrowheads="1"/>
          </p:cNvSpPr>
          <p:nvPr/>
        </p:nvSpPr>
        <p:spPr bwMode="auto">
          <a:xfrm>
            <a:off x="2727379" y="1443633"/>
            <a:ext cx="228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GP</a:t>
            </a:r>
          </a:p>
        </p:txBody>
      </p:sp>
      <p:sp>
        <p:nvSpPr>
          <p:cNvPr id="166" name="Rounded Rectangle 165"/>
          <p:cNvSpPr/>
          <p:nvPr/>
        </p:nvSpPr>
        <p:spPr bwMode="auto">
          <a:xfrm>
            <a:off x="2545212" y="1729382"/>
            <a:ext cx="576263" cy="323850"/>
          </a:xfrm>
          <a:prstGeom prst="roundRect">
            <a:avLst/>
          </a:prstGeom>
          <a:solidFill>
            <a:srgbClr val="E46C0A"/>
          </a:solidFill>
          <a:ln>
            <a:solidFill>
              <a:srgbClr val="FC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30" name="TextBox 166"/>
          <p:cNvSpPr txBox="1">
            <a:spLocks noChangeArrowheads="1"/>
          </p:cNvSpPr>
          <p:nvPr/>
        </p:nvSpPr>
        <p:spPr bwMode="auto">
          <a:xfrm>
            <a:off x="2723807" y="1819871"/>
            <a:ext cx="23217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GP</a:t>
            </a:r>
          </a:p>
        </p:txBody>
      </p:sp>
      <p:sp>
        <p:nvSpPr>
          <p:cNvPr id="169" name="Rounded Rectangle 168"/>
          <p:cNvSpPr/>
          <p:nvPr/>
        </p:nvSpPr>
        <p:spPr bwMode="auto">
          <a:xfrm>
            <a:off x="2545212" y="2470745"/>
            <a:ext cx="576263" cy="323850"/>
          </a:xfrm>
          <a:prstGeom prst="roundRect">
            <a:avLst/>
          </a:prstGeom>
          <a:solidFill>
            <a:srgbClr val="E46C0A"/>
          </a:solidFill>
          <a:ln>
            <a:solidFill>
              <a:srgbClr val="FC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32" name="TextBox 169"/>
          <p:cNvSpPr txBox="1">
            <a:spLocks noChangeArrowheads="1"/>
          </p:cNvSpPr>
          <p:nvPr/>
        </p:nvSpPr>
        <p:spPr bwMode="auto">
          <a:xfrm>
            <a:off x="2745238" y="2558058"/>
            <a:ext cx="645319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GP</a:t>
            </a:r>
          </a:p>
        </p:txBody>
      </p:sp>
      <p:sp>
        <p:nvSpPr>
          <p:cNvPr id="172" name="Rounded Rectangle 171"/>
          <p:cNvSpPr/>
          <p:nvPr/>
        </p:nvSpPr>
        <p:spPr bwMode="auto">
          <a:xfrm>
            <a:off x="2545212" y="2856507"/>
            <a:ext cx="576263" cy="323850"/>
          </a:xfrm>
          <a:prstGeom prst="roundRect">
            <a:avLst/>
          </a:prstGeom>
          <a:solidFill>
            <a:srgbClr val="E46C0A"/>
          </a:solidFill>
          <a:ln>
            <a:solidFill>
              <a:srgbClr val="FC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34" name="TextBox 172"/>
          <p:cNvSpPr txBox="1">
            <a:spLocks noChangeArrowheads="1"/>
          </p:cNvSpPr>
          <p:nvPr/>
        </p:nvSpPr>
        <p:spPr bwMode="auto">
          <a:xfrm>
            <a:off x="2741666" y="2934295"/>
            <a:ext cx="64770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GP</a:t>
            </a:r>
          </a:p>
        </p:txBody>
      </p:sp>
      <p:sp>
        <p:nvSpPr>
          <p:cNvPr id="178" name="Rounded Rectangle 177"/>
          <p:cNvSpPr/>
          <p:nvPr/>
        </p:nvSpPr>
        <p:spPr bwMode="auto">
          <a:xfrm>
            <a:off x="2545212" y="3602632"/>
            <a:ext cx="576263" cy="323850"/>
          </a:xfrm>
          <a:prstGeom prst="roundRect">
            <a:avLst/>
          </a:prstGeom>
          <a:solidFill>
            <a:srgbClr val="E46C0A"/>
          </a:solidFill>
          <a:ln>
            <a:solidFill>
              <a:srgbClr val="FC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36" name="TextBox 178"/>
          <p:cNvSpPr txBox="1">
            <a:spLocks noChangeArrowheads="1"/>
          </p:cNvSpPr>
          <p:nvPr/>
        </p:nvSpPr>
        <p:spPr bwMode="auto">
          <a:xfrm>
            <a:off x="2747619" y="3683595"/>
            <a:ext cx="645319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GP</a:t>
            </a:r>
          </a:p>
        </p:txBody>
      </p:sp>
      <p:sp>
        <p:nvSpPr>
          <p:cNvPr id="25749" name="Freeform 149"/>
          <p:cNvSpPr>
            <a:spLocks/>
          </p:cNvSpPr>
          <p:nvPr/>
        </p:nvSpPr>
        <p:spPr bwMode="auto">
          <a:xfrm>
            <a:off x="2549976" y="5107582"/>
            <a:ext cx="573881" cy="32385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240" y="0"/>
              </a:cxn>
              <a:cxn ang="0">
                <a:pos x="240" y="0"/>
              </a:cxn>
              <a:cxn ang="0">
                <a:pos x="240" y="0"/>
              </a:cxn>
              <a:cxn ang="0">
                <a:pos x="1200" y="0"/>
              </a:cxn>
              <a:cxn ang="0">
                <a:pos x="1200" y="0"/>
              </a:cxn>
              <a:cxn ang="0">
                <a:pos x="1440" y="240"/>
              </a:cxn>
              <a:cxn ang="0">
                <a:pos x="1440" y="240"/>
              </a:cxn>
              <a:cxn ang="0">
                <a:pos x="1440" y="240"/>
              </a:cxn>
              <a:cxn ang="0">
                <a:pos x="1440" y="1200"/>
              </a:cxn>
              <a:cxn ang="0">
                <a:pos x="1440" y="1200"/>
              </a:cxn>
              <a:cxn ang="0">
                <a:pos x="1200" y="1440"/>
              </a:cxn>
              <a:cxn ang="0">
                <a:pos x="1200" y="1440"/>
              </a:cxn>
              <a:cxn ang="0">
                <a:pos x="1200" y="1440"/>
              </a:cxn>
              <a:cxn ang="0">
                <a:pos x="240" y="1440"/>
              </a:cxn>
              <a:cxn ang="0">
                <a:pos x="240" y="1440"/>
              </a:cxn>
              <a:cxn ang="0">
                <a:pos x="0" y="1200"/>
              </a:cxn>
              <a:cxn ang="0">
                <a:pos x="0" y="1200"/>
              </a:cxn>
              <a:cxn ang="0">
                <a:pos x="0" y="240"/>
              </a:cxn>
            </a:cxnLst>
            <a:rect l="0" t="0" r="r" b="b"/>
            <a:pathLst>
              <a:path w="1440" h="1440">
                <a:moveTo>
                  <a:pt x="0" y="240"/>
                </a:moveTo>
                <a:cubicBezTo>
                  <a:pt x="0" y="108"/>
                  <a:pt x="108" y="0"/>
                  <a:pt x="240" y="0"/>
                </a:cubicBezTo>
                <a:cubicBezTo>
                  <a:pt x="240" y="0"/>
                  <a:pt x="240" y="0"/>
                  <a:pt x="240" y="0"/>
                </a:cubicBezTo>
                <a:lnTo>
                  <a:pt x="240" y="0"/>
                </a:lnTo>
                <a:lnTo>
                  <a:pt x="1200" y="0"/>
                </a:lnTo>
                <a:lnTo>
                  <a:pt x="1200" y="0"/>
                </a:lnTo>
                <a:cubicBezTo>
                  <a:pt x="1333" y="0"/>
                  <a:pt x="1440" y="108"/>
                  <a:pt x="1440" y="240"/>
                </a:cubicBezTo>
                <a:cubicBezTo>
                  <a:pt x="1440" y="240"/>
                  <a:pt x="1440" y="240"/>
                  <a:pt x="1440" y="240"/>
                </a:cubicBezTo>
                <a:lnTo>
                  <a:pt x="1440" y="240"/>
                </a:lnTo>
                <a:lnTo>
                  <a:pt x="1440" y="1200"/>
                </a:lnTo>
                <a:lnTo>
                  <a:pt x="1440" y="1200"/>
                </a:lnTo>
                <a:cubicBezTo>
                  <a:pt x="1440" y="1333"/>
                  <a:pt x="1333" y="1440"/>
                  <a:pt x="1200" y="1440"/>
                </a:cubicBezTo>
                <a:cubicBezTo>
                  <a:pt x="1200" y="1440"/>
                  <a:pt x="1200" y="1440"/>
                  <a:pt x="1200" y="1440"/>
                </a:cubicBezTo>
                <a:lnTo>
                  <a:pt x="1200" y="1440"/>
                </a:lnTo>
                <a:lnTo>
                  <a:pt x="240" y="1440"/>
                </a:lnTo>
                <a:lnTo>
                  <a:pt x="240" y="1440"/>
                </a:lnTo>
                <a:cubicBezTo>
                  <a:pt x="108" y="1440"/>
                  <a:pt x="0" y="1333"/>
                  <a:pt x="0" y="1200"/>
                </a:cubicBezTo>
                <a:cubicBezTo>
                  <a:pt x="0" y="1200"/>
                  <a:pt x="0" y="1200"/>
                  <a:pt x="0" y="1200"/>
                </a:cubicBezTo>
                <a:lnTo>
                  <a:pt x="0" y="240"/>
                </a:lnTo>
                <a:close/>
              </a:path>
            </a:pathLst>
          </a:custGeom>
          <a:solidFill>
            <a:srgbClr val="7030A0"/>
          </a:solidFill>
          <a:ln w="0">
            <a:solidFill>
              <a:schemeClr val="accent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38" name="Rectangle 151"/>
          <p:cNvSpPr>
            <a:spLocks noChangeArrowheads="1"/>
          </p:cNvSpPr>
          <p:nvPr/>
        </p:nvSpPr>
        <p:spPr bwMode="auto">
          <a:xfrm>
            <a:off x="2742857" y="5099646"/>
            <a:ext cx="37504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H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itchFamily="18" charset="0"/>
              <a:ea typeface="+mn-ea"/>
              <a:cs typeface="+mn-cs"/>
            </a:endParaRPr>
          </a:p>
        </p:txBody>
      </p:sp>
      <p:sp>
        <p:nvSpPr>
          <p:cNvPr id="32839" name="Rectangle 152"/>
          <p:cNvSpPr>
            <a:spLocks noChangeArrowheads="1"/>
          </p:cNvSpPr>
          <p:nvPr/>
        </p:nvSpPr>
        <p:spPr bwMode="auto">
          <a:xfrm>
            <a:off x="2930975" y="5118695"/>
            <a:ext cx="10099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+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itchFamily="18" charset="0"/>
              <a:ea typeface="+mn-ea"/>
              <a:cs typeface="+mn-cs"/>
            </a:endParaRPr>
          </a:p>
        </p:txBody>
      </p:sp>
      <p:pic>
        <p:nvPicPr>
          <p:cNvPr id="32851" name="Picture 80" descr="7670907760_998e561de4_q.jp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001486" y="5551377"/>
            <a:ext cx="465020" cy="43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852" name="TextBox 10"/>
          <p:cNvSpPr txBox="1">
            <a:spLocks noChangeArrowheads="1"/>
          </p:cNvSpPr>
          <p:nvPr/>
        </p:nvSpPr>
        <p:spPr bwMode="auto">
          <a:xfrm>
            <a:off x="1537944" y="5678945"/>
            <a:ext cx="85041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Antenatal</a:t>
            </a:r>
          </a:p>
        </p:txBody>
      </p:sp>
      <p:sp>
        <p:nvSpPr>
          <p:cNvPr id="83" name="Rounded Rectangle 82"/>
          <p:cNvSpPr/>
          <p:nvPr/>
        </p:nvSpPr>
        <p:spPr bwMode="auto">
          <a:xfrm>
            <a:off x="3181006" y="5619156"/>
            <a:ext cx="576263" cy="323850"/>
          </a:xfrm>
          <a:prstGeom prst="roundRect">
            <a:avLst/>
          </a:prstGeom>
          <a:solidFill>
            <a:srgbClr val="E46C0A"/>
          </a:solidFill>
          <a:ln>
            <a:solidFill>
              <a:srgbClr val="FCD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54" name="TextBox 278"/>
          <p:cNvSpPr txBox="1">
            <a:spLocks noChangeArrowheads="1"/>
          </p:cNvSpPr>
          <p:nvPr/>
        </p:nvSpPr>
        <p:spPr bwMode="auto">
          <a:xfrm>
            <a:off x="3201248" y="5633444"/>
            <a:ext cx="64412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GP</a:t>
            </a:r>
            <a:r>
              <a:rPr kumimoji="0" lang="en-IE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* 6</a:t>
            </a:r>
          </a:p>
        </p:txBody>
      </p:sp>
      <p:sp>
        <p:nvSpPr>
          <p:cNvPr id="85" name="Freeform 149"/>
          <p:cNvSpPr>
            <a:spLocks/>
          </p:cNvSpPr>
          <p:nvPr/>
        </p:nvSpPr>
        <p:spPr bwMode="auto">
          <a:xfrm>
            <a:off x="2559501" y="5619156"/>
            <a:ext cx="573881" cy="32385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240" y="0"/>
              </a:cxn>
              <a:cxn ang="0">
                <a:pos x="240" y="0"/>
              </a:cxn>
              <a:cxn ang="0">
                <a:pos x="240" y="0"/>
              </a:cxn>
              <a:cxn ang="0">
                <a:pos x="1200" y="0"/>
              </a:cxn>
              <a:cxn ang="0">
                <a:pos x="1200" y="0"/>
              </a:cxn>
              <a:cxn ang="0">
                <a:pos x="1440" y="240"/>
              </a:cxn>
              <a:cxn ang="0">
                <a:pos x="1440" y="240"/>
              </a:cxn>
              <a:cxn ang="0">
                <a:pos x="1440" y="240"/>
              </a:cxn>
              <a:cxn ang="0">
                <a:pos x="1440" y="1200"/>
              </a:cxn>
              <a:cxn ang="0">
                <a:pos x="1440" y="1200"/>
              </a:cxn>
              <a:cxn ang="0">
                <a:pos x="1200" y="1440"/>
              </a:cxn>
              <a:cxn ang="0">
                <a:pos x="1200" y="1440"/>
              </a:cxn>
              <a:cxn ang="0">
                <a:pos x="1200" y="1440"/>
              </a:cxn>
              <a:cxn ang="0">
                <a:pos x="240" y="1440"/>
              </a:cxn>
              <a:cxn ang="0">
                <a:pos x="240" y="1440"/>
              </a:cxn>
              <a:cxn ang="0">
                <a:pos x="0" y="1200"/>
              </a:cxn>
              <a:cxn ang="0">
                <a:pos x="0" y="1200"/>
              </a:cxn>
              <a:cxn ang="0">
                <a:pos x="0" y="240"/>
              </a:cxn>
            </a:cxnLst>
            <a:rect l="0" t="0" r="r" b="b"/>
            <a:pathLst>
              <a:path w="1440" h="1440">
                <a:moveTo>
                  <a:pt x="0" y="240"/>
                </a:moveTo>
                <a:cubicBezTo>
                  <a:pt x="0" y="108"/>
                  <a:pt x="108" y="0"/>
                  <a:pt x="240" y="0"/>
                </a:cubicBezTo>
                <a:cubicBezTo>
                  <a:pt x="240" y="0"/>
                  <a:pt x="240" y="0"/>
                  <a:pt x="240" y="0"/>
                </a:cubicBezTo>
                <a:lnTo>
                  <a:pt x="240" y="0"/>
                </a:lnTo>
                <a:lnTo>
                  <a:pt x="1200" y="0"/>
                </a:lnTo>
                <a:lnTo>
                  <a:pt x="1200" y="0"/>
                </a:lnTo>
                <a:cubicBezTo>
                  <a:pt x="1333" y="0"/>
                  <a:pt x="1440" y="108"/>
                  <a:pt x="1440" y="240"/>
                </a:cubicBezTo>
                <a:cubicBezTo>
                  <a:pt x="1440" y="240"/>
                  <a:pt x="1440" y="240"/>
                  <a:pt x="1440" y="240"/>
                </a:cubicBezTo>
                <a:lnTo>
                  <a:pt x="1440" y="240"/>
                </a:lnTo>
                <a:lnTo>
                  <a:pt x="1440" y="1200"/>
                </a:lnTo>
                <a:lnTo>
                  <a:pt x="1440" y="1200"/>
                </a:lnTo>
                <a:cubicBezTo>
                  <a:pt x="1440" y="1333"/>
                  <a:pt x="1333" y="1440"/>
                  <a:pt x="1200" y="1440"/>
                </a:cubicBezTo>
                <a:cubicBezTo>
                  <a:pt x="1200" y="1440"/>
                  <a:pt x="1200" y="1440"/>
                  <a:pt x="1200" y="1440"/>
                </a:cubicBezTo>
                <a:lnTo>
                  <a:pt x="1200" y="1440"/>
                </a:lnTo>
                <a:lnTo>
                  <a:pt x="240" y="1440"/>
                </a:lnTo>
                <a:lnTo>
                  <a:pt x="240" y="1440"/>
                </a:lnTo>
                <a:cubicBezTo>
                  <a:pt x="108" y="1440"/>
                  <a:pt x="0" y="1333"/>
                  <a:pt x="0" y="1200"/>
                </a:cubicBezTo>
                <a:cubicBezTo>
                  <a:pt x="0" y="1200"/>
                  <a:pt x="0" y="1200"/>
                  <a:pt x="0" y="1200"/>
                </a:cubicBezTo>
                <a:lnTo>
                  <a:pt x="0" y="240"/>
                </a:lnTo>
                <a:close/>
              </a:path>
            </a:pathLst>
          </a:custGeom>
          <a:solidFill>
            <a:srgbClr val="7030A0"/>
          </a:solidFill>
          <a:ln w="0">
            <a:solidFill>
              <a:schemeClr val="accent2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32856" name="Rectangle 151"/>
          <p:cNvSpPr>
            <a:spLocks noChangeArrowheads="1"/>
          </p:cNvSpPr>
          <p:nvPr/>
        </p:nvSpPr>
        <p:spPr bwMode="auto">
          <a:xfrm>
            <a:off x="2609507" y="5608043"/>
            <a:ext cx="37504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H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*6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 pitchFamily="18" charset="0"/>
              <a:ea typeface="+mn-ea"/>
              <a:cs typeface="+mn-cs"/>
            </a:endParaRPr>
          </a:p>
        </p:txBody>
      </p:sp>
      <p:sp>
        <p:nvSpPr>
          <p:cNvPr id="32857" name="TextBox 86"/>
          <p:cNvSpPr txBox="1">
            <a:spLocks noChangeArrowheads="1"/>
          </p:cNvSpPr>
          <p:nvPr/>
        </p:nvSpPr>
        <p:spPr bwMode="auto">
          <a:xfrm>
            <a:off x="268990" y="6049705"/>
            <a:ext cx="88750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1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PHN= Public Health Nurse;                  CMD = Community Medical Doctor         </a:t>
            </a:r>
            <a:r>
              <a:rPr kumimoji="0" lang="en-IE" sz="1400" b="0" i="1" u="none" strike="noStrike" kern="1200" cap="none" spc="0" normalizeH="0" baseline="0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GP = General</a:t>
            </a:r>
            <a:r>
              <a:rPr kumimoji="0" lang="en-IE" sz="1400" b="0" i="1" u="none" strike="noStrike" kern="1200" cap="none" spc="0" normalizeH="0" noProof="0" dirty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Constantia" pitchFamily="18" charset="0"/>
                <a:ea typeface="+mn-ea"/>
                <a:cs typeface="+mn-cs"/>
              </a:rPr>
              <a:t> Practitioner</a:t>
            </a:r>
            <a:endParaRPr kumimoji="0" lang="en-IE" sz="1400" b="0" i="1" u="none" strike="noStrike" kern="1200" cap="none" spc="0" normalizeH="0" baseline="0" noProof="0" dirty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Constantia" pitchFamily="18" charset="0"/>
              <a:ea typeface="+mn-ea"/>
              <a:cs typeface="+mn-cs"/>
            </a:endParaRPr>
          </a:p>
        </p:txBody>
      </p:sp>
      <p:pic>
        <p:nvPicPr>
          <p:cNvPr id="88" name="Picture 87" descr="arrow blue.pn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494937" y="301214"/>
            <a:ext cx="1278731" cy="6212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86" name="TextBox 85"/>
          <p:cNvSpPr txBox="1"/>
          <p:nvPr/>
        </p:nvSpPr>
        <p:spPr>
          <a:xfrm>
            <a:off x="4792802" y="3774077"/>
            <a:ext cx="421953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AutoNum type="arabicPeriod"/>
            </a:pPr>
            <a:r>
              <a:rPr lang="en-IE" dirty="0">
                <a:solidFill>
                  <a:srgbClr val="CC0099"/>
                </a:solidFill>
                <a:latin typeface="+mj-lt"/>
              </a:rPr>
              <a:t>Public information and education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IE" dirty="0">
                <a:solidFill>
                  <a:srgbClr val="CC0099"/>
                </a:solidFill>
                <a:latin typeface="+mj-lt"/>
              </a:rPr>
              <a:t>Staff development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IE" dirty="0">
                <a:solidFill>
                  <a:srgbClr val="CC0099"/>
                </a:solidFill>
                <a:latin typeface="+mj-lt"/>
              </a:rPr>
              <a:t>Implementation of tools and resources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IE" dirty="0">
                <a:solidFill>
                  <a:srgbClr val="CC0099"/>
                </a:solidFill>
                <a:latin typeface="+mj-lt"/>
              </a:rPr>
              <a:t>Support an integrated service delivery model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4659085" y="3077141"/>
            <a:ext cx="4278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000" b="1" dirty="0">
                <a:solidFill>
                  <a:srgbClr val="0070C0"/>
                </a:solidFill>
              </a:rPr>
              <a:t>‘Making Every Contact Count’</a:t>
            </a:r>
          </a:p>
        </p:txBody>
      </p:sp>
    </p:spTree>
    <p:extLst>
      <p:ext uri="{BB962C8B-B14F-4D97-AF65-F5344CB8AC3E}">
        <p14:creationId xmlns:p14="http://schemas.microsoft.com/office/powerpoint/2010/main" val="303095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>
                <a:latin typeface="Calibri" panose="020F0502020204030204" pitchFamily="34" charset="0"/>
              </a:rPr>
              <a:t>Sample deliverables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Child health and wellbeing website</a:t>
            </a:r>
          </a:p>
          <a:p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Comprehensive child health training programme</a:t>
            </a:r>
          </a:p>
          <a:p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Infant mental health incorporated into all child health and wellbeing information and education for parents and Health Care Professionals</a:t>
            </a:r>
          </a:p>
          <a:p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Antenatal education resources – booklet and standardised antenatal classes</a:t>
            </a:r>
          </a:p>
          <a:p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Parent held child health record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330991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>
                <a:latin typeface="Calibri" panose="020F0502020204030204" pitchFamily="34" charset="0"/>
              </a:rPr>
              <a:t>Sustainability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>
                <a:latin typeface="Calibri" panose="020F0502020204030204" pitchFamily="34" charset="0"/>
              </a:rPr>
              <a:t>Begin from the outset</a:t>
            </a:r>
          </a:p>
          <a:p>
            <a:pPr marL="0" indent="0">
              <a:buNone/>
            </a:pPr>
            <a:endParaRPr lang="en-IE" dirty="0">
              <a:latin typeface="Calibri" panose="020F0502020204030204" pitchFamily="34" charset="0"/>
            </a:endParaRPr>
          </a:p>
          <a:p>
            <a:r>
              <a:rPr lang="en-IE" dirty="0">
                <a:latin typeface="Calibri" panose="020F0502020204030204" pitchFamily="34" charset="0"/>
              </a:rPr>
              <a:t>Build into plans</a:t>
            </a:r>
          </a:p>
          <a:p>
            <a:pPr marL="0" indent="0">
              <a:buNone/>
            </a:pPr>
            <a:endParaRPr lang="en-IE" dirty="0">
              <a:latin typeface="Calibri" panose="020F0502020204030204" pitchFamily="34" charset="0"/>
            </a:endParaRPr>
          </a:p>
          <a:p>
            <a:r>
              <a:rPr lang="en-IE" dirty="0">
                <a:latin typeface="Calibri" panose="020F0502020204030204" pitchFamily="34" charset="0"/>
              </a:rPr>
              <a:t>Matched funding</a:t>
            </a:r>
          </a:p>
          <a:p>
            <a:pPr marL="0" indent="0">
              <a:buNone/>
            </a:pPr>
            <a:endParaRPr lang="en-IE" dirty="0">
              <a:latin typeface="Calibri" panose="020F0502020204030204" pitchFamily="34" charset="0"/>
            </a:endParaRPr>
          </a:p>
          <a:p>
            <a:r>
              <a:rPr lang="en-IE" dirty="0">
                <a:latin typeface="Calibri" panose="020F0502020204030204" pitchFamily="34" charset="0"/>
              </a:rPr>
              <a:t>KPIs – measuring progress</a:t>
            </a:r>
          </a:p>
          <a:p>
            <a:pPr marL="0" indent="0">
              <a:buNone/>
            </a:pPr>
            <a:endParaRPr lang="en-IE" dirty="0">
              <a:latin typeface="Calibri" panose="020F0502020204030204" pitchFamily="34" charset="0"/>
            </a:endParaRPr>
          </a:p>
          <a:p>
            <a:r>
              <a:rPr lang="en-IE" dirty="0">
                <a:latin typeface="Calibri" panose="020F0502020204030204" pitchFamily="34" charset="0"/>
              </a:rPr>
              <a:t>Embedding in service context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18</a:t>
            </a:fld>
            <a:endParaRPr lang="en-I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587" y="2400992"/>
            <a:ext cx="4694237" cy="3321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53920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4400" dirty="0"/>
              <a:t>Implementation Science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IE" dirty="0">
                <a:latin typeface="Calibri" panose="020F0502020204030204" pitchFamily="34" charset="0"/>
              </a:rPr>
              <a:t>Implementation science underpinning the delivery of the Programme</a:t>
            </a:r>
          </a:p>
          <a:p>
            <a:r>
              <a:rPr lang="en-IE" dirty="0">
                <a:latin typeface="Calibri" panose="020F0502020204030204" pitchFamily="34" charset="0"/>
              </a:rPr>
              <a:t>Systematic application of the Active Implementation Framework (NIRN)</a:t>
            </a:r>
          </a:p>
          <a:p>
            <a:pPr marL="758825" lvl="1" indent="-358775">
              <a:lnSpc>
                <a:spcPct val="116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IE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Implementation </a:t>
            </a:r>
            <a:r>
              <a:rPr lang="en-IE" b="1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Stages</a:t>
            </a:r>
          </a:p>
          <a:p>
            <a:pPr marL="758825" lvl="1" indent="-358775">
              <a:lnSpc>
                <a:spcPct val="116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IE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Implementation </a:t>
            </a:r>
            <a:r>
              <a:rPr lang="en-IE" b="1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Drivers</a:t>
            </a:r>
          </a:p>
          <a:p>
            <a:pPr marL="758825" lvl="1" indent="-358775">
              <a:lnSpc>
                <a:spcPct val="116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IE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Implementation </a:t>
            </a:r>
            <a:r>
              <a:rPr lang="en-IE" b="1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Teams</a:t>
            </a:r>
          </a:p>
          <a:p>
            <a:pPr marL="758825" lvl="1" indent="-358775">
              <a:lnSpc>
                <a:spcPct val="116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IE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Implementation </a:t>
            </a:r>
            <a:r>
              <a:rPr lang="en-IE" b="1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Readiness</a:t>
            </a:r>
            <a:endParaRPr lang="en-IE" b="1" i="1" kern="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758825" lvl="1" indent="-358775">
              <a:lnSpc>
                <a:spcPct val="116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IE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Improvement</a:t>
            </a:r>
            <a:r>
              <a:rPr lang="en-IE" b="1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Cycles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19</a:t>
            </a:fld>
            <a:endParaRPr lang="en-IE"/>
          </a:p>
        </p:txBody>
      </p:sp>
      <p:pic>
        <p:nvPicPr>
          <p:cNvPr id="5" name="Picture 5" descr="mono_cover_l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914">
            <a:off x="6378043" y="3216761"/>
            <a:ext cx="2239963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1472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IE" b="1" dirty="0"/>
              <a:t>The Nurture Programme </a:t>
            </a:r>
            <a:br>
              <a:rPr lang="en-IE" b="1" dirty="0"/>
            </a:br>
            <a:r>
              <a:rPr lang="en-IE" sz="3600" b="1" dirty="0"/>
              <a:t>Infant Health and Wellbeing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3200" dirty="0">
                <a:latin typeface="Calibri" panose="020F0502020204030204" pitchFamily="34" charset="0"/>
              </a:rPr>
              <a:t>Giving every child in Ireland the best start in life </a:t>
            </a:r>
          </a:p>
          <a:p>
            <a:r>
              <a:rPr lang="en-IE" sz="3200" dirty="0">
                <a:latin typeface="Calibri" panose="020F0502020204030204" pitchFamily="34" charset="0"/>
              </a:rPr>
              <a:t>A quality improvement programme to strengthen the information and professional supports that are provided to all parents during pregnancy and in the first three years of their baby’s life</a:t>
            </a:r>
          </a:p>
          <a:p>
            <a:r>
              <a:rPr lang="en-IE" sz="3200" dirty="0">
                <a:latin typeface="Calibri" panose="020F0502020204030204" pitchFamily="34" charset="0"/>
              </a:rPr>
              <a:t>2015 – 2018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2</a:t>
            </a:fld>
            <a:endParaRPr lang="en-IE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4400" dirty="0">
                <a:latin typeface="Calibri" panose="020F0502020204030204" pitchFamily="34" charset="0"/>
              </a:rPr>
              <a:t>The Nurture Programme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r>
              <a:rPr lang="en-IE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Planning Group – CES, KHF &amp; HSE</a:t>
            </a:r>
          </a:p>
          <a:p>
            <a:pPr marL="0" indent="0">
              <a:buClr>
                <a:srgbClr val="A32638"/>
              </a:buClr>
              <a:buNone/>
            </a:pPr>
            <a:endParaRPr lang="en-IE" sz="28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r>
              <a:rPr lang="en-IE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Logic Model(s)</a:t>
            </a:r>
          </a:p>
          <a:p>
            <a:pPr marL="0" indent="0">
              <a:buClr>
                <a:srgbClr val="A32638"/>
              </a:buClr>
              <a:buNone/>
            </a:pPr>
            <a:endParaRPr lang="en-IE" sz="28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r>
              <a:rPr lang="en-IE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Priorities</a:t>
            </a:r>
          </a:p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endParaRPr lang="en-IE" sz="28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r>
              <a:rPr lang="en-IE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Implementation Structure</a:t>
            </a:r>
          </a:p>
          <a:p>
            <a:pPr marL="0" indent="0">
              <a:buClr>
                <a:srgbClr val="A32638"/>
              </a:buClr>
              <a:buNone/>
            </a:pPr>
            <a:endParaRPr lang="en-IE" sz="28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r>
              <a:rPr lang="en-IE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Implementation Plan</a:t>
            </a:r>
          </a:p>
          <a:p>
            <a:pPr lvl="2">
              <a:buClr>
                <a:srgbClr val="A32638"/>
              </a:buClr>
              <a:buFont typeface="Wingdings" panose="05000000000000000000" pitchFamily="2" charset="2"/>
              <a:buChar char="§"/>
            </a:pPr>
            <a:endParaRPr lang="en-IE" sz="2300" dirty="0">
              <a:solidFill>
                <a:srgbClr val="266627"/>
              </a:solidFill>
            </a:endParaRPr>
          </a:p>
          <a:p>
            <a:endParaRPr lang="en-IE" dirty="0"/>
          </a:p>
          <a:p>
            <a:pPr marL="0" indent="0">
              <a:buNone/>
            </a:pPr>
            <a:endParaRPr lang="en-I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03087" y="2349794"/>
            <a:ext cx="2488020" cy="370013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20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4313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6"/>
          <p:cNvSpPr txBox="1">
            <a:spLocks noChangeArrowheads="1"/>
          </p:cNvSpPr>
          <p:nvPr/>
        </p:nvSpPr>
        <p:spPr bwMode="auto">
          <a:xfrm>
            <a:off x="107950" y="228454"/>
            <a:ext cx="719138" cy="6308725"/>
          </a:xfrm>
          <a:prstGeom prst="rect">
            <a:avLst/>
          </a:prstGeom>
          <a:solidFill>
            <a:srgbClr val="FBFBFB"/>
          </a:solidFill>
          <a:ln w="31750">
            <a:solidFill>
              <a:srgbClr val="F79646"/>
            </a:solidFill>
            <a:miter lim="800000"/>
            <a:headEnd/>
            <a:tailEnd/>
          </a:ln>
        </p:spPr>
        <p:txBody>
          <a:bodyPr lIns="36000" rIns="360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ts val="300"/>
              </a:spcAft>
            </a:pPr>
            <a:r>
              <a:rPr lang="en-IE" altLang="en-US" sz="1000" b="1">
                <a:solidFill>
                  <a:srgbClr val="000000"/>
                </a:solidFill>
              </a:rPr>
              <a:t>Objectives</a:t>
            </a:r>
            <a:endParaRPr lang="en-IE" altLang="en-US" sz="8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ts val="300"/>
              </a:spcAft>
            </a:pPr>
            <a:r>
              <a:rPr lang="en-US" altLang="en-US" sz="800">
                <a:solidFill>
                  <a:srgbClr val="000000"/>
                </a:solidFill>
              </a:rPr>
              <a:t>To invest in holistic, universal health and wellbeing services for 0-2s and their families</a:t>
            </a:r>
          </a:p>
          <a:p>
            <a:pPr fontAlgn="base">
              <a:spcBef>
                <a:spcPct val="0"/>
              </a:spcBef>
              <a:spcAft>
                <a:spcPts val="300"/>
              </a:spcAft>
            </a:pPr>
            <a:r>
              <a:rPr lang="en-US" altLang="en-US" sz="800">
                <a:solidFill>
                  <a:srgbClr val="000000"/>
                </a:solidFill>
              </a:rPr>
              <a:t>To improve the health and wellbeing outcomes of 0-2s through prevention and early intervention services</a:t>
            </a:r>
          </a:p>
          <a:p>
            <a:pPr fontAlgn="base">
              <a:spcBef>
                <a:spcPct val="0"/>
              </a:spcBef>
              <a:spcAft>
                <a:spcPts val="300"/>
              </a:spcAft>
            </a:pPr>
            <a:r>
              <a:rPr lang="en-US" altLang="en-US" sz="800">
                <a:solidFill>
                  <a:srgbClr val="000000"/>
                </a:solidFill>
              </a:rPr>
              <a:t>To prioritise the health and wellbeing needs of the  0 to 2 years</a:t>
            </a:r>
          </a:p>
          <a:p>
            <a:pPr fontAlgn="base">
              <a:spcBef>
                <a:spcPct val="0"/>
              </a:spcBef>
              <a:spcAft>
                <a:spcPts val="300"/>
              </a:spcAft>
            </a:pPr>
            <a:r>
              <a:rPr lang="en-US" altLang="en-US" sz="800">
                <a:solidFill>
                  <a:srgbClr val="000000"/>
                </a:solidFill>
              </a:rPr>
              <a:t>To deliver a quality and consistent child health  and wellbeing service</a:t>
            </a:r>
          </a:p>
          <a:p>
            <a:pPr fontAlgn="base">
              <a:spcBef>
                <a:spcPct val="0"/>
              </a:spcBef>
              <a:spcAft>
                <a:spcPts val="300"/>
              </a:spcAft>
            </a:pPr>
            <a:r>
              <a:rPr lang="en-US" altLang="en-US" sz="800">
                <a:solidFill>
                  <a:srgbClr val="000000"/>
                </a:solidFill>
              </a:rPr>
              <a:t>To build on best practice and national and international evidence</a:t>
            </a:r>
          </a:p>
          <a:p>
            <a:pPr fontAlgn="base">
              <a:spcBef>
                <a:spcPct val="0"/>
              </a:spcBef>
              <a:spcAft>
                <a:spcPts val="300"/>
              </a:spcAft>
            </a:pPr>
            <a:r>
              <a:rPr lang="en-US" altLang="en-US" sz="800">
                <a:solidFill>
                  <a:srgbClr val="000000"/>
                </a:solidFill>
              </a:rPr>
              <a:t>To disseminate and share core, consistent messages about the physical, social and emotional development of 0-2s</a:t>
            </a:r>
          </a:p>
          <a:p>
            <a:pPr fontAlgn="base">
              <a:spcBef>
                <a:spcPct val="0"/>
              </a:spcBef>
              <a:spcAft>
                <a:spcPts val="300"/>
              </a:spcAft>
            </a:pPr>
            <a:endParaRPr lang="en-US" altLang="en-US" sz="700">
              <a:solidFill>
                <a:srgbClr val="000000"/>
              </a:solidFill>
            </a:endParaRPr>
          </a:p>
        </p:txBody>
      </p:sp>
      <p:sp>
        <p:nvSpPr>
          <p:cNvPr id="19459" name="Text Box 7"/>
          <p:cNvSpPr txBox="1">
            <a:spLocks noChangeArrowheads="1"/>
          </p:cNvSpPr>
          <p:nvPr/>
        </p:nvSpPr>
        <p:spPr bwMode="auto">
          <a:xfrm>
            <a:off x="898525" y="260352"/>
            <a:ext cx="1225550" cy="6308725"/>
          </a:xfrm>
          <a:prstGeom prst="rect">
            <a:avLst/>
          </a:prstGeom>
          <a:solidFill>
            <a:srgbClr val="FBFBFB"/>
          </a:solidFill>
          <a:ln w="31750">
            <a:solidFill>
              <a:srgbClr val="8064A2"/>
            </a:solidFill>
            <a:miter lim="800000"/>
            <a:headEnd/>
            <a:tailEnd/>
          </a:ln>
        </p:spPr>
        <p:txBody>
          <a:bodyPr lIns="36000" rIns="360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1000" b="1">
                <a:solidFill>
                  <a:srgbClr val="000000"/>
                </a:solidFill>
              </a:rPr>
              <a:t>Inputs</a:t>
            </a:r>
            <a:endParaRPr lang="en-GB" altLang="en-US" sz="8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4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Mothers, fathers, babies &amp; infants, families &amp; communities</a:t>
            </a:r>
          </a:p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en-GB" altLang="en-US" sz="800">
                <a:solidFill>
                  <a:srgbClr val="000000"/>
                </a:solidFill>
              </a:rPr>
              <a:t>HSE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 b="1" i="1">
                <a:solidFill>
                  <a:srgbClr val="000000"/>
                </a:solidFill>
              </a:rPr>
              <a:t>Policy &amp; strategy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Healthy Ireland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Better Outcomes, Brighter Futures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Paediatric Integrated Care Programme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Maternal &amp; Infant Care Scheme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GP 0-6s contract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Maternity Strategy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Revised Breastfeeding Action Plan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Obesity agenda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Revised Child Health Model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 b="1" i="1">
                <a:solidFill>
                  <a:srgbClr val="000000"/>
                </a:solidFill>
              </a:rPr>
              <a:t>Health and wellbeing service providers: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PHNs; Maternity services including midwives, community midwives &amp; obstetricians; GPs; Paediatricians; Medical Officers; SLTs/OTs/ Physios; Psychologists; Dieticians; Psychiatrists; Social Workers (HSE); Pharmacists; Early Intervention Teams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3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IE" altLang="en-US" sz="800" b="1" i="1">
                <a:solidFill>
                  <a:srgbClr val="000000"/>
                </a:solidFill>
                <a:latin typeface="Calibri Light" panose="020F0302020204030204" pitchFamily="34" charset="0"/>
              </a:rPr>
              <a:t>Partners: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Early Childhood Care and Education providers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Schools and teachers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IE" altLang="en-US" sz="800">
                <a:solidFill>
                  <a:srgbClr val="000000"/>
                </a:solidFill>
                <a:latin typeface="Calibri Light" panose="020F0302020204030204" pitchFamily="34" charset="0"/>
              </a:rPr>
              <a:t>Tusla</a:t>
            </a:r>
            <a:endParaRPr lang="en-GB" altLang="en-US" sz="80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Community and voluntary organisations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Children’s Services Committees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County Childcare Committees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Citizen’s Information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Atlantic Philanthropies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Katharine Howard Foundation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CFI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>
                <a:solidFill>
                  <a:srgbClr val="000000"/>
                </a:solidFill>
              </a:rPr>
              <a:t>CES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altLang="en-US" sz="8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altLang="en-US" sz="8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altLang="en-US" sz="8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altLang="en-US" sz="8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altLang="en-US" sz="8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 b="1">
                <a:solidFill>
                  <a:srgbClr val="000000"/>
                </a:solidFill>
              </a:rPr>
              <a:t> </a:t>
            </a:r>
            <a:endParaRPr lang="en-GB" altLang="en-US" sz="80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en-US" sz="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800">
              <a:solidFill>
                <a:srgbClr val="000000"/>
              </a:solidFill>
            </a:endParaRPr>
          </a:p>
        </p:txBody>
      </p:sp>
      <p:sp>
        <p:nvSpPr>
          <p:cNvPr id="2052" name="Text Box 8"/>
          <p:cNvSpPr txBox="1">
            <a:spLocks noChangeArrowheads="1"/>
          </p:cNvSpPr>
          <p:nvPr/>
        </p:nvSpPr>
        <p:spPr bwMode="auto">
          <a:xfrm>
            <a:off x="2195513" y="260352"/>
            <a:ext cx="3168650" cy="6308725"/>
          </a:xfrm>
          <a:prstGeom prst="rect">
            <a:avLst/>
          </a:prstGeom>
          <a:solidFill>
            <a:srgbClr val="FBFBFB"/>
          </a:solidFill>
          <a:ln w="31750">
            <a:solidFill>
              <a:srgbClr val="9BBB59"/>
            </a:solidFill>
            <a:miter lim="800000"/>
            <a:headEnd/>
            <a:tailEnd/>
          </a:ln>
        </p:spPr>
        <p:txBody>
          <a:bodyPr lIns="18000" rIns="18000"/>
          <a:lstStyle/>
          <a:p>
            <a:pPr fontAlgn="base">
              <a:spcBef>
                <a:spcPct val="0"/>
              </a:spcBef>
              <a:defRPr/>
            </a:pPr>
            <a:r>
              <a:rPr lang="en-GB" sz="800" b="1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Key Activities &amp; Outputs</a:t>
            </a:r>
          </a:p>
          <a:p>
            <a:pPr fontAlgn="base">
              <a:spcBef>
                <a:spcPct val="0"/>
              </a:spcBef>
              <a:defRPr/>
            </a:pPr>
            <a:r>
              <a:rPr lang="en-GB" sz="800" b="1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System Development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prstClr val="black"/>
                </a:solidFill>
                <a:latin typeface="Calibri Light" panose="020F0302020204030204"/>
                <a:cs typeface="Arial" charset="0"/>
              </a:rPr>
              <a:t>Child health and well-being leadership will promote and position child health and well-being at the forefront of the HSE senior management agenda, including obesity agenda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Advocate for development of a dedicated child health budget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Develop integrated care pathways across GPs, primary care, maternity, public health, paediatrics &amp; parent and family support services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Explore &amp; advocate for development of a dedicated child health PHN service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prstClr val="black"/>
                </a:solidFill>
                <a:latin typeface="Calibri Light" panose="020F0302020204030204"/>
                <a:cs typeface="Arial" charset="0"/>
              </a:rPr>
              <a:t>Develop a communication plan – internal &amp; external stakeholders 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prstClr val="black"/>
                </a:solidFill>
                <a:latin typeface="Calibri Light" panose="020F0302020204030204"/>
                <a:cs typeface="Arial" charset="0"/>
              </a:rPr>
              <a:t>Develop data collection &amp; analysis processes to support data driven decision making, including KPIs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prstClr val="black"/>
                </a:solidFill>
                <a:latin typeface="Calibri Light" panose="020F0302020204030204"/>
                <a:cs typeface="Arial" charset="0"/>
              </a:rPr>
              <a:t>Develop Child Health &amp; Wellbeing section on HSE website</a:t>
            </a:r>
            <a:endParaRPr lang="en-GB" sz="750" b="1" dirty="0">
              <a:solidFill>
                <a:srgbClr val="000000"/>
              </a:solidFill>
              <a:latin typeface="Calibri Light" panose="020F0302020204030204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b="1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Ready For Baby (pre-conception to 6 months)</a:t>
            </a:r>
            <a:endParaRPr lang="en-GB" altLang="en-US" sz="800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Develop and deliver public information (booklets, social media </a:t>
            </a:r>
            <a:r>
              <a:rPr lang="en-GB" sz="750" dirty="0" err="1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etc</a:t>
            </a:r>
            <a:r>
              <a:rPr lang="en-GB" sz="750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)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Develop an identification and notification system 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Develop resources to promote and support maternal and infant health and wellbeing, including diet and nutrition 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Promote positive parent-child relationships (attachment &amp; bonding)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Develop standardised content for antenatal classes and resources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Develop support networks, including parent-led e.g. Parent and Baby/Toddler groups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Support the implementation of the Revised Breastfeeding Action Plan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Exploration of linkages with parenting programmes and supports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To identify and support the delivery of evidence-based parenting programmes through a variety of structures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Develop an online information source on local services in partnership with CYPSCs &amp; CICs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b="1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Ready For Toddler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Support rollout of universal screening of health and wellbeing, in keeping with revised child health model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Identification of suite of standardised assessment tools (e.g. screening and assessment tools)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Identification of children and parents with additional needs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Review and development of referral pathways and processes (needs further discussion on scope)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Resources to empower parents to support their children’s health and development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Promoting play, exercise and parental interaction for child development and health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Supporting development of </a:t>
            </a:r>
            <a:r>
              <a:rPr lang="en-IE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child health and immunisation information system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Review, alignment and roll-out of Parent held Health Records</a:t>
            </a:r>
          </a:p>
          <a:p>
            <a:pPr fontAlgn="base">
              <a:spcBef>
                <a:spcPct val="0"/>
              </a:spcBef>
              <a:buFont typeface="Arial" charset="0"/>
              <a:buChar char="•"/>
              <a:defRPr/>
            </a:pPr>
            <a:r>
              <a:rPr lang="en-GB" sz="750" dirty="0">
                <a:solidFill>
                  <a:srgbClr val="000000"/>
                </a:solidFill>
                <a:latin typeface="Calibri Light" panose="020F0302020204030204"/>
                <a:cs typeface="Arial" charset="0"/>
              </a:rPr>
              <a:t>Deliver child accident prevention programme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b="1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Ready For The Work</a:t>
            </a:r>
          </a:p>
          <a:p>
            <a:pPr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sz="750" dirty="0">
                <a:solidFill>
                  <a:srgbClr val="000000"/>
                </a:solidFill>
                <a:latin typeface="Calibri" panose="020F0502020204030204" pitchFamily="34" charset="0"/>
              </a:rPr>
              <a:t>Assessment of training and development needs to deliver universal child health &amp; wellbeing services</a:t>
            </a:r>
          </a:p>
          <a:p>
            <a:pPr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sz="750" dirty="0">
                <a:solidFill>
                  <a:srgbClr val="000000"/>
                </a:solidFill>
                <a:latin typeface="Calibri" panose="020F0502020204030204" pitchFamily="34" charset="0"/>
              </a:rPr>
              <a:t>Develop an inter-disciplinary team to design &amp; deliver a training and mentoring intervention inside and outside of HSE</a:t>
            </a:r>
          </a:p>
          <a:p>
            <a:pPr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sz="750" dirty="0">
                <a:solidFill>
                  <a:srgbClr val="000000"/>
                </a:solidFill>
                <a:latin typeface="Calibri" panose="020F0502020204030204" pitchFamily="34" charset="0"/>
              </a:rPr>
              <a:t>Develop coaching, mentoring, supervision and reflective practice for staff </a:t>
            </a:r>
          </a:p>
          <a:p>
            <a:pPr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sz="750" dirty="0">
                <a:solidFill>
                  <a:srgbClr val="000000"/>
                </a:solidFill>
                <a:latin typeface="Calibri" panose="020F0502020204030204" pitchFamily="34" charset="0"/>
              </a:rPr>
              <a:t>Development &amp; delivery of training modules, including infant mental health</a:t>
            </a:r>
          </a:p>
          <a:p>
            <a:pPr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sz="750" dirty="0">
                <a:solidFill>
                  <a:srgbClr val="000000"/>
                </a:solidFill>
                <a:latin typeface="Calibri" panose="020F0502020204030204" pitchFamily="34" charset="0"/>
              </a:rPr>
              <a:t>Work with undergraduate and postgraduate bodies to develop common content/ module to support the universal child health programme</a:t>
            </a:r>
          </a:p>
          <a:p>
            <a:pPr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sz="750" dirty="0">
                <a:solidFill>
                  <a:srgbClr val="000000"/>
                </a:solidFill>
                <a:latin typeface="Calibri" panose="020F0502020204030204" pitchFamily="34" charset="0"/>
              </a:rPr>
              <a:t>Promote integrated training opportunities</a:t>
            </a:r>
          </a:p>
          <a:p>
            <a:pPr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sz="750" dirty="0">
                <a:solidFill>
                  <a:srgbClr val="000000"/>
                </a:solidFill>
                <a:latin typeface="Calibri" panose="020F0502020204030204" pitchFamily="34" charset="0"/>
              </a:rPr>
              <a:t>Training and supporting staff in data collection and usage, including KPIs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en-GB" sz="750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750" b="1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750" b="1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750" b="1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750" b="1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750" b="1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750" b="1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750" b="1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750" b="1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750" b="1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 </a:t>
            </a:r>
            <a:endParaRPr lang="en-GB" sz="750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50" dirty="0">
              <a:solidFill>
                <a:srgbClr val="000000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2053" name="Text Box 9"/>
          <p:cNvSpPr txBox="1">
            <a:spLocks noChangeArrowheads="1"/>
          </p:cNvSpPr>
          <p:nvPr/>
        </p:nvSpPr>
        <p:spPr bwMode="auto">
          <a:xfrm>
            <a:off x="5435602" y="260352"/>
            <a:ext cx="2016125" cy="6308725"/>
          </a:xfrm>
          <a:prstGeom prst="rect">
            <a:avLst/>
          </a:prstGeom>
          <a:solidFill>
            <a:srgbClr val="FBFBFB"/>
          </a:solidFill>
          <a:ln w="31750">
            <a:solidFill>
              <a:srgbClr val="C0504D"/>
            </a:solidFill>
            <a:miter lim="800000"/>
            <a:headEnd/>
            <a:tailEnd/>
          </a:ln>
        </p:spPr>
        <p:txBody>
          <a:bodyPr lIns="18000" rIns="180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800" b="1" dirty="0">
                <a:solidFill>
                  <a:srgbClr val="000000"/>
                </a:solidFill>
              </a:rPr>
              <a:t>Short term outcomes (6 </a:t>
            </a:r>
            <a:r>
              <a:rPr lang="en-GB" altLang="en-US" sz="800" b="1" dirty="0" err="1">
                <a:solidFill>
                  <a:srgbClr val="000000"/>
                </a:solidFill>
              </a:rPr>
              <a:t>mths</a:t>
            </a:r>
            <a:r>
              <a:rPr lang="en-GB" altLang="en-US" sz="800" b="1" dirty="0">
                <a:solidFill>
                  <a:srgbClr val="000000"/>
                </a:solidFill>
              </a:rPr>
              <a:t>- 3)</a:t>
            </a:r>
            <a:endParaRPr lang="en-GB" altLang="en-US" sz="8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800" b="1" dirty="0">
                <a:solidFill>
                  <a:srgbClr val="000000"/>
                </a:solidFill>
              </a:rPr>
              <a:t>System Development</a:t>
            </a:r>
            <a:endParaRPr lang="en-GB" altLang="en-US" sz="8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Greater knowledge &amp; understanding of current service delivery innovation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Improved internal  and external communication within and outside of the HSE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Improved data systems are informing policy, planning and service delivery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Greater integration on planning of child health services across policy agenda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Greater knowledge on evidence base for dedicated child health PHN service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800" b="1" dirty="0">
                <a:solidFill>
                  <a:srgbClr val="000000"/>
                </a:solidFill>
              </a:rPr>
              <a:t>Ready For Baby (pre-conception to 6 months)</a:t>
            </a:r>
            <a:endParaRPr lang="en-GB" altLang="en-US" sz="8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Parents more knowledgeable, confident and competent for pregnancy, birth and baby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Pregnant mothers and potential mothers take better care of their health and wellbeing, including mental health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Parents have greater understanding of their emerging relationships with their babies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Parents have greater awareness of and are availing of antenatal care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Increase in breastfeeding rates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Improved diet and nutrition for babies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Parents have more awareness and support for their mental health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Better communication from antenatally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Parents have access to a range of universal parenting advice and supports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Greater availability of parenting programmes in area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800" b="1" dirty="0">
                <a:solidFill>
                  <a:srgbClr val="000000"/>
                </a:solidFill>
              </a:rPr>
              <a:t>Ready For Toddler</a:t>
            </a:r>
            <a:endParaRPr lang="en-GB" altLang="en-US" sz="8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Parents have accurate information and are more reassured about their children’s health and development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Parents have better knowledge and awareness of resources available for supporting them in their parenting role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Increase in immunisation rates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Earlier identification of child and maternal health and wellbeing needs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More timely and appropriate referral to other relevant  agencies &amp; services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Reduction in child accidents and injuries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750" b="1" dirty="0">
                <a:solidFill>
                  <a:srgbClr val="000000"/>
                </a:solidFill>
              </a:rPr>
              <a:t>Ready For The Work</a:t>
            </a: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Key, consistent messages about healthy child development will drive integrated service delivery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Motivated workforce will be empowered to identify needs and make appropriate referrals early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Workforce collecting &amp; using data to inform practice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Clarity on roles and responsibilities of professionals delivering child health &amp; wellbeing services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</p:txBody>
      </p:sp>
      <p:sp>
        <p:nvSpPr>
          <p:cNvPr id="2054" name="Text Box 9"/>
          <p:cNvSpPr txBox="1">
            <a:spLocks noChangeArrowheads="1"/>
          </p:cNvSpPr>
          <p:nvPr/>
        </p:nvSpPr>
        <p:spPr bwMode="auto">
          <a:xfrm>
            <a:off x="7524752" y="261940"/>
            <a:ext cx="1584325" cy="6308725"/>
          </a:xfrm>
          <a:prstGeom prst="rect">
            <a:avLst/>
          </a:prstGeom>
          <a:solidFill>
            <a:srgbClr val="FBFBFB"/>
          </a:solidFill>
          <a:ln w="31750">
            <a:solidFill>
              <a:srgbClr val="C0504D"/>
            </a:solidFill>
            <a:miter lim="800000"/>
            <a:headEnd/>
            <a:tailEnd/>
          </a:ln>
        </p:spPr>
        <p:txBody>
          <a:bodyPr lIns="18000" rIns="180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800" b="1" dirty="0">
                <a:solidFill>
                  <a:srgbClr val="000000"/>
                </a:solidFill>
              </a:rPr>
              <a:t>Longer Term Outcomes (3yrs +)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800" b="1" dirty="0">
                <a:solidFill>
                  <a:srgbClr val="000000"/>
                </a:solidFill>
              </a:rPr>
              <a:t>System Development</a:t>
            </a:r>
            <a:endParaRPr lang="en-GB" altLang="en-US" sz="8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HSE leaders consistently prioritise child health and wellbeing outcomes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Dedicated child health budget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Ireland is recognised as having best practice in the promotion of child health and wellbeing outcomes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HSE influencing child health policy and practice outside of HSE (e.g. Tusla, courts, schools etc.)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More integrated services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Development of dedicated child PHN service, as appropriate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Integrated maternity hospitals and community based services for pregnant and new mothers and fathers is implemented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800" b="1" dirty="0">
                <a:solidFill>
                  <a:srgbClr val="000000"/>
                </a:solidFill>
              </a:rPr>
              <a:t>Ready For Baby (pre-conception to 6 months)</a:t>
            </a:r>
            <a:endParaRPr lang="en-GB" altLang="en-US" sz="8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Strong parent-child attachments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Parents are better connected to and availing of their support networks (family, friends, peers, community, services)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Parents fully informed and empowered in their parenting role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Babies have improved health and wellbeing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800" b="1" dirty="0">
                <a:solidFill>
                  <a:srgbClr val="000000"/>
                </a:solidFill>
              </a:rPr>
              <a:t>Ready For Toddler</a:t>
            </a:r>
            <a:endParaRPr lang="en-GB" altLang="en-US" sz="8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Earlier intervention for identified child health and wellbeing needs</a:t>
            </a:r>
          </a:p>
          <a:p>
            <a:pPr fontAlgn="base">
              <a:spcBef>
                <a:spcPct val="0"/>
              </a:spcBef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Speedier and consistent access to services for those with additional needs</a:t>
            </a:r>
          </a:p>
          <a:p>
            <a:pPr fontAlgn="base">
              <a:spcBef>
                <a:spcPct val="0"/>
              </a:spcBef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Improved child developmental outcomes, e.g. oral language</a:t>
            </a:r>
          </a:p>
          <a:p>
            <a:pPr fontAlgn="base">
              <a:spcBef>
                <a:spcPct val="0"/>
              </a:spcBef>
              <a:defRPr/>
            </a:pPr>
            <a:r>
              <a:rPr lang="en-GB" altLang="en-US" sz="750" dirty="0">
                <a:solidFill>
                  <a:prstClr val="black"/>
                </a:solidFill>
              </a:rPr>
              <a:t>Improved  parental wellbeing, self efficacy, skills &amp; capacity</a:t>
            </a:r>
          </a:p>
          <a:p>
            <a:pPr fontAlgn="base">
              <a:spcBef>
                <a:spcPct val="0"/>
              </a:spcBef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Improved parent-child relationships</a:t>
            </a:r>
          </a:p>
          <a:p>
            <a:pPr fontAlgn="base">
              <a:spcBef>
                <a:spcPct val="0"/>
              </a:spcBef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Reduction in child obesity</a:t>
            </a:r>
          </a:p>
          <a:p>
            <a:pPr fontAlgn="base">
              <a:spcBef>
                <a:spcPct val="0"/>
              </a:spcBef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Parents have access to standardised, consistent information on child health and wellbeing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800" b="1" dirty="0">
                <a:solidFill>
                  <a:srgbClr val="000000"/>
                </a:solidFill>
              </a:rPr>
              <a:t>Ready For The Work</a:t>
            </a:r>
            <a:endParaRPr lang="en-GB" altLang="en-US" sz="8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All professionals/ practitioners have common understanding of physical, social and emotional development of 0-2s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An environment of continuous learning is fostered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Shared responsibility for health and wellbeing of 0-2s across services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750" dirty="0">
                <a:solidFill>
                  <a:srgbClr val="000000"/>
                </a:solidFill>
              </a:rPr>
              <a:t>Integrated approach to staff training and service delivery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US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US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US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US" altLang="en-US" sz="75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750" b="1" dirty="0">
                <a:solidFill>
                  <a:srgbClr val="000000"/>
                </a:solidFill>
              </a:rPr>
              <a:t>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GB" altLang="en-US" sz="7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US" altLang="en-US" sz="750" dirty="0">
              <a:solidFill>
                <a:srgbClr val="000000"/>
              </a:solidFill>
            </a:endParaRPr>
          </a:p>
        </p:txBody>
      </p:sp>
      <p:sp>
        <p:nvSpPr>
          <p:cNvPr id="19463" name="Text Box 10"/>
          <p:cNvSpPr txBox="1">
            <a:spLocks noChangeArrowheads="1"/>
          </p:cNvSpPr>
          <p:nvPr/>
        </p:nvSpPr>
        <p:spPr bwMode="auto">
          <a:xfrm>
            <a:off x="107952" y="6610352"/>
            <a:ext cx="9001125" cy="144463"/>
          </a:xfrm>
          <a:prstGeom prst="rect">
            <a:avLst/>
          </a:prstGeom>
          <a:solidFill>
            <a:srgbClr val="FBFBFB"/>
          </a:solidFill>
          <a:ln w="31750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800" b="1">
                <a:solidFill>
                  <a:srgbClr val="000000"/>
                </a:solidFill>
              </a:rPr>
              <a:t>Evidence:</a:t>
            </a:r>
            <a:r>
              <a:rPr lang="en-GB" altLang="en-US" sz="800">
                <a:solidFill>
                  <a:srgbClr val="000000"/>
                </a:solidFill>
              </a:rPr>
              <a:t> Learning from Prevention and Early Intervention Initiative (PEII); consultation; Healthy Ireland  &amp; HSE reports/strategies.  </a:t>
            </a:r>
            <a:endParaRPr lang="en-US" altLang="en-US" sz="800">
              <a:solidFill>
                <a:srgbClr val="000000"/>
              </a:solidFill>
            </a:endParaRPr>
          </a:p>
        </p:txBody>
      </p:sp>
      <p:sp>
        <p:nvSpPr>
          <p:cNvPr id="2056" name="Text Box 6"/>
          <p:cNvSpPr txBox="1">
            <a:spLocks noChangeArrowheads="1"/>
          </p:cNvSpPr>
          <p:nvPr/>
        </p:nvSpPr>
        <p:spPr bwMode="auto">
          <a:xfrm>
            <a:off x="107952" y="44452"/>
            <a:ext cx="9001125" cy="144463"/>
          </a:xfrm>
          <a:prstGeom prst="rect">
            <a:avLst/>
          </a:prstGeom>
          <a:solidFill>
            <a:srgbClr val="FBFBFB"/>
          </a:solidFill>
          <a:ln w="31750">
            <a:solidFill>
              <a:srgbClr val="F79646"/>
            </a:solidFill>
            <a:miter lim="800000"/>
            <a:headEnd/>
            <a:tailEnd/>
          </a:ln>
        </p:spPr>
        <p:txBody>
          <a:bodyPr tIns="0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IE" altLang="en-US" sz="800" b="1" dirty="0">
                <a:solidFill>
                  <a:srgbClr val="000000"/>
                </a:solidFill>
              </a:rPr>
              <a:t>Overall Aim of  the  Initiative: </a:t>
            </a:r>
            <a:r>
              <a:rPr lang="en-IE" altLang="en-US" sz="800" dirty="0">
                <a:solidFill>
                  <a:srgbClr val="000000"/>
                </a:solidFill>
              </a:rPr>
              <a:t>To build and strengthen a cohesive, integrated child health and wellbeing service for 0 to 2s and their families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altLang="en-US" sz="1050" dirty="0">
                <a:solidFill>
                  <a:srgbClr val="000000"/>
                </a:solidFill>
              </a:rPr>
              <a:t> </a:t>
            </a:r>
            <a:endParaRPr lang="en-GB" altLang="en-US" sz="105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5416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en-US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en-US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5600" dirty="0">
                <a:solidFill>
                  <a:schemeClr val="tx2">
                    <a:lumMod val="75000"/>
                  </a:schemeClr>
                </a:solidFill>
              </a:rPr>
              <a:t>Active Implementation</a:t>
            </a:r>
            <a:endParaRPr lang="en-IE" sz="5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3C6B70-BEAE-45D8-AAB9-A9B9464C994A}" type="slidenum">
              <a:rPr kumimoji="0" lang="en-IE" sz="1200" b="0" i="0" u="none" strike="noStrike" kern="1200" cap="none" spc="0" normalizeH="0" baseline="0" noProof="0" smtClean="0">
                <a:ln>
                  <a:noFill/>
                </a:ln>
                <a:solidFill>
                  <a:srgbClr val="1F497D">
                    <a:shade val="9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IE" sz="1200" b="0" i="0" u="none" strike="noStrike" kern="1200" cap="none" spc="0" normalizeH="0" baseline="0" noProof="0">
              <a:ln>
                <a:noFill/>
              </a:ln>
              <a:solidFill>
                <a:srgbClr val="1F497D">
                  <a:shade val="9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20529"/>
            <a:ext cx="82296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1578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5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39973"/>
            <a:ext cx="8912997" cy="5677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23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92483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020726"/>
            <a:ext cx="9143999" cy="5167423"/>
          </a:xfrm>
          <a:prstGeom prst="rect">
            <a:avLst/>
          </a:prstGeom>
        </p:spPr>
      </p:pic>
      <p:sp>
        <p:nvSpPr>
          <p:cNvPr id="7" name="Rounded Rectangle 4"/>
          <p:cNvSpPr/>
          <p:nvPr/>
        </p:nvSpPr>
        <p:spPr>
          <a:xfrm>
            <a:off x="3298228" y="2393329"/>
            <a:ext cx="5229084" cy="1615145"/>
          </a:xfrm>
          <a:prstGeom prst="roundRect">
            <a:avLst/>
          </a:prstGeom>
          <a:solidFill>
            <a:srgbClr val="F2F2F2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What do child health  professionals need to support their practice?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23286" y="329610"/>
            <a:ext cx="2594345" cy="636890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24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961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998757"/>
            <a:ext cx="9144000" cy="5203202"/>
          </a:xfrm>
          <a:prstGeom prst="rect">
            <a:avLst/>
          </a:prstGeom>
        </p:spPr>
      </p:pic>
      <p:sp>
        <p:nvSpPr>
          <p:cNvPr id="5" name="Rounded Rectangle 9"/>
          <p:cNvSpPr/>
          <p:nvPr/>
        </p:nvSpPr>
        <p:spPr>
          <a:xfrm>
            <a:off x="2435929" y="998757"/>
            <a:ext cx="6708070" cy="5203202"/>
          </a:xfrm>
          <a:prstGeom prst="roundRect">
            <a:avLst>
              <a:gd name="adj" fmla="val 3494"/>
            </a:avLst>
          </a:prstGeom>
          <a:solidFill>
            <a:schemeClr val="accent4">
              <a:lumMod val="20000"/>
              <a:lumOff val="80000"/>
              <a:alpha val="8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424220" y="1063256"/>
            <a:ext cx="4323732" cy="477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Tx/>
              <a:buChar char="•"/>
            </a:pPr>
            <a:r>
              <a:rPr lang="en-US" altLang="en-US" b="1" dirty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Competency Supports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85986" y="5183716"/>
            <a:ext cx="2662529" cy="531845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Selection Proces</a:t>
            </a:r>
            <a:r>
              <a:rPr lang="en-US" sz="2000" dirty="0"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59334" y="4165473"/>
            <a:ext cx="2312024" cy="531845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Training Process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75188" y="3244737"/>
            <a:ext cx="2580642" cy="531845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Coaching Process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424220" y="1477534"/>
            <a:ext cx="4103505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FontTx/>
              <a:buChar char="•"/>
            </a:pPr>
            <a:r>
              <a:rPr lang="en-US" altLang="en-US" sz="2800" b="1" dirty="0">
                <a:solidFill>
                  <a:srgbClr val="33333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en-US" sz="2400" b="1" dirty="0" err="1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Organisational</a:t>
            </a:r>
            <a:r>
              <a:rPr lang="en-US" altLang="en-US" sz="2400" b="1" dirty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Supports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55513" y="3103750"/>
            <a:ext cx="2339901" cy="1025291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/>
          </a:bodyPr>
          <a:lstStyle/>
          <a:p>
            <a:pPr algn="ctr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Managing the </a:t>
            </a:r>
          </a:p>
          <a:p>
            <a:pPr algn="ctr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external system</a:t>
            </a:r>
          </a:p>
          <a:p>
            <a:pPr algn="ctr"/>
            <a:endParaRPr lang="en-US" sz="28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26021" y="4091608"/>
            <a:ext cx="2180340" cy="1025291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/>
          </a:bodyPr>
          <a:lstStyle/>
          <a:p>
            <a:pPr algn="ctr"/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Organisational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policies</a:t>
            </a:r>
          </a:p>
          <a:p>
            <a:pPr algn="ctr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&amp; procedures</a:t>
            </a:r>
          </a:p>
          <a:p>
            <a:pPr algn="ctr"/>
            <a:endParaRPr lang="en-US" sz="28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89898" y="5162821"/>
            <a:ext cx="2277513" cy="973910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 lnSpcReduction="10000"/>
          </a:bodyPr>
          <a:lstStyle/>
          <a:p>
            <a:pPr algn="ctr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Using data to </a:t>
            </a:r>
          </a:p>
          <a:p>
            <a:pPr algn="ctr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inform decision</a:t>
            </a:r>
          </a:p>
          <a:p>
            <a:pPr algn="ctr"/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making</a:t>
            </a:r>
          </a:p>
          <a:p>
            <a:pPr algn="ctr"/>
            <a:endParaRPr lang="en-US" sz="900" dirty="0">
              <a:latin typeface="Calibri" panose="020F050202020403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45482" y="1931445"/>
            <a:ext cx="3398110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FontTx/>
              <a:buChar char="•"/>
            </a:pPr>
            <a:r>
              <a:rPr lang="en-US" altLang="en-US" sz="2800" b="1" dirty="0">
                <a:solidFill>
                  <a:srgbClr val="33333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en-US" sz="2400" b="1" dirty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Leadership Supports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65509" y="2525983"/>
            <a:ext cx="3305968" cy="531845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Improved Outcomes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92456" y="5610172"/>
            <a:ext cx="2726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Leadership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30288" y="340242"/>
            <a:ext cx="2553688" cy="626257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25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1315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4912" y="836613"/>
            <a:ext cx="78493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IE" sz="44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Implementation Drivers</a:t>
            </a:r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605516"/>
            <a:ext cx="8493125" cy="444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6191250" y="3357563"/>
            <a:ext cx="2952750" cy="223202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 fontAlgn="auto">
              <a:lnSpc>
                <a:spcPct val="116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</a:tabLst>
              <a:defRPr/>
            </a:pPr>
            <a:r>
              <a:rPr lang="en-IE" sz="1600" kern="0" dirty="0">
                <a:solidFill>
                  <a:srgbClr val="000000"/>
                </a:solidFill>
                <a:latin typeface="+mj-lt"/>
              </a:rPr>
              <a:t>Integrated to maximise influence on staff behaviour and organisational culture</a:t>
            </a:r>
          </a:p>
          <a:p>
            <a:pPr algn="r" fontAlgn="auto">
              <a:lnSpc>
                <a:spcPct val="116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</a:tabLst>
              <a:defRPr/>
            </a:pPr>
            <a:endParaRPr lang="en-IE" sz="1600" kern="0" dirty="0">
              <a:solidFill>
                <a:srgbClr val="000000"/>
              </a:solidFill>
              <a:latin typeface="+mj-lt"/>
            </a:endParaRPr>
          </a:p>
          <a:p>
            <a:pPr algn="r" fontAlgn="auto">
              <a:lnSpc>
                <a:spcPct val="116000"/>
              </a:lnSpc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</a:tabLst>
              <a:defRPr/>
            </a:pPr>
            <a:r>
              <a:rPr lang="en-IE" sz="1600" kern="0" dirty="0">
                <a:solidFill>
                  <a:srgbClr val="000000"/>
                </a:solidFill>
                <a:latin typeface="+mj-lt"/>
              </a:rPr>
              <a:t>Strengths in one driver may compensate for weaknesses in other areas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26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794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73838"/>
          </a:xfrm>
        </p:spPr>
        <p:txBody>
          <a:bodyPr>
            <a:normAutofit/>
          </a:bodyPr>
          <a:lstStyle/>
          <a:p>
            <a:r>
              <a:rPr lang="en-IE" sz="3600" dirty="0">
                <a:latin typeface="Calibri" panose="020F0502020204030204" pitchFamily="34" charset="0"/>
              </a:rPr>
              <a:t>Building an implementation support team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624623" y="2462153"/>
            <a:ext cx="3211033" cy="2992349"/>
          </a:xfrm>
          <a:prstGeom prst="rect">
            <a:avLst/>
          </a:prstGeom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974825126"/>
              </p:ext>
            </p:extLst>
          </p:nvPr>
        </p:nvGraphicFramePr>
        <p:xfrm>
          <a:off x="382772" y="2243470"/>
          <a:ext cx="4912242" cy="34768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27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5910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01428"/>
          </a:xfrm>
        </p:spPr>
        <p:txBody>
          <a:bodyPr>
            <a:normAutofit/>
          </a:bodyPr>
          <a:lstStyle/>
          <a:p>
            <a:r>
              <a:rPr lang="en-IE" sz="4400" dirty="0">
                <a:latin typeface="Calibri" panose="020F0502020204030204" pitchFamily="34" charset="0"/>
              </a:rPr>
              <a:t>Using data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79" y="1605516"/>
            <a:ext cx="8750595" cy="472085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28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8746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935" y="1108125"/>
            <a:ext cx="8229600" cy="1143000"/>
          </a:xfrm>
        </p:spPr>
        <p:txBody>
          <a:bodyPr>
            <a:noAutofit/>
          </a:bodyPr>
          <a:lstStyle/>
          <a:p>
            <a:r>
              <a:rPr lang="en-IE" sz="4400" dirty="0"/>
              <a:t>Data and Information Framework to support Implementation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0493907"/>
              </p:ext>
            </p:extLst>
          </p:nvPr>
        </p:nvGraphicFramePr>
        <p:xfrm>
          <a:off x="457200" y="160020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29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31988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/>
              <a:t>Ireland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88" y="1980592"/>
            <a:ext cx="3881570" cy="1905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3</a:t>
            </a:fld>
            <a:endParaRPr lang="en-IE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689" y="4019096"/>
            <a:ext cx="3792592" cy="2337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697" y="1980593"/>
            <a:ext cx="3467440" cy="4375760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5999347" y="4054857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800" dirty="0">
                <a:solidFill>
                  <a:schemeClr val="tx1"/>
                </a:solidFill>
              </a:rPr>
              <a:t>Anne</a:t>
            </a:r>
          </a:p>
        </p:txBody>
      </p:sp>
      <p:sp>
        <p:nvSpPr>
          <p:cNvPr id="9" name="Down Arrow 8"/>
          <p:cNvSpPr/>
          <p:nvPr/>
        </p:nvSpPr>
        <p:spPr>
          <a:xfrm>
            <a:off x="7627171" y="3099177"/>
            <a:ext cx="533550" cy="1064491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800" dirty="0">
                <a:solidFill>
                  <a:schemeClr val="tx1"/>
                </a:solidFill>
              </a:rPr>
              <a:t>Franc</a:t>
            </a:r>
          </a:p>
          <a:p>
            <a:pPr algn="ctr"/>
            <a:r>
              <a:rPr lang="en-IE" sz="800" dirty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en-IE" sz="800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0" name="Up Arrow 9"/>
          <p:cNvSpPr/>
          <p:nvPr/>
        </p:nvSpPr>
        <p:spPr>
          <a:xfrm>
            <a:off x="7676089" y="4297173"/>
            <a:ext cx="484632" cy="1089441"/>
          </a:xfrm>
          <a:prstGeom prst="up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800" dirty="0" err="1">
                <a:solidFill>
                  <a:schemeClr val="tx1"/>
                </a:solidFill>
              </a:rPr>
              <a:t>Stel</a:t>
            </a:r>
            <a:endParaRPr lang="en-IE" sz="800" dirty="0">
              <a:solidFill>
                <a:schemeClr val="tx1"/>
              </a:solidFill>
            </a:endParaRPr>
          </a:p>
          <a:p>
            <a:pPr algn="ctr"/>
            <a:r>
              <a:rPr lang="en-IE" sz="800" dirty="0">
                <a:solidFill>
                  <a:schemeClr val="tx1"/>
                </a:solidFill>
              </a:rPr>
              <a:t>la</a:t>
            </a:r>
          </a:p>
        </p:txBody>
      </p:sp>
    </p:spTree>
    <p:extLst>
      <p:ext uri="{BB962C8B-B14F-4D97-AF65-F5344CB8AC3E}">
        <p14:creationId xmlns:p14="http://schemas.microsoft.com/office/powerpoint/2010/main" val="206139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73838"/>
          </a:xfrm>
        </p:spPr>
        <p:txBody>
          <a:bodyPr>
            <a:normAutofit/>
          </a:bodyPr>
          <a:lstStyle/>
          <a:p>
            <a:r>
              <a:rPr lang="en-GB" sz="4400" dirty="0"/>
              <a:t>Using data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46694100"/>
              </p:ext>
            </p:extLst>
          </p:nvPr>
        </p:nvGraphicFramePr>
        <p:xfrm>
          <a:off x="457200" y="1850065"/>
          <a:ext cx="7931888" cy="4365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30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841067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altLang="en-US" dirty="0"/>
              <a:t>Implementation Teams</a:t>
            </a:r>
            <a:endParaRPr lang="en-IE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318" y="2852478"/>
            <a:ext cx="3179805" cy="22008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31</a:t>
            </a:fld>
            <a:endParaRPr lang="en-IE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606" y="1976284"/>
            <a:ext cx="5545393" cy="408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880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586" y="863699"/>
            <a:ext cx="8623005" cy="504602"/>
          </a:xfrm>
        </p:spPr>
        <p:txBody>
          <a:bodyPr>
            <a:noAutofit/>
          </a:bodyPr>
          <a:lstStyle/>
          <a:p>
            <a:r>
              <a:rPr lang="en-IE" sz="4400" dirty="0">
                <a:latin typeface="Calibri" panose="020F0502020204030204" pitchFamily="34" charset="0"/>
              </a:rPr>
              <a:t>6 Integrated Implementation Teams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2702691"/>
              </p:ext>
            </p:extLst>
          </p:nvPr>
        </p:nvGraphicFramePr>
        <p:xfrm>
          <a:off x="223284" y="1368301"/>
          <a:ext cx="10983432" cy="5265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32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187403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F1A177E-8525-4123-A592-5255E0FAC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6F1A177E-8525-4123-A592-5255E0FAC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6F1A177E-8525-4123-A592-5255E0FAC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AF32E36-F12E-47F4-9537-BE244C273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graphicEl>
                                              <a:dgm id="{AAF32E36-F12E-47F4-9537-BE244C273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AAF32E36-F12E-47F4-9537-BE244C273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4B4BC03-A327-436F-BAC6-97C8E89CC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graphicEl>
                                              <a:dgm id="{34B4BC03-A327-436F-BAC6-97C8E89CC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dgm id="{34B4BC03-A327-436F-BAC6-97C8E89CC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C1C167C-B2A6-4700-8DBE-D0563F915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graphicEl>
                                              <a:dgm id="{EC1C167C-B2A6-4700-8DBE-D0563F915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graphicEl>
                                              <a:dgm id="{EC1C167C-B2A6-4700-8DBE-D0563F915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9BF8B25-3B7A-4362-A416-CF7C8809C2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graphicEl>
                                              <a:dgm id="{89BF8B25-3B7A-4362-A416-CF7C8809C2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graphicEl>
                                              <a:dgm id="{89BF8B25-3B7A-4362-A416-CF7C8809C2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7BF3B54-B31E-4ECE-9DED-DD58E80EFA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07BF3B54-B31E-4ECE-9DED-DD58E80EFA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dgm id="{07BF3B54-B31E-4ECE-9DED-DD58E80EFA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DFD05CC-70A1-4C5D-B885-D866952E8E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graphicEl>
                                              <a:dgm id="{3DFD05CC-70A1-4C5D-B885-D866952E8E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dgm id="{3DFD05CC-70A1-4C5D-B885-D866952E8E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B08CC8E-D417-4AB2-933E-4D8C027D6E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graphicEl>
                                              <a:dgm id="{9B08CC8E-D417-4AB2-933E-4D8C027D6E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graphicEl>
                                              <a:dgm id="{9B08CC8E-D417-4AB2-933E-4D8C027D6E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A44EDE-9F32-4AAE-8BC8-600059C2F0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graphicEl>
                                              <a:dgm id="{96A44EDE-9F32-4AAE-8BC8-600059C2F0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graphicEl>
                                              <a:dgm id="{96A44EDE-9F32-4AAE-8BC8-600059C2F0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2931D25-ED8B-4EE2-93D3-36F4FBACD3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graphicEl>
                                              <a:dgm id="{92931D25-ED8B-4EE2-93D3-36F4FBACD3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graphicEl>
                                              <a:dgm id="{92931D25-ED8B-4EE2-93D3-36F4FBACD3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BDF4267-C4B7-40D7-8022-01F68AA625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graphicEl>
                                              <a:dgm id="{4BDF4267-C4B7-40D7-8022-01F68AA625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graphicEl>
                                              <a:dgm id="{4BDF4267-C4B7-40D7-8022-01F68AA625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5537A94-FDF7-4806-9A01-5FCFD45AF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graphicEl>
                                              <a:dgm id="{D5537A94-FDF7-4806-9A01-5FCFD45AF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graphicEl>
                                              <a:dgm id="{D5537A94-FDF7-4806-9A01-5FCFD45AF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549" y="704088"/>
            <a:ext cx="8729329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" panose="020F0502020204030204" pitchFamily="34" charset="0"/>
              </a:rPr>
              <a:t>Common features of Nurture Programme Implementation Teams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Chair selection – based more 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on process than content skills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Geographic representation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Discipline representation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Community &amp; Voluntary 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and other statutory services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Systems and content expertise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HSE programme lead and CES on all teams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Project support – key role in logistics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33</a:t>
            </a:fld>
            <a:endParaRPr lang="en-I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651" y="2115879"/>
            <a:ext cx="4061637" cy="271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973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704088"/>
            <a:ext cx="8686801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" panose="020F0502020204030204" pitchFamily="34" charset="0"/>
              </a:rPr>
              <a:t>Common features of Nurture </a:t>
            </a:r>
            <a:r>
              <a:rPr lang="en-IE" sz="3600" dirty="0">
                <a:latin typeface="Calibri" panose="020F0502020204030204" pitchFamily="34" charset="0"/>
              </a:rPr>
              <a:t>Programme </a:t>
            </a:r>
            <a:r>
              <a:rPr lang="en-GB" sz="3600" dirty="0">
                <a:latin typeface="Calibri" panose="020F0502020204030204" pitchFamily="34" charset="0"/>
              </a:rPr>
              <a:t>Implementation Teams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Terms of reference agreed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Implementation Plans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Action oriented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Pre meeting preparation and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post meeting follow up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Monthly – 4/5 hours duration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scheduling and momentum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34</a:t>
            </a:fld>
            <a:endParaRPr lang="en-I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599" y="2050026"/>
            <a:ext cx="4061637" cy="280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246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704088"/>
            <a:ext cx="8686801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" panose="020F0502020204030204" pitchFamily="34" charset="0"/>
              </a:rPr>
              <a:t>Common features of Nurture </a:t>
            </a:r>
            <a:r>
              <a:rPr lang="en-IE" sz="3600" dirty="0">
                <a:latin typeface="Calibri" panose="020F0502020204030204" pitchFamily="34" charset="0"/>
              </a:rPr>
              <a:t>Programme </a:t>
            </a:r>
            <a:r>
              <a:rPr lang="en-GB" sz="3600" dirty="0">
                <a:latin typeface="Calibri" panose="020F0502020204030204" pitchFamily="34" charset="0"/>
              </a:rPr>
              <a:t>Implementation Teams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Assignment of tasks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Alignment and information 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sharing 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Interdependency and 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co-ordination across six teams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Chairs gathering</a:t>
            </a:r>
          </a:p>
          <a:p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Establishment of sub groups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where appropriate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35</a:t>
            </a:fld>
            <a:endParaRPr lang="en-I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079" y="2138517"/>
            <a:ext cx="4003157" cy="283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0801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/>
        </p:nvSpPr>
        <p:spPr>
          <a:xfrm>
            <a:off x="2647733" y="2124188"/>
            <a:ext cx="3711452" cy="2674798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82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Health promotion, Physical examination (neurological &amp; cardiac, orthopaedic &amp; Developmental assessment, Ages &amp; Stages), Immunisation, Records*, Brief interventions, CAFNAT, NBBSSP, Growth monitoring, CEMH (Post natal Depression, IMH, ACEs), Nutrition, Vision,  Dental, Child Safety Programme, Breastfeeding, audiology</a:t>
            </a:r>
          </a:p>
        </p:txBody>
      </p:sp>
      <p:sp>
        <p:nvSpPr>
          <p:cNvPr id="5" name="Left-Right Arrow 4"/>
          <p:cNvSpPr/>
          <p:nvPr/>
        </p:nvSpPr>
        <p:spPr>
          <a:xfrm>
            <a:off x="2936083" y="4610642"/>
            <a:ext cx="3131666" cy="647700"/>
          </a:xfrm>
          <a:prstGeom prst="leftRightArrow">
            <a:avLst/>
          </a:prstGeom>
          <a:solidFill>
            <a:srgbClr val="F796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Left-Right Arrow 6"/>
          <p:cNvSpPr/>
          <p:nvPr/>
        </p:nvSpPr>
        <p:spPr>
          <a:xfrm rot="18126385">
            <a:off x="2102411" y="3059145"/>
            <a:ext cx="2887953" cy="648891"/>
          </a:xfrm>
          <a:prstGeom prst="leftRightArrow">
            <a:avLst>
              <a:gd name="adj1" fmla="val 52774"/>
              <a:gd name="adj2" fmla="val 34895"/>
            </a:avLst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Left-Right Arrow 7"/>
          <p:cNvSpPr/>
          <p:nvPr/>
        </p:nvSpPr>
        <p:spPr>
          <a:xfrm rot="14214462">
            <a:off x="3995510" y="3051576"/>
            <a:ext cx="2976253" cy="647700"/>
          </a:xfrm>
          <a:prstGeom prst="leftRightArrow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158" name="TextBox 7"/>
          <p:cNvSpPr txBox="1">
            <a:spLocks noChangeArrowheads="1"/>
          </p:cNvSpPr>
          <p:nvPr/>
        </p:nvSpPr>
        <p:spPr bwMode="auto">
          <a:xfrm>
            <a:off x="3924302" y="4779171"/>
            <a:ext cx="14037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Leadership</a:t>
            </a:r>
          </a:p>
        </p:txBody>
      </p:sp>
      <p:sp>
        <p:nvSpPr>
          <p:cNvPr id="49159" name="TextBox 8"/>
          <p:cNvSpPr txBox="1">
            <a:spLocks noChangeArrowheads="1"/>
          </p:cNvSpPr>
          <p:nvPr/>
        </p:nvSpPr>
        <p:spPr bwMode="auto">
          <a:xfrm rot="-3437877">
            <a:off x="2781315" y="3259584"/>
            <a:ext cx="1410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Competency</a:t>
            </a:r>
          </a:p>
        </p:txBody>
      </p:sp>
      <p:sp>
        <p:nvSpPr>
          <p:cNvPr id="49160" name="TextBox 6"/>
          <p:cNvSpPr txBox="1">
            <a:spLocks noChangeArrowheads="1"/>
          </p:cNvSpPr>
          <p:nvPr/>
        </p:nvSpPr>
        <p:spPr bwMode="auto">
          <a:xfrm rot="3395474">
            <a:off x="4845249" y="3205444"/>
            <a:ext cx="14108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Organisation</a:t>
            </a:r>
          </a:p>
        </p:txBody>
      </p:sp>
      <p:sp>
        <p:nvSpPr>
          <p:cNvPr id="49161" name="TextBox 11"/>
          <p:cNvSpPr txBox="1">
            <a:spLocks noChangeArrowheads="1"/>
          </p:cNvSpPr>
          <p:nvPr/>
        </p:nvSpPr>
        <p:spPr bwMode="auto">
          <a:xfrm>
            <a:off x="2504097" y="603461"/>
            <a:ext cx="43743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altLang="en-US" sz="2000" b="1" i="1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Empowered, Educated and Supported Child Health and Wellbeing Workforce</a:t>
            </a:r>
          </a:p>
        </p:txBody>
      </p:sp>
      <p:sp>
        <p:nvSpPr>
          <p:cNvPr id="49163" name="TextBox 9"/>
          <p:cNvSpPr txBox="1">
            <a:spLocks noChangeArrowheads="1"/>
          </p:cNvSpPr>
          <p:nvPr/>
        </p:nvSpPr>
        <p:spPr bwMode="auto">
          <a:xfrm>
            <a:off x="4953001" y="5322366"/>
            <a:ext cx="1114748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National leadership and distributed leadership at CHO level for child health</a:t>
            </a:r>
            <a:endParaRPr kumimoji="0" lang="en-IE" altLang="en-US" sz="15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9164" name="TextBox 15"/>
          <p:cNvSpPr txBox="1">
            <a:spLocks noChangeArrowheads="1"/>
          </p:cNvSpPr>
          <p:nvPr/>
        </p:nvSpPr>
        <p:spPr bwMode="auto">
          <a:xfrm>
            <a:off x="6433222" y="4183512"/>
            <a:ext cx="1918097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Link with NMBI, ONMSD &amp; Medical Council competency frameworks</a:t>
            </a:r>
          </a:p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Begin engagement with 3</a:t>
            </a:r>
            <a:r>
              <a:rPr kumimoji="0" lang="en-IE" altLang="en-US" sz="750" b="1" i="0" u="none" strike="noStrike" kern="1200" cap="none" spc="0" normalizeH="0" baseline="3000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rd</a:t>
            </a: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level</a:t>
            </a:r>
          </a:p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Develop integrated KPIs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altLang="en-US" sz="75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9165" name="TextBox 9"/>
          <p:cNvSpPr txBox="1">
            <a:spLocks noChangeArrowheads="1"/>
          </p:cNvSpPr>
          <p:nvPr/>
        </p:nvSpPr>
        <p:spPr bwMode="auto">
          <a:xfrm>
            <a:off x="6067749" y="3327730"/>
            <a:ext cx="199906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Resource training structure with ICT support and develop learning strategies</a:t>
            </a:r>
          </a:p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Recommend governance and quality assurance structures at national &amp; CHO level aligned to HIQA and other professional standards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altLang="en-US" sz="75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9166" name="TextBox 8"/>
          <p:cNvSpPr txBox="1">
            <a:spLocks noChangeArrowheads="1"/>
          </p:cNvSpPr>
          <p:nvPr/>
        </p:nvSpPr>
        <p:spPr bwMode="auto">
          <a:xfrm>
            <a:off x="5468040" y="2501505"/>
            <a:ext cx="253177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Engage with Corporate HR Services</a:t>
            </a:r>
          </a:p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Review existing training  &amp; capacity building modules</a:t>
            </a:r>
          </a:p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Include both generic and targeted training</a:t>
            </a:r>
          </a:p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Early Information sessions </a:t>
            </a:r>
          </a:p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Secure mandate to facilitate training and develop facilitative structure</a:t>
            </a:r>
          </a:p>
        </p:txBody>
      </p:sp>
      <p:sp>
        <p:nvSpPr>
          <p:cNvPr id="49167" name="TextBox 13"/>
          <p:cNvSpPr txBox="1">
            <a:spLocks noChangeArrowheads="1"/>
          </p:cNvSpPr>
          <p:nvPr/>
        </p:nvSpPr>
        <p:spPr bwMode="auto">
          <a:xfrm>
            <a:off x="1363436" y="4407427"/>
            <a:ext cx="127277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Develop supervision, coaching and mentoring training for managers and core staff </a:t>
            </a:r>
          </a:p>
        </p:txBody>
      </p:sp>
      <p:sp>
        <p:nvSpPr>
          <p:cNvPr id="49168" name="TextBox 10"/>
          <p:cNvSpPr txBox="1">
            <a:spLocks noChangeArrowheads="1"/>
          </p:cNvSpPr>
          <p:nvPr/>
        </p:nvSpPr>
        <p:spPr bwMode="auto">
          <a:xfrm>
            <a:off x="1731393" y="3098709"/>
            <a:ext cx="150999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Match needs of service with skills and interests of workforce</a:t>
            </a:r>
          </a:p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Option to specialise in child health</a:t>
            </a:r>
          </a:p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Identify core qualifications</a:t>
            </a: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49169" name="TextBox 12"/>
          <p:cNvSpPr txBox="1">
            <a:spLocks noChangeArrowheads="1"/>
          </p:cNvSpPr>
          <p:nvPr/>
        </p:nvSpPr>
        <p:spPr bwMode="auto">
          <a:xfrm>
            <a:off x="1536230" y="3899061"/>
            <a:ext cx="120037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Identify competencies</a:t>
            </a:r>
          </a:p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Identify range of modalities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600453" y="3522667"/>
            <a:ext cx="1727597" cy="11493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49172" name="TextBox 10"/>
          <p:cNvSpPr txBox="1">
            <a:spLocks noChangeArrowheads="1"/>
          </p:cNvSpPr>
          <p:nvPr/>
        </p:nvSpPr>
        <p:spPr bwMode="auto">
          <a:xfrm>
            <a:off x="1889309" y="2399161"/>
            <a:ext cx="17275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Identify core and other staff for training</a:t>
            </a:r>
          </a:p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Fidelity: National and standardised, linked to professional registration</a:t>
            </a:r>
          </a:p>
        </p:txBody>
      </p:sp>
      <p:sp>
        <p:nvSpPr>
          <p:cNvPr id="24" name="TextBox 9"/>
          <p:cNvSpPr txBox="1">
            <a:spLocks noChangeArrowheads="1"/>
          </p:cNvSpPr>
          <p:nvPr/>
        </p:nvSpPr>
        <p:spPr bwMode="auto">
          <a:xfrm>
            <a:off x="3059533" y="5335219"/>
            <a:ext cx="1114748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28588" marR="0" lvl="0" indent="-1285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altLang="en-US" sz="75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Develop National panel to monitor and oversee implementation of training</a:t>
            </a:r>
            <a:endParaRPr kumimoji="0" lang="en-IE" altLang="en-US" sz="15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1878972" y="5279989"/>
            <a:ext cx="779563" cy="62108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7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SLT</a:t>
            </a:r>
          </a:p>
        </p:txBody>
      </p:sp>
      <p:sp>
        <p:nvSpPr>
          <p:cNvPr id="26" name="Oval 25"/>
          <p:cNvSpPr/>
          <p:nvPr/>
        </p:nvSpPr>
        <p:spPr>
          <a:xfrm>
            <a:off x="1007479" y="1710491"/>
            <a:ext cx="860145" cy="76839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PHN</a:t>
            </a:r>
          </a:p>
        </p:txBody>
      </p:sp>
      <p:sp>
        <p:nvSpPr>
          <p:cNvPr id="27" name="Oval 26"/>
          <p:cNvSpPr/>
          <p:nvPr/>
        </p:nvSpPr>
        <p:spPr>
          <a:xfrm>
            <a:off x="1901610" y="1487193"/>
            <a:ext cx="830716" cy="72971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CMD</a:t>
            </a:r>
          </a:p>
        </p:txBody>
      </p:sp>
      <p:sp>
        <p:nvSpPr>
          <p:cNvPr id="28" name="Oval 27"/>
          <p:cNvSpPr/>
          <p:nvPr/>
        </p:nvSpPr>
        <p:spPr>
          <a:xfrm>
            <a:off x="62267" y="3061197"/>
            <a:ext cx="751052" cy="52763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67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GP</a:t>
            </a:r>
          </a:p>
        </p:txBody>
      </p:sp>
      <p:sp>
        <p:nvSpPr>
          <p:cNvPr id="29" name="Oval 28"/>
          <p:cNvSpPr/>
          <p:nvPr/>
        </p:nvSpPr>
        <p:spPr>
          <a:xfrm>
            <a:off x="8258235" y="3147009"/>
            <a:ext cx="801210" cy="5855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7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</a:t>
            </a:r>
          </a:p>
        </p:txBody>
      </p:sp>
      <p:sp>
        <p:nvSpPr>
          <p:cNvPr id="30" name="Oval 29"/>
          <p:cNvSpPr/>
          <p:nvPr/>
        </p:nvSpPr>
        <p:spPr>
          <a:xfrm>
            <a:off x="301612" y="2216907"/>
            <a:ext cx="864759" cy="78938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Practice Nurse</a:t>
            </a:r>
          </a:p>
        </p:txBody>
      </p:sp>
      <p:sp>
        <p:nvSpPr>
          <p:cNvPr id="31" name="Oval 30"/>
          <p:cNvSpPr/>
          <p:nvPr/>
        </p:nvSpPr>
        <p:spPr>
          <a:xfrm>
            <a:off x="6620680" y="5322366"/>
            <a:ext cx="816179" cy="58531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7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 &amp; V sector</a:t>
            </a:r>
          </a:p>
        </p:txBody>
      </p:sp>
      <p:sp>
        <p:nvSpPr>
          <p:cNvPr id="32" name="Oval 31"/>
          <p:cNvSpPr/>
          <p:nvPr/>
        </p:nvSpPr>
        <p:spPr>
          <a:xfrm>
            <a:off x="48659" y="3732513"/>
            <a:ext cx="795818" cy="58204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7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Dietician</a:t>
            </a:r>
          </a:p>
        </p:txBody>
      </p:sp>
      <p:sp>
        <p:nvSpPr>
          <p:cNvPr id="33" name="Oval 32"/>
          <p:cNvSpPr/>
          <p:nvPr/>
        </p:nvSpPr>
        <p:spPr>
          <a:xfrm>
            <a:off x="219683" y="4506677"/>
            <a:ext cx="748073" cy="589398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67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Ob/GYN</a:t>
            </a:r>
          </a:p>
        </p:txBody>
      </p:sp>
      <p:sp>
        <p:nvSpPr>
          <p:cNvPr id="34" name="Oval 33"/>
          <p:cNvSpPr/>
          <p:nvPr/>
        </p:nvSpPr>
        <p:spPr>
          <a:xfrm>
            <a:off x="6443694" y="1624521"/>
            <a:ext cx="698402" cy="58427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7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Physio</a:t>
            </a:r>
          </a:p>
        </p:txBody>
      </p:sp>
      <p:sp>
        <p:nvSpPr>
          <p:cNvPr id="37" name="Oval 36"/>
          <p:cNvSpPr/>
          <p:nvPr/>
        </p:nvSpPr>
        <p:spPr>
          <a:xfrm>
            <a:off x="8258235" y="3819118"/>
            <a:ext cx="784837" cy="588309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7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Social Work</a:t>
            </a:r>
          </a:p>
        </p:txBody>
      </p:sp>
      <p:sp>
        <p:nvSpPr>
          <p:cNvPr id="38" name="Oval 37"/>
          <p:cNvSpPr/>
          <p:nvPr/>
        </p:nvSpPr>
        <p:spPr>
          <a:xfrm>
            <a:off x="7522660" y="5128177"/>
            <a:ext cx="811762" cy="580531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7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Traveller Primary Health</a:t>
            </a:r>
          </a:p>
        </p:txBody>
      </p:sp>
      <p:sp>
        <p:nvSpPr>
          <p:cNvPr id="39" name="Oval 38"/>
          <p:cNvSpPr/>
          <p:nvPr/>
        </p:nvSpPr>
        <p:spPr>
          <a:xfrm>
            <a:off x="8066810" y="4544057"/>
            <a:ext cx="800743" cy="58412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7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Play Therapist</a:t>
            </a:r>
          </a:p>
        </p:txBody>
      </p:sp>
      <p:sp>
        <p:nvSpPr>
          <p:cNvPr id="40" name="Oval 39"/>
          <p:cNvSpPr/>
          <p:nvPr/>
        </p:nvSpPr>
        <p:spPr>
          <a:xfrm>
            <a:off x="8074950" y="2399162"/>
            <a:ext cx="804225" cy="60712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675" dirty="0">
                <a:solidFill>
                  <a:prstClr val="white"/>
                </a:solidFill>
                <a:latin typeface="Calibri" panose="020F0502020204030204"/>
              </a:rPr>
              <a:t>Psychology</a:t>
            </a:r>
            <a:endParaRPr kumimoji="0" lang="en-IE" sz="67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7432158" y="1828152"/>
            <a:ext cx="826077" cy="594019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7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Paediatric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7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Staff </a:t>
            </a:r>
          </a:p>
        </p:txBody>
      </p:sp>
      <p:sp>
        <p:nvSpPr>
          <p:cNvPr id="42" name="Oval 41"/>
          <p:cNvSpPr/>
          <p:nvPr/>
        </p:nvSpPr>
        <p:spPr>
          <a:xfrm>
            <a:off x="886099" y="5014328"/>
            <a:ext cx="733088" cy="6237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67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Midwife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B3A0E-E8E9-439F-A269-AD8346CB1D0D}" type="slidenum">
              <a:rPr lang="en-IE" smtClean="0"/>
              <a:pPr/>
              <a:t>36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484854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>
                <a:latin typeface="Calibri" panose="020F0502020204030204" pitchFamily="34" charset="0"/>
              </a:rPr>
              <a:t>Group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IE" dirty="0">
              <a:latin typeface="+mj-lt"/>
            </a:endParaRPr>
          </a:p>
          <a:p>
            <a:r>
              <a:rPr lang="en-IE" dirty="0">
                <a:latin typeface="+mj-lt"/>
              </a:rPr>
              <a:t>What is your view on the approach used and the practical tools and resources employed?</a:t>
            </a:r>
          </a:p>
          <a:p>
            <a:pPr marL="0" indent="0">
              <a:buNone/>
            </a:pPr>
            <a:endParaRPr lang="en-IE" dirty="0">
              <a:latin typeface="+mj-lt"/>
            </a:endParaRPr>
          </a:p>
          <a:p>
            <a:r>
              <a:rPr lang="en-IE" dirty="0">
                <a:latin typeface="+mj-lt"/>
              </a:rPr>
              <a:t>What do you think might be some of the challenges facing each of the Programme partners?</a:t>
            </a:r>
          </a:p>
          <a:p>
            <a:pPr lvl="2"/>
            <a:r>
              <a:rPr lang="en-IE" dirty="0">
                <a:latin typeface="+mj-lt"/>
              </a:rPr>
              <a:t>Programme Implementer	 (HSE)</a:t>
            </a:r>
          </a:p>
          <a:p>
            <a:pPr lvl="2"/>
            <a:r>
              <a:rPr lang="en-IE" dirty="0">
                <a:latin typeface="+mj-lt"/>
              </a:rPr>
              <a:t>Programme Implementation </a:t>
            </a:r>
          </a:p>
          <a:p>
            <a:pPr marL="667512" lvl="2" indent="0">
              <a:buNone/>
            </a:pPr>
            <a:r>
              <a:rPr lang="en-IE" dirty="0">
                <a:latin typeface="+mj-lt"/>
              </a:rPr>
              <a:t>    support provider	 (CES)</a:t>
            </a:r>
          </a:p>
          <a:p>
            <a:pPr lvl="2"/>
            <a:r>
              <a:rPr lang="en-IE" dirty="0">
                <a:latin typeface="Calibri" panose="020F0502020204030204" pitchFamily="34" charset="0"/>
              </a:rPr>
              <a:t>Programme Grant Manager (KHF)</a:t>
            </a:r>
          </a:p>
          <a:p>
            <a:pPr marL="667512" lvl="2" indent="0">
              <a:buNone/>
            </a:pPr>
            <a:endParaRPr lang="en-IE" dirty="0">
              <a:latin typeface="+mj-lt"/>
            </a:endParaRPr>
          </a:p>
          <a:p>
            <a:pPr marL="0" indent="0">
              <a:buNone/>
            </a:pPr>
            <a:endParaRPr lang="en-IE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37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803971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4000" dirty="0">
                <a:solidFill>
                  <a:srgbClr val="1F497D"/>
                </a:solidFill>
              </a:rPr>
              <a:t>                         </a:t>
            </a:r>
            <a:r>
              <a:rPr lang="en-IE" sz="4000" dirty="0">
                <a:solidFill>
                  <a:srgbClr val="1F497D"/>
                </a:solidFill>
                <a:latin typeface="Calibri" panose="020F0502020204030204" pitchFamily="34" charset="0"/>
              </a:rPr>
              <a:t>Enablers and challenges</a:t>
            </a:r>
            <a:endParaRPr lang="en-IE" dirty="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>
              <a:latin typeface="Calibri" panose="020F0502020204030204" pitchFamily="34" charset="0"/>
            </a:endParaRPr>
          </a:p>
          <a:p>
            <a:r>
              <a:rPr lang="en-IE" dirty="0">
                <a:latin typeface="Calibri" panose="020F0502020204030204" pitchFamily="34" charset="0"/>
              </a:rPr>
              <a:t>Enablers</a:t>
            </a:r>
          </a:p>
          <a:p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20000"/>
          </a:bodyPr>
          <a:lstStyle/>
          <a:p>
            <a:endParaRPr lang="en-IE" dirty="0">
              <a:latin typeface="Calibri" panose="020F0502020204030204" pitchFamily="34" charset="0"/>
            </a:endParaRPr>
          </a:p>
          <a:p>
            <a:r>
              <a:rPr lang="en-IE" sz="2600" dirty="0">
                <a:latin typeface="Calibri" panose="020F0502020204030204" pitchFamily="34" charset="0"/>
              </a:rPr>
              <a:t>Challenges</a:t>
            </a:r>
          </a:p>
          <a:p>
            <a:endParaRPr lang="en-IE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599"/>
            <a:ext cx="4040188" cy="3850341"/>
          </a:xfrm>
        </p:spPr>
        <p:txBody>
          <a:bodyPr>
            <a:normAutofit/>
          </a:bodyPr>
          <a:lstStyle/>
          <a:p>
            <a:pPr lvl="0">
              <a:buClr>
                <a:srgbClr val="7AA891"/>
              </a:buClr>
            </a:pPr>
            <a:r>
              <a:rPr lang="en-IE" sz="2400" dirty="0">
                <a:solidFill>
                  <a:prstClr val="black"/>
                </a:solidFill>
                <a:latin typeface="Calibri" panose="020F0502020204030204" pitchFamily="34" charset="0"/>
              </a:rPr>
              <a:t>Structures are only as good as the relationships in them – so mind them</a:t>
            </a:r>
          </a:p>
          <a:p>
            <a:r>
              <a:rPr lang="en-IE" sz="2400" dirty="0">
                <a:latin typeface="Calibri" panose="020F0502020204030204" pitchFamily="34" charset="0"/>
              </a:rPr>
              <a:t>Work at multiple levels – supporting / challenging</a:t>
            </a:r>
          </a:p>
          <a:p>
            <a:r>
              <a:rPr lang="en-IE" sz="2400" dirty="0">
                <a:latin typeface="Calibri" panose="020F0502020204030204" pitchFamily="34" charset="0"/>
              </a:rPr>
              <a:t>Independent role of KHF allows freedom in advocacy  </a:t>
            </a:r>
          </a:p>
          <a:p>
            <a:pPr marL="393192" lvl="1" indent="0">
              <a:buClr>
                <a:srgbClr val="266659"/>
              </a:buClr>
              <a:buNone/>
            </a:pPr>
            <a:endParaRPr lang="en-IE" sz="2200" dirty="0">
              <a:solidFill>
                <a:prstClr val="black"/>
              </a:solidFill>
              <a:latin typeface="Calibri"/>
            </a:endParaRPr>
          </a:p>
          <a:p>
            <a:endParaRPr lang="en-IE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lvl="0">
              <a:buClr>
                <a:srgbClr val="7AA891"/>
              </a:buClr>
            </a:pPr>
            <a:r>
              <a:rPr lang="en-IE" sz="2400" dirty="0">
                <a:solidFill>
                  <a:prstClr val="black"/>
                </a:solidFill>
                <a:latin typeface="Calibri"/>
              </a:rPr>
              <a:t>Getting infant health and wellbeing centre stage </a:t>
            </a:r>
          </a:p>
          <a:p>
            <a:pPr lvl="0">
              <a:buClr>
                <a:srgbClr val="7AA891"/>
              </a:buClr>
            </a:pPr>
            <a:r>
              <a:rPr lang="en-IE" sz="2400" dirty="0">
                <a:solidFill>
                  <a:prstClr val="black"/>
                </a:solidFill>
                <a:latin typeface="Calibri"/>
              </a:rPr>
              <a:t>Is the whole greater than the sum of the individual parts? </a:t>
            </a:r>
          </a:p>
          <a:p>
            <a:pPr lvl="0">
              <a:buClr>
                <a:srgbClr val="7AA891"/>
              </a:buClr>
            </a:pPr>
            <a:r>
              <a:rPr lang="en-IE" sz="2400" dirty="0">
                <a:solidFill>
                  <a:prstClr val="black"/>
                </a:solidFill>
                <a:latin typeface="Calibri"/>
              </a:rPr>
              <a:t>Pace v Process </a:t>
            </a:r>
          </a:p>
          <a:p>
            <a:pPr lvl="2">
              <a:buClr>
                <a:srgbClr val="7AA891"/>
              </a:buClr>
            </a:pPr>
            <a:r>
              <a:rPr lang="en-IE" dirty="0">
                <a:solidFill>
                  <a:prstClr val="black"/>
                </a:solidFill>
                <a:latin typeface="Calibri"/>
              </a:rPr>
              <a:t>Timeframe / progress / product /  drawdown / end point  </a:t>
            </a:r>
          </a:p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38</a:t>
            </a:fld>
            <a:endParaRPr lang="en-IE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74" y="5294671"/>
            <a:ext cx="3338831" cy="1177847"/>
          </a:xfrm>
          <a:prstGeom prst="rect">
            <a:avLst/>
          </a:prstGeom>
        </p:spPr>
      </p:pic>
      <p:pic>
        <p:nvPicPr>
          <p:cNvPr id="9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3" t="22490" r="21326" b="21996"/>
          <a:stretch>
            <a:fillRect/>
          </a:stretch>
        </p:blipFill>
        <p:spPr bwMode="auto">
          <a:xfrm>
            <a:off x="645840" y="1096068"/>
            <a:ext cx="2221568" cy="859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1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4000" dirty="0">
                <a:solidFill>
                  <a:srgbClr val="1F497D"/>
                </a:solidFill>
              </a:rPr>
              <a:t>                          Enablers and challenges</a:t>
            </a:r>
            <a:endParaRPr lang="en-I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>
              <a:latin typeface="Calibri" panose="020F0502020204030204" pitchFamily="34" charset="0"/>
            </a:endParaRPr>
          </a:p>
          <a:p>
            <a:r>
              <a:rPr lang="en-IE" dirty="0">
                <a:latin typeface="Calibri" panose="020F0502020204030204" pitchFamily="34" charset="0"/>
              </a:rPr>
              <a:t>Enablers</a:t>
            </a:r>
          </a:p>
          <a:p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20000"/>
          </a:bodyPr>
          <a:lstStyle/>
          <a:p>
            <a:endParaRPr lang="en-IE" dirty="0">
              <a:latin typeface="Calibri" panose="020F0502020204030204" pitchFamily="34" charset="0"/>
            </a:endParaRPr>
          </a:p>
          <a:p>
            <a:r>
              <a:rPr lang="en-IE" sz="2600" dirty="0">
                <a:latin typeface="Calibri" panose="020F0502020204030204" pitchFamily="34" charset="0"/>
              </a:rPr>
              <a:t>Challenges</a:t>
            </a:r>
          </a:p>
          <a:p>
            <a:endParaRPr lang="en-IE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10000"/>
          </a:bodyPr>
          <a:lstStyle/>
          <a:p>
            <a:pPr lvl="0">
              <a:buClr>
                <a:srgbClr val="7AA891"/>
              </a:buClr>
            </a:pPr>
            <a:r>
              <a:rPr lang="en-IE" sz="2600" dirty="0">
                <a:solidFill>
                  <a:prstClr val="black"/>
                </a:solidFill>
                <a:latin typeface="Calibri"/>
              </a:rPr>
              <a:t>Health service in transition</a:t>
            </a:r>
          </a:p>
          <a:p>
            <a:pPr marL="0" lvl="0" indent="0">
              <a:buClr>
                <a:srgbClr val="7AA891"/>
              </a:buClr>
              <a:buNone/>
            </a:pPr>
            <a:r>
              <a:rPr lang="en-IE" sz="2600" dirty="0">
                <a:solidFill>
                  <a:prstClr val="black"/>
                </a:solidFill>
                <a:latin typeface="Calibri"/>
              </a:rPr>
              <a:t>    - providing part of the solution </a:t>
            </a:r>
          </a:p>
          <a:p>
            <a:pPr lvl="0">
              <a:buClr>
                <a:srgbClr val="7AA891"/>
              </a:buClr>
            </a:pPr>
            <a:r>
              <a:rPr lang="en-IE" sz="2600" dirty="0">
                <a:solidFill>
                  <a:prstClr val="black"/>
                </a:solidFill>
                <a:latin typeface="Calibri"/>
              </a:rPr>
              <a:t>Access to expertise and evidence base within the service, readiness to engage</a:t>
            </a:r>
          </a:p>
          <a:p>
            <a:pPr lvl="0">
              <a:buClr>
                <a:srgbClr val="7AA891"/>
              </a:buClr>
            </a:pPr>
            <a:r>
              <a:rPr lang="en-IE" sz="2600" dirty="0">
                <a:solidFill>
                  <a:prstClr val="black"/>
                </a:solidFill>
                <a:latin typeface="Calibri"/>
              </a:rPr>
              <a:t>Partnership approach </a:t>
            </a:r>
          </a:p>
          <a:p>
            <a:pPr lvl="1">
              <a:buClr>
                <a:srgbClr val="266659"/>
              </a:buClr>
            </a:pPr>
            <a:r>
              <a:rPr lang="en-IE" sz="2400" dirty="0">
                <a:solidFill>
                  <a:prstClr val="black"/>
                </a:solidFill>
                <a:latin typeface="Calibri"/>
              </a:rPr>
              <a:t>supportive relationships; different perspectives</a:t>
            </a:r>
          </a:p>
          <a:p>
            <a:pPr lvl="1">
              <a:buClr>
                <a:srgbClr val="266659"/>
              </a:buClr>
            </a:pPr>
            <a:r>
              <a:rPr lang="en-IE" sz="2400" dirty="0">
                <a:solidFill>
                  <a:prstClr val="black"/>
                </a:solidFill>
                <a:latin typeface="Calibri"/>
              </a:rPr>
              <a:t>leverage of external partners</a:t>
            </a:r>
          </a:p>
          <a:p>
            <a:pPr lvl="1">
              <a:buClr>
                <a:srgbClr val="266659"/>
              </a:buClr>
            </a:pPr>
            <a:r>
              <a:rPr lang="en-IE" sz="2400" dirty="0">
                <a:solidFill>
                  <a:prstClr val="black"/>
                </a:solidFill>
                <a:latin typeface="Calibri"/>
              </a:rPr>
              <a:t>new approaches to implementation</a:t>
            </a:r>
          </a:p>
          <a:p>
            <a:endParaRPr lang="en-IE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Clr>
                <a:srgbClr val="7AA891"/>
              </a:buClr>
            </a:pPr>
            <a:r>
              <a:rPr lang="en-IE" sz="2400" dirty="0">
                <a:solidFill>
                  <a:prstClr val="black"/>
                </a:solidFill>
                <a:latin typeface="Calibri"/>
              </a:rPr>
              <a:t>Prioritising child health in a context of competing service demands and staff shortages</a:t>
            </a:r>
          </a:p>
          <a:p>
            <a:pPr lvl="0">
              <a:buClr>
                <a:srgbClr val="7AA891"/>
              </a:buClr>
            </a:pPr>
            <a:r>
              <a:rPr lang="en-IE" sz="2400" dirty="0">
                <a:solidFill>
                  <a:prstClr val="black"/>
                </a:solidFill>
                <a:latin typeface="Calibri"/>
              </a:rPr>
              <a:t>Complex systems and processes – system-wide implementation rather than regional pilots</a:t>
            </a:r>
          </a:p>
          <a:p>
            <a:pPr lvl="0">
              <a:buClr>
                <a:srgbClr val="7AA891"/>
              </a:buClr>
            </a:pPr>
            <a:r>
              <a:rPr lang="en-IE" sz="2400" dirty="0">
                <a:solidFill>
                  <a:prstClr val="black"/>
                </a:solidFill>
                <a:latin typeface="Calibri"/>
              </a:rPr>
              <a:t>Meeting expectations:</a:t>
            </a:r>
          </a:p>
          <a:p>
            <a:pPr lvl="1">
              <a:buClr>
                <a:srgbClr val="266659"/>
              </a:buClr>
            </a:pPr>
            <a:r>
              <a:rPr lang="en-IE" sz="2200" dirty="0">
                <a:solidFill>
                  <a:prstClr val="black"/>
                </a:solidFill>
                <a:latin typeface="Calibri"/>
              </a:rPr>
              <a:t>Staff expectations for early deliverables</a:t>
            </a:r>
          </a:p>
          <a:p>
            <a:pPr lvl="1">
              <a:buClr>
                <a:srgbClr val="266659"/>
              </a:buClr>
            </a:pPr>
            <a:r>
              <a:rPr lang="en-IE" sz="2200" dirty="0">
                <a:solidFill>
                  <a:prstClr val="black"/>
                </a:solidFill>
                <a:latin typeface="Calibri"/>
              </a:rPr>
              <a:t>Funder / grant management requirements</a:t>
            </a:r>
          </a:p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39</a:t>
            </a:fld>
            <a:endParaRPr lang="en-IE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95" y="1212112"/>
            <a:ext cx="1523999" cy="75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67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/>
              <a:t>Ireland – demographics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sz="2800" dirty="0"/>
          </a:p>
          <a:p>
            <a:r>
              <a:rPr lang="en-IE" sz="2800" dirty="0">
                <a:latin typeface="Calibri" panose="020F0502020204030204" pitchFamily="34" charset="0"/>
              </a:rPr>
              <a:t>Population 4.7m</a:t>
            </a:r>
          </a:p>
          <a:p>
            <a:r>
              <a:rPr lang="en-IE" sz="2800" dirty="0">
                <a:latin typeface="Calibri" panose="020F0502020204030204" pitchFamily="34" charset="0"/>
              </a:rPr>
              <a:t>Births: 65,909 (2015)</a:t>
            </a:r>
          </a:p>
          <a:p>
            <a:r>
              <a:rPr lang="en-IE" sz="2800" dirty="0">
                <a:latin typeface="Calibri" panose="020F0502020204030204" pitchFamily="34" charset="0"/>
              </a:rPr>
              <a:t>Jack and Emily </a:t>
            </a:r>
          </a:p>
          <a:p>
            <a:r>
              <a:rPr lang="en-IE" sz="2800" dirty="0">
                <a:latin typeface="Calibri" panose="020F0502020204030204" pitchFamily="34" charset="0"/>
              </a:rPr>
              <a:t>Birth rate: 15 babies per 1000</a:t>
            </a:r>
          </a:p>
          <a:p>
            <a:pPr marL="0" indent="0">
              <a:buNone/>
            </a:pPr>
            <a:r>
              <a:rPr lang="en-IE" sz="2800" dirty="0">
                <a:latin typeface="Calibri" panose="020F0502020204030204" pitchFamily="34" charset="0"/>
              </a:rPr>
              <a:t>   population (2014) highest in</a:t>
            </a:r>
          </a:p>
          <a:p>
            <a:pPr marL="0" indent="0">
              <a:buNone/>
            </a:pPr>
            <a:r>
              <a:rPr lang="en-IE" sz="2800" dirty="0">
                <a:latin typeface="Calibri" panose="020F0502020204030204" pitchFamily="34" charset="0"/>
              </a:rPr>
              <a:t>   Europe  </a:t>
            </a:r>
            <a:r>
              <a:rPr lang="en-IE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4</a:t>
            </a:fld>
            <a:endParaRPr lang="en-I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368" y="1935480"/>
            <a:ext cx="3008671" cy="442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8585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4000" dirty="0"/>
              <a:t>                 </a:t>
            </a:r>
            <a:r>
              <a:rPr lang="en-IE" sz="4000" dirty="0">
                <a:latin typeface="Calibri" panose="020F0502020204030204" pitchFamily="34" charset="0"/>
              </a:rPr>
              <a:t>Enablers and challenges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>
                <a:latin typeface="Calibri" panose="020F0502020204030204" pitchFamily="34" charset="0"/>
              </a:rPr>
              <a:t>Enablers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IE" dirty="0">
                <a:latin typeface="Calibri" panose="020F0502020204030204" pitchFamily="34" charset="0"/>
              </a:rPr>
              <a:t>Challenges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marL="285750" lvl="0" indent="-285750"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IE" sz="2000" dirty="0">
                <a:solidFill>
                  <a:prstClr val="black"/>
                </a:solidFill>
                <a:latin typeface="Calibri"/>
              </a:rPr>
              <a:t>Buy in and commitment</a:t>
            </a:r>
          </a:p>
          <a:p>
            <a:pPr marL="285750" lvl="0" indent="-285750"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IE" sz="2000" dirty="0">
                <a:solidFill>
                  <a:prstClr val="black"/>
                </a:solidFill>
                <a:latin typeface="Calibri"/>
              </a:rPr>
              <a:t>Framework underpinning implementation support approach and resources - Implementation support team</a:t>
            </a:r>
          </a:p>
          <a:p>
            <a:pPr marL="285750" lvl="0" indent="-285750"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IE" sz="2000" dirty="0">
                <a:solidFill>
                  <a:prstClr val="black"/>
                </a:solidFill>
                <a:latin typeface="Calibri"/>
              </a:rPr>
              <a:t>Continuous use of data and evidence to inform ongoing implementation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en-IE" sz="18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IE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2664" y="2418797"/>
            <a:ext cx="4041775" cy="4120116"/>
          </a:xfrm>
        </p:spPr>
        <p:txBody>
          <a:bodyPr>
            <a:normAutofit fontScale="92500" lnSpcReduction="10000"/>
          </a:bodyPr>
          <a:lstStyle/>
          <a:p>
            <a:pPr marL="285750" lvl="0" indent="-285750"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IE" sz="2000" dirty="0">
                <a:solidFill>
                  <a:prstClr val="black"/>
                </a:solidFill>
                <a:latin typeface="Calibri"/>
              </a:rPr>
              <a:t>Building and maintaining capacity within the system</a:t>
            </a:r>
          </a:p>
          <a:p>
            <a:pPr marL="285750" lvl="0" indent="-285750"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IE" sz="2000" dirty="0">
                <a:solidFill>
                  <a:prstClr val="black"/>
                </a:solidFill>
                <a:latin typeface="Calibri"/>
              </a:rPr>
              <a:t>Limitations of role</a:t>
            </a:r>
          </a:p>
          <a:p>
            <a:pPr marL="742950" lvl="1" indent="-285750"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IE" dirty="0">
                <a:solidFill>
                  <a:prstClr val="black"/>
                </a:solidFill>
                <a:latin typeface="Calibri"/>
              </a:rPr>
              <a:t>Not delivering</a:t>
            </a:r>
          </a:p>
          <a:p>
            <a:pPr marL="742950" lvl="1" indent="-285750"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IE" dirty="0">
                <a:solidFill>
                  <a:prstClr val="black"/>
                </a:solidFill>
                <a:latin typeface="Calibri"/>
              </a:rPr>
              <a:t>Decision-making authority to influence the system</a:t>
            </a:r>
          </a:p>
          <a:p>
            <a:pPr marL="285750" lvl="0" indent="-285750"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IE" sz="2000" dirty="0">
                <a:solidFill>
                  <a:prstClr val="black"/>
                </a:solidFill>
                <a:latin typeface="Calibri"/>
              </a:rPr>
              <a:t>Engendering sense of implementation responsibility</a:t>
            </a:r>
          </a:p>
          <a:p>
            <a:pPr marL="742950" lvl="1" indent="-285750"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IE" dirty="0">
                <a:solidFill>
                  <a:prstClr val="black"/>
                </a:solidFill>
                <a:latin typeface="Calibri"/>
              </a:rPr>
              <a:t>being patient</a:t>
            </a:r>
          </a:p>
          <a:p>
            <a:pPr marL="285750" lvl="0" indent="-285750"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prstClr val="black"/>
                </a:solidFill>
                <a:latin typeface="Calibri"/>
              </a:rPr>
              <a:t>Implementation takes time e.g. a three year programme takes five years…..</a:t>
            </a:r>
            <a:r>
              <a:rPr lang="en-GB" sz="2000" dirty="0" err="1">
                <a:solidFill>
                  <a:prstClr val="black"/>
                </a:solidFill>
                <a:latin typeface="Calibri"/>
              </a:rPr>
              <a:t>ish</a:t>
            </a:r>
            <a:endParaRPr lang="en-IE" sz="20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GB" sz="1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                          </a:t>
            </a:r>
            <a:r>
              <a:rPr lang="en-GB" sz="2000" dirty="0">
                <a:latin typeface="Calibri" panose="020F0502020204030204" pitchFamily="34" charset="0"/>
              </a:rPr>
              <a:t>Nudge ….gently nudge</a:t>
            </a:r>
          </a:p>
          <a:p>
            <a:pPr marL="0" lvl="0" indent="0">
              <a:buClr>
                <a:srgbClr val="7AA891"/>
              </a:buClr>
              <a:buNone/>
            </a:pPr>
            <a:r>
              <a:rPr lang="en-GB" sz="2000" dirty="0">
                <a:latin typeface="Calibri" panose="020F0502020204030204" pitchFamily="34" charset="0"/>
              </a:rPr>
              <a:t>                            people forward</a:t>
            </a:r>
            <a:endParaRPr lang="en-IE" sz="2000" dirty="0"/>
          </a:p>
          <a:p>
            <a:pPr marL="0" indent="0">
              <a:buNone/>
            </a:pPr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40</a:t>
            </a:fld>
            <a:endParaRPr lang="en-IE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9420" y="5589639"/>
            <a:ext cx="1479312" cy="864213"/>
          </a:xfrm>
          <a:prstGeom prst="rect">
            <a:avLst/>
          </a:prstGeom>
        </p:spPr>
      </p:pic>
      <p:pic>
        <p:nvPicPr>
          <p:cNvPr id="1026" name="Picture 1" descr="CES Blocks 110px x 76p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29" y="1190848"/>
            <a:ext cx="1019137" cy="58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53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>
                <a:latin typeface="Calibri" panose="020F0502020204030204" pitchFamily="34" charset="0"/>
              </a:rPr>
              <a:t>Group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IE" dirty="0"/>
          </a:p>
          <a:p>
            <a:pPr marL="0" indent="0">
              <a:buNone/>
            </a:pPr>
            <a:endParaRPr lang="en-IE" dirty="0"/>
          </a:p>
          <a:p>
            <a:r>
              <a:rPr lang="en-IE" sz="2800" dirty="0">
                <a:latin typeface="Calibri" panose="020F0502020204030204" pitchFamily="34" charset="0"/>
              </a:rPr>
              <a:t>From your context and practice do you have any suggestions /advice on addressing challenges and ensuring progress and sustainability?</a:t>
            </a:r>
          </a:p>
          <a:p>
            <a:pPr marL="0" indent="0">
              <a:buNone/>
            </a:pPr>
            <a:endParaRPr lang="en-IE" sz="28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IE" dirty="0">
              <a:latin typeface="+mj-lt"/>
            </a:endParaRPr>
          </a:p>
          <a:p>
            <a:pPr marL="0" indent="0">
              <a:buNone/>
            </a:pPr>
            <a:endParaRPr lang="en-IE" dirty="0">
              <a:latin typeface="+mj-lt"/>
            </a:endParaRPr>
          </a:p>
          <a:p>
            <a:pPr marL="0" indent="0">
              <a:buNone/>
            </a:pPr>
            <a:endParaRPr lang="en-IE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41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15003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1478" y="704088"/>
            <a:ext cx="7942521" cy="1143000"/>
          </a:xfrm>
        </p:spPr>
        <p:txBody>
          <a:bodyPr>
            <a:noAutofit/>
          </a:bodyPr>
          <a:lstStyle/>
          <a:p>
            <a:pPr algn="ctr"/>
            <a:r>
              <a:rPr lang="en-IE" sz="4000" dirty="0">
                <a:latin typeface="Calibri" panose="020F0502020204030204" pitchFamily="34" charset="0"/>
              </a:rPr>
              <a:t>We hope we haven't sent anyone to sleep….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782" y="1847088"/>
            <a:ext cx="5257800" cy="450926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42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16720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4000" dirty="0">
                <a:latin typeface="Calibri" panose="020F0502020204030204" pitchFamily="34" charset="0"/>
              </a:rPr>
              <a:t>Not me anyway!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43</a:t>
            </a:fld>
            <a:endParaRPr lang="en-IE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2708" y="1847088"/>
            <a:ext cx="5112327" cy="450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4755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IE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3939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/>
              <a:t>Irish Health Service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IE" dirty="0"/>
          </a:p>
          <a:p>
            <a:r>
              <a:rPr lang="en-IE" sz="3000" dirty="0">
                <a:latin typeface="Calibri" panose="020F0502020204030204" pitchFamily="34" charset="0"/>
              </a:rPr>
              <a:t>Public / private mix – “two tier”</a:t>
            </a:r>
          </a:p>
          <a:p>
            <a:endParaRPr lang="en-IE" sz="3000" dirty="0">
              <a:latin typeface="Calibri" panose="020F0502020204030204" pitchFamily="34" charset="0"/>
            </a:endParaRPr>
          </a:p>
          <a:p>
            <a:r>
              <a:rPr lang="en-IE" sz="3000" dirty="0">
                <a:latin typeface="Calibri" panose="020F0502020204030204" pitchFamily="34" charset="0"/>
              </a:rPr>
              <a:t>Range of public health services </a:t>
            </a:r>
          </a:p>
          <a:p>
            <a:pPr marL="0" indent="0">
              <a:buNone/>
            </a:pPr>
            <a:r>
              <a:rPr lang="en-IE" sz="3000" dirty="0">
                <a:latin typeface="Calibri" panose="020F0502020204030204" pitchFamily="34" charset="0"/>
              </a:rPr>
              <a:t>   delivered by the Health Service </a:t>
            </a:r>
          </a:p>
          <a:p>
            <a:pPr marL="0" indent="0">
              <a:buNone/>
            </a:pPr>
            <a:r>
              <a:rPr lang="en-IE" sz="3000" dirty="0">
                <a:latin typeface="Calibri" panose="020F0502020204030204" pitchFamily="34" charset="0"/>
              </a:rPr>
              <a:t>   Executive through hospital and </a:t>
            </a:r>
          </a:p>
          <a:p>
            <a:pPr marL="0" indent="0">
              <a:buNone/>
            </a:pPr>
            <a:r>
              <a:rPr lang="en-IE" sz="3000" dirty="0">
                <a:latin typeface="Calibri" panose="020F0502020204030204" pitchFamily="34" charset="0"/>
              </a:rPr>
              <a:t>   community services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5</a:t>
            </a:fld>
            <a:endParaRPr lang="en-IE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375" y="1935481"/>
            <a:ext cx="2964426" cy="43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173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4000" b="1" dirty="0"/>
              <a:t>The Irish Health Service in the media</a:t>
            </a:r>
            <a:endParaRPr lang="en-IE" sz="4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58" y="3314302"/>
            <a:ext cx="8059479" cy="117663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6</a:t>
            </a:fld>
            <a:endParaRPr lang="en-IE"/>
          </a:p>
        </p:txBody>
      </p:sp>
      <p:sp>
        <p:nvSpPr>
          <p:cNvPr id="7" name="Content Placeholder 4"/>
          <p:cNvSpPr txBox="1">
            <a:spLocks noChangeArrowheads="1"/>
          </p:cNvSpPr>
          <p:nvPr/>
        </p:nvSpPr>
        <p:spPr bwMode="auto">
          <a:xfrm rot="1248164">
            <a:off x="942535" y="3568383"/>
            <a:ext cx="7958558" cy="138499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>
            <a:spAutoFit/>
          </a:bodyPr>
          <a:lstStyle>
            <a:lvl1pPr marL="274320" indent="-274320" algn="l" rtl="0" eaLnBrk="0" latinLnBrk="0" hangingPunct="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latin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latin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latinLnBrk="0" hangingPunct="0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latinLnBrk="0" hangingPunct="0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IE" sz="2800" dirty="0"/>
              <a:t>“Hospital overcrowding crisis. Why are there a record number of patients on trolleys waiting for beds in Irish hospitals?”</a:t>
            </a:r>
          </a:p>
        </p:txBody>
      </p:sp>
      <p:sp>
        <p:nvSpPr>
          <p:cNvPr id="8" name="Content Placeholder 4"/>
          <p:cNvSpPr txBox="1">
            <a:spLocks noChangeArrowheads="1"/>
          </p:cNvSpPr>
          <p:nvPr/>
        </p:nvSpPr>
        <p:spPr bwMode="auto">
          <a:xfrm rot="20514653">
            <a:off x="813241" y="3656998"/>
            <a:ext cx="7973616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>
            <a:spAutoFit/>
          </a:bodyPr>
          <a:lstStyle>
            <a:lvl1pPr marL="274320" indent="-274320" algn="l" rtl="0" eaLnBrk="0" latinLnBrk="0" hangingPunct="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latin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latin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latinLnBrk="0" hangingPunct="0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latinLnBrk="0" hangingPunct="0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IE" sz="2800" dirty="0"/>
              <a:t>“Broken: Ireland’s ailing health service”</a:t>
            </a:r>
          </a:p>
        </p:txBody>
      </p:sp>
      <p:sp>
        <p:nvSpPr>
          <p:cNvPr id="9" name="Content Placeholder 4"/>
          <p:cNvSpPr txBox="1">
            <a:spLocks noChangeArrowheads="1"/>
          </p:cNvSpPr>
          <p:nvPr/>
        </p:nvSpPr>
        <p:spPr bwMode="auto">
          <a:xfrm rot="569444">
            <a:off x="994057" y="3999271"/>
            <a:ext cx="7958558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>
            <a:spAutoFit/>
          </a:bodyPr>
          <a:lstStyle>
            <a:lvl1pPr marL="274320" indent="-274320" algn="l" rtl="0" eaLnBrk="0" latinLnBrk="0" hangingPunct="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latin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latin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latinLnBrk="0" hangingPunct="0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latinLnBrk="0" hangingPunct="0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IE" sz="2800" dirty="0"/>
              <a:t>“Hospital waiting lists hit record of 660,000”</a:t>
            </a:r>
          </a:p>
        </p:txBody>
      </p:sp>
      <p:sp>
        <p:nvSpPr>
          <p:cNvPr id="10" name="Content Placeholder 4"/>
          <p:cNvSpPr txBox="1">
            <a:spLocks noChangeArrowheads="1"/>
          </p:cNvSpPr>
          <p:nvPr/>
        </p:nvSpPr>
        <p:spPr bwMode="auto">
          <a:xfrm>
            <a:off x="913054" y="3902617"/>
            <a:ext cx="7958558" cy="954107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>
            <a:spAutoFit/>
          </a:bodyPr>
          <a:lstStyle>
            <a:lvl1pPr marL="274320" indent="-274320" algn="l" rtl="0" eaLnBrk="0" latinLnBrk="0" hangingPunct="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latin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latin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latinLnBrk="0" hangingPunct="0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latinLnBrk="0" hangingPunct="0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indent="0">
              <a:buNone/>
            </a:pPr>
            <a:r>
              <a:rPr lang="en-IE" sz="2800" dirty="0"/>
              <a:t>“Children’s hospital decision delayed by financial concerns”</a:t>
            </a:r>
          </a:p>
        </p:txBody>
      </p:sp>
    </p:spTree>
    <p:extLst>
      <p:ext uri="{BB962C8B-B14F-4D97-AF65-F5344CB8AC3E}">
        <p14:creationId xmlns:p14="http://schemas.microsoft.com/office/powerpoint/2010/main" val="214703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54591"/>
          </a:xfrm>
        </p:spPr>
        <p:txBody>
          <a:bodyPr>
            <a:normAutofit/>
          </a:bodyPr>
          <a:lstStyle/>
          <a:p>
            <a:pPr algn="ctr"/>
            <a:r>
              <a:rPr lang="en-IE" sz="4400" b="1" dirty="0">
                <a:latin typeface="Calibri" panose="020F0502020204030204" pitchFamily="34" charset="0"/>
              </a:rPr>
              <a:t>Origins of the Nurture Programme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Atlantic Philanthropies invested in targeted services for children and young people – 10+ years </a:t>
            </a:r>
          </a:p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Conversations about how to mainstream the learning into universal statutory services informed by evidence of critical importance of pregnancy to 3 age range</a:t>
            </a:r>
          </a:p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Involved:</a:t>
            </a:r>
          </a:p>
          <a:p>
            <a:pPr lvl="1">
              <a:buClr>
                <a:srgbClr val="A32638"/>
              </a:buClr>
              <a:buFont typeface="Courier New" panose="02070309020205020404" pitchFamily="49" charset="0"/>
              <a:buChar char="o"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Katharine Howard Foundation</a:t>
            </a:r>
          </a:p>
          <a:p>
            <a:pPr lvl="1">
              <a:buClr>
                <a:srgbClr val="A32638"/>
              </a:buClr>
              <a:buFont typeface="Courier New" panose="02070309020205020404" pitchFamily="49" charset="0"/>
              <a:buChar char="o"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Centre for Effective Services</a:t>
            </a:r>
          </a:p>
          <a:p>
            <a:pPr lvl="1">
              <a:buClr>
                <a:srgbClr val="A32638"/>
              </a:buClr>
              <a:buFont typeface="Courier New" panose="02070309020205020404" pitchFamily="49" charset="0"/>
              <a:buChar char="o"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Health Service Executive </a:t>
            </a:r>
          </a:p>
          <a:p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7</a:t>
            </a:fld>
            <a:endParaRPr lang="en-I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224" y="4130040"/>
            <a:ext cx="3420875" cy="215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515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54591"/>
          </a:xfrm>
        </p:spPr>
        <p:txBody>
          <a:bodyPr>
            <a:normAutofit/>
          </a:bodyPr>
          <a:lstStyle/>
          <a:p>
            <a:pPr algn="ctr"/>
            <a:r>
              <a:rPr lang="en-IE" sz="4400" b="1" dirty="0">
                <a:latin typeface="Calibri" panose="020F0502020204030204" pitchFamily="34" charset="0"/>
              </a:rPr>
              <a:t>Origins of the Nurture Programme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2014: Logic model/Successful funding application</a:t>
            </a:r>
          </a:p>
          <a:p>
            <a:pPr marL="0" indent="0">
              <a:buClr>
                <a:srgbClr val="A32638"/>
              </a:buClr>
              <a:buNone/>
            </a:pPr>
            <a:endParaRPr lang="en-IE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2015: Structures established / Core lead staff recruited / Scoping report prepared / Implementation Planning commenced </a:t>
            </a:r>
          </a:p>
          <a:p>
            <a:pPr marL="0" indent="0">
              <a:buClr>
                <a:srgbClr val="A32638"/>
              </a:buClr>
              <a:buNone/>
            </a:pPr>
            <a:endParaRPr lang="en-IE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>
              <a:buClr>
                <a:srgbClr val="A32638"/>
              </a:buClr>
              <a:buFont typeface="Wingdings" panose="05000000000000000000" pitchFamily="2" charset="2"/>
              <a:buChar char="§"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2016: Implementation plan </a:t>
            </a:r>
          </a:p>
          <a:p>
            <a:pPr marL="0" indent="0">
              <a:buClr>
                <a:srgbClr val="A32638"/>
              </a:buClr>
              <a:buNone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completed, accepted and </a:t>
            </a:r>
          </a:p>
          <a:p>
            <a:pPr marL="0" indent="0">
              <a:buClr>
                <a:srgbClr val="A32638"/>
              </a:buClr>
              <a:buNone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commenced / Launch / </a:t>
            </a:r>
          </a:p>
          <a:p>
            <a:pPr marL="0" indent="0">
              <a:buClr>
                <a:srgbClr val="A32638"/>
              </a:buClr>
              <a:buNone/>
            </a:pPr>
            <a:r>
              <a:rPr lang="en-I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Process evaluation commenced </a:t>
            </a:r>
          </a:p>
          <a:p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8</a:t>
            </a:fld>
            <a:endParaRPr lang="en-I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925" y="3939988"/>
            <a:ext cx="3420875" cy="215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33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827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IE" sz="4400" b="1" dirty="0">
                <a:latin typeface="Calibri" panose="020F0502020204030204" pitchFamily="34" charset="0"/>
              </a:rPr>
              <a:t>Policy &amp; Legislative Context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Clr>
                <a:srgbClr val="A32638"/>
              </a:buClr>
              <a:buFont typeface="Wingdings" panose="05000000000000000000" pitchFamily="2" charset="2"/>
              <a:buChar char="q"/>
            </a:pPr>
            <a:r>
              <a:rPr lang="en-IE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Underpinned by existing legislation</a:t>
            </a:r>
          </a:p>
          <a:p>
            <a:pPr>
              <a:buClr>
                <a:srgbClr val="A32638"/>
              </a:buClr>
              <a:buFont typeface="Wingdings" panose="05000000000000000000" pitchFamily="2" charset="2"/>
              <a:buChar char="q"/>
            </a:pPr>
            <a:r>
              <a:rPr lang="en-IE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Current policy direction</a:t>
            </a:r>
          </a:p>
          <a:p>
            <a:pPr lvl="2">
              <a:buClr>
                <a:srgbClr val="A32638"/>
              </a:buClr>
              <a:buFont typeface="Wingdings" pitchFamily="2" charset="2"/>
              <a:buChar char="§"/>
            </a:pPr>
            <a:r>
              <a:rPr lang="en-IE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Healthy Ireland (2013-2025)</a:t>
            </a:r>
          </a:p>
          <a:p>
            <a:pPr lvl="2">
              <a:buClr>
                <a:srgbClr val="A32638"/>
              </a:buClr>
              <a:buFont typeface="Wingdings" pitchFamily="2" charset="2"/>
              <a:buChar char="§"/>
            </a:pPr>
            <a:r>
              <a:rPr lang="en-IE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Better Outcomes Brighter Futures</a:t>
            </a:r>
          </a:p>
          <a:p>
            <a:pPr marL="667512" lvl="2" indent="0">
              <a:buClr>
                <a:srgbClr val="A32638"/>
              </a:buClr>
              <a:buNone/>
            </a:pPr>
            <a:r>
              <a:rPr lang="en-IE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(2014-2020)</a:t>
            </a:r>
          </a:p>
          <a:p>
            <a:pPr marL="274320" lvl="2" indent="-274320">
              <a:buClr>
                <a:srgbClr val="A32638"/>
              </a:buClr>
              <a:buSzPct val="95000"/>
              <a:buFont typeface="Wingdings" panose="05000000000000000000" pitchFamily="2" charset="2"/>
              <a:buChar char="q"/>
            </a:pPr>
            <a:r>
              <a:rPr lang="en-IE" sz="36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New policy</a:t>
            </a:r>
          </a:p>
          <a:p>
            <a:pPr lvl="2">
              <a:buClr>
                <a:srgbClr val="A32638"/>
              </a:buClr>
              <a:buFont typeface="Wingdings" pitchFamily="2" charset="2"/>
              <a:buChar char="§"/>
            </a:pPr>
            <a:r>
              <a:rPr lang="en-IE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National Maternity Strategy 2016</a:t>
            </a:r>
            <a:endParaRPr lang="en-IE" sz="33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lvl="2">
              <a:buClr>
                <a:srgbClr val="A32638"/>
              </a:buClr>
              <a:buFont typeface="Wingdings" pitchFamily="2" charset="2"/>
              <a:buChar char="§"/>
            </a:pPr>
            <a:r>
              <a:rPr lang="en-IE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Committee on the Future of Healthcare 2017</a:t>
            </a:r>
          </a:p>
          <a:p>
            <a:pPr lvl="2">
              <a:buClr>
                <a:srgbClr val="A32638"/>
              </a:buClr>
              <a:buFont typeface="Wingdings" pitchFamily="2" charset="2"/>
              <a:buChar char="§"/>
            </a:pPr>
            <a:r>
              <a:rPr lang="en-IE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National Early Years Strategy pending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4359" y="1903728"/>
            <a:ext cx="2342441" cy="295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C6B70-BEAE-45D8-AAB9-A9B9464C994A}" type="slidenum">
              <a:rPr lang="en-IE" smtClean="0"/>
              <a:pPr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490323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66659"/>
      </a:accent1>
      <a:accent2>
        <a:srgbClr val="A32638"/>
      </a:accent2>
      <a:accent3>
        <a:srgbClr val="7AA891"/>
      </a:accent3>
      <a:accent4>
        <a:srgbClr val="92D050"/>
      </a:accent4>
      <a:accent5>
        <a:srgbClr val="D99694"/>
      </a:accent5>
      <a:accent6>
        <a:srgbClr val="548DD4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ABB0D7E2E9DA4E9CC5E0E9D0DBA419" ma:contentTypeVersion="8" ma:contentTypeDescription="Create a new document." ma:contentTypeScope="" ma:versionID="46ac21958ed10f9b9eefa5f61f7127a2">
  <xsd:schema xmlns:xsd="http://www.w3.org/2001/XMLSchema" xmlns:xs="http://www.w3.org/2001/XMLSchema" xmlns:p="http://schemas.microsoft.com/office/2006/metadata/properties" xmlns:ns2="e501a6c2-1d0a-4f88-a215-ec20fc91238d" xmlns:ns3="1dac0f6e-f7af-4801-a3cb-f7117304dbe8" targetNamespace="http://schemas.microsoft.com/office/2006/metadata/properties" ma:root="true" ma:fieldsID="8862d9d0c13f9f5c167b2e8bdc72f696" ns2:_="" ns3:_="">
    <xsd:import namespace="e501a6c2-1d0a-4f88-a215-ec20fc91238d"/>
    <xsd:import namespace="1dac0f6e-f7af-4801-a3cb-f7117304dbe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01a6c2-1d0a-4f88-a215-ec20fc91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ac0f6e-f7af-4801-a3cb-f7117304db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CDADB9-5163-4E4D-8A7A-105282CCA86B}">
  <ds:schemaRefs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www.w3.org/XML/1998/namespace"/>
    <ds:schemaRef ds:uri="1dac0f6e-f7af-4801-a3cb-f7117304dbe8"/>
    <ds:schemaRef ds:uri="http://schemas.microsoft.com/office/infopath/2007/PartnerControls"/>
    <ds:schemaRef ds:uri="e501a6c2-1d0a-4f88-a215-ec20fc91238d"/>
  </ds:schemaRefs>
</ds:datastoreItem>
</file>

<file path=customXml/itemProps2.xml><?xml version="1.0" encoding="utf-8"?>
<ds:datastoreItem xmlns:ds="http://schemas.openxmlformats.org/officeDocument/2006/customXml" ds:itemID="{DFCA162D-39D1-48A6-AF0D-64198C2AE9C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664FA6-F0F9-4AD6-AE84-A988233609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501a6c2-1d0a-4f88-a215-ec20fc91238d"/>
    <ds:schemaRef ds:uri="1dac0f6e-f7af-4801-a3cb-f7117304db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10727</TotalTime>
  <Words>3034</Words>
  <Application>Microsoft Office PowerPoint</Application>
  <PresentationFormat>On-screen Show (4:3)</PresentationFormat>
  <Paragraphs>646</Paragraphs>
  <Slides>44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44</vt:i4>
      </vt:variant>
    </vt:vector>
  </HeadingPairs>
  <TitlesOfParts>
    <vt:vector size="62" baseType="lpstr">
      <vt:lpstr>Gungsuh</vt:lpstr>
      <vt:lpstr>Arial</vt:lpstr>
      <vt:lpstr>Arial Black</vt:lpstr>
      <vt:lpstr>Calibri</vt:lpstr>
      <vt:lpstr>Calibri Light</vt:lpstr>
      <vt:lpstr>Constantia</vt:lpstr>
      <vt:lpstr>Courier New</vt:lpstr>
      <vt:lpstr>Kristen ITC</vt:lpstr>
      <vt:lpstr>Segoe UI</vt:lpstr>
      <vt:lpstr>Times New Roman</vt:lpstr>
      <vt:lpstr>Wingdings</vt:lpstr>
      <vt:lpstr>Wingdings 2</vt:lpstr>
      <vt:lpstr>Flow</vt:lpstr>
      <vt:lpstr>Custom Design</vt:lpstr>
      <vt:lpstr>Content</vt:lpstr>
      <vt:lpstr>1_Custom Design</vt:lpstr>
      <vt:lpstr>2_Custom Design</vt:lpstr>
      <vt:lpstr>Office Theme</vt:lpstr>
      <vt:lpstr>Building for Lasting Change: An Irish case study on enabling systems change to improve population-level infant health and wellbeing </vt:lpstr>
      <vt:lpstr>The Nurture Programme  Infant Health and Wellbeing </vt:lpstr>
      <vt:lpstr>Ireland </vt:lpstr>
      <vt:lpstr>Ireland – demographics </vt:lpstr>
      <vt:lpstr>Irish Health Service </vt:lpstr>
      <vt:lpstr>The Irish Health Service in the media</vt:lpstr>
      <vt:lpstr>Origins of the Nurture Programme </vt:lpstr>
      <vt:lpstr>Origins of the Nurture Programme </vt:lpstr>
      <vt:lpstr>Policy &amp; Legislative Context</vt:lpstr>
      <vt:lpstr>PowerPoint Presentation</vt:lpstr>
      <vt:lpstr>Child Health Context – Pre conception to aged 3</vt:lpstr>
      <vt:lpstr>Why Nurture Programme? Why now?</vt:lpstr>
      <vt:lpstr>Why Nurture Programme? Why now?</vt:lpstr>
      <vt:lpstr>Ireland’s Child Health Programme</vt:lpstr>
      <vt:lpstr>Content of the National Healthy Childhood Programme</vt:lpstr>
      <vt:lpstr>PowerPoint Presentation</vt:lpstr>
      <vt:lpstr>Sample deliverables</vt:lpstr>
      <vt:lpstr>Sustainability</vt:lpstr>
      <vt:lpstr>Implementation Science approach</vt:lpstr>
      <vt:lpstr>The Nurture Programme Planning</vt:lpstr>
      <vt:lpstr>PowerPoint Presentation</vt:lpstr>
      <vt:lpstr>   Active Implementation</vt:lpstr>
      <vt:lpstr>PowerPoint Presentation</vt:lpstr>
      <vt:lpstr>PowerPoint Presentation</vt:lpstr>
      <vt:lpstr>PowerPoint Presentation</vt:lpstr>
      <vt:lpstr>PowerPoint Presentation</vt:lpstr>
      <vt:lpstr>Building an implementation support team</vt:lpstr>
      <vt:lpstr>Using data</vt:lpstr>
      <vt:lpstr>Data and Information Framework to support Implementation</vt:lpstr>
      <vt:lpstr>Using data</vt:lpstr>
      <vt:lpstr> Implementation Teams</vt:lpstr>
      <vt:lpstr>6 Integrated Implementation Teams</vt:lpstr>
      <vt:lpstr>Common features of Nurture Programme Implementation Teams </vt:lpstr>
      <vt:lpstr>Common features of Nurture Programme Implementation Teams</vt:lpstr>
      <vt:lpstr>Common features of Nurture Programme Implementation Teams</vt:lpstr>
      <vt:lpstr>PowerPoint Presentation</vt:lpstr>
      <vt:lpstr>Group work</vt:lpstr>
      <vt:lpstr>                         Enablers and challenges</vt:lpstr>
      <vt:lpstr>                          Enablers and challenges</vt:lpstr>
      <vt:lpstr>                 Enablers and challenges</vt:lpstr>
      <vt:lpstr>Group work</vt:lpstr>
      <vt:lpstr>We hope we haven't sent anyone to sleep….</vt:lpstr>
      <vt:lpstr>Not me anyway!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Katharine Howard Foundation</dc:creator>
  <cp:lastModifiedBy>Gina</cp:lastModifiedBy>
  <cp:revision>294</cp:revision>
  <dcterms:created xsi:type="dcterms:W3CDTF">2016-05-06T09:59:16Z</dcterms:created>
  <dcterms:modified xsi:type="dcterms:W3CDTF">2017-07-06T09:17:23Z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0x01010064ABB0D7E2E9DA4E9CC5E0E9D0DBA419</vt:lpwstr>
  </property>
</Properties>
</file>