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8" r:id="rId4"/>
    <p:sldId id="269" r:id="rId5"/>
    <p:sldId id="273" r:id="rId6"/>
    <p:sldId id="259" r:id="rId7"/>
    <p:sldId id="262" r:id="rId8"/>
    <p:sldId id="263" r:id="rId9"/>
    <p:sldId id="267" r:id="rId10"/>
    <p:sldId id="264" r:id="rId11"/>
    <p:sldId id="261" r:id="rId12"/>
    <p:sldId id="257" r:id="rId13"/>
    <p:sldId id="270" r:id="rId14"/>
    <p:sldId id="272" r:id="rId15"/>
    <p:sldId id="260" r:id="rId16"/>
    <p:sldId id="265" r:id="rId17"/>
    <p:sldId id="271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88541-9B79-4E40-9CC5-22E9908231AF}" type="datetimeFigureOut">
              <a:rPr lang="en-IE" smtClean="0"/>
              <a:t>21/03/2018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A6357-7ED1-4327-B789-0BA39AAA01E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218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1F334-67EA-4664-A5CC-FB6EC0710336}" type="datetimeFigureOut">
              <a:rPr lang="en-IE" smtClean="0"/>
              <a:t>21/03/2018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749E8-8C83-4286-A0CC-22D539FD1D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097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749E8-8C83-4286-A0CC-22D539FD1D1C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726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9618-BC39-4C7F-8210-D370F5B65230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74607247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A1D-315F-4D32-81E2-3A6C18297139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6236169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7D2A-B4FA-497A-BF09-358BFED78C6D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633862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C871-71B2-40FF-A1E5-F5ACF2976422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250544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B7CB-11CC-4E56-95D1-A289D6FD00A7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8132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5029-F227-49D5-8BAA-6B61B0293B86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478057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CF36-882C-41D5-BCC0-479F2D442FCC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575019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AC31-9DDF-45A0-A24E-79E82A57D2F6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3183710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B6F-002A-44A2-A000-595245B1CBD5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340465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295C-F13C-4DCA-A7CC-92F73CE51E53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273965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B8E7-81AC-4865-B2FA-F92F6336F598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849039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CD72-A6F2-4AA3-AED8-0CD5400ADF60}" type="datetime1">
              <a:rPr lang="en-IE" smtClean="0"/>
              <a:t>21/03/2018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D506-3BAB-44FA-A0F0-B1811E15DAA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0209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f.i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6101"/>
            <a:ext cx="9144000" cy="1244045"/>
          </a:xfrm>
        </p:spPr>
        <p:txBody>
          <a:bodyPr>
            <a:normAutofit/>
          </a:bodyPr>
          <a:lstStyle/>
          <a:p>
            <a:r>
              <a:rPr lang="en-IE" sz="2800" dirty="0" smtClean="0">
                <a:latin typeface="+mn-lt"/>
              </a:rPr>
              <a:t>Barnardos Lost Childhood Campaign </a:t>
            </a:r>
            <a:br>
              <a:rPr lang="en-IE" sz="2800" dirty="0" smtClean="0">
                <a:latin typeface="+mn-lt"/>
              </a:rPr>
            </a:br>
            <a:r>
              <a:rPr lang="en-IE" sz="2800" dirty="0" smtClean="0">
                <a:latin typeface="+mn-lt"/>
              </a:rPr>
              <a:t>Presentation to T.D.s and Senators </a:t>
            </a:r>
            <a:br>
              <a:rPr lang="en-IE" sz="2800" dirty="0" smtClean="0">
                <a:latin typeface="+mn-lt"/>
              </a:rPr>
            </a:br>
            <a:r>
              <a:rPr lang="en-IE" sz="2800" dirty="0" smtClean="0">
                <a:latin typeface="+mn-lt"/>
              </a:rPr>
              <a:t>21</a:t>
            </a:r>
            <a:r>
              <a:rPr lang="en-IE" sz="2800" baseline="30000" dirty="0" smtClean="0">
                <a:latin typeface="+mn-lt"/>
              </a:rPr>
              <a:t>st</a:t>
            </a:r>
            <a:r>
              <a:rPr lang="en-IE" sz="2800" dirty="0" smtClean="0">
                <a:latin typeface="+mn-lt"/>
              </a:rPr>
              <a:t> March 2018 </a:t>
            </a:r>
            <a:endParaRPr lang="en-IE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95500"/>
            <a:ext cx="11099800" cy="3162300"/>
          </a:xfrm>
        </p:spPr>
        <p:txBody>
          <a:bodyPr>
            <a:normAutofit fontScale="77500" lnSpcReduction="20000"/>
          </a:bodyPr>
          <a:lstStyle/>
          <a:p>
            <a:r>
              <a:rPr lang="en-IE" sz="6500" b="1" dirty="0" smtClean="0"/>
              <a:t>Giving Our Children the Best Start in Life</a:t>
            </a:r>
          </a:p>
          <a:p>
            <a:r>
              <a:rPr lang="en-IE" sz="6500" b="1" dirty="0" smtClean="0"/>
              <a:t>- The Voices of Parents </a:t>
            </a:r>
          </a:p>
          <a:p>
            <a:endParaRPr lang="en-IE" sz="3800" dirty="0" smtClean="0"/>
          </a:p>
          <a:p>
            <a:r>
              <a:rPr lang="en-IE" sz="3600" dirty="0" smtClean="0"/>
              <a:t>Francis Chance, </a:t>
            </a:r>
            <a:r>
              <a:rPr lang="en-IE" sz="3600" dirty="0"/>
              <a:t>Katharine Howard Foundation </a:t>
            </a:r>
          </a:p>
          <a:p>
            <a:r>
              <a:rPr lang="en-IE" sz="3600" dirty="0" smtClean="0"/>
              <a:t>Programme Manager,</a:t>
            </a:r>
          </a:p>
          <a:p>
            <a:r>
              <a:rPr lang="en-IE" sz="3600" dirty="0" smtClean="0"/>
              <a:t>The Nurture Programme: Infant Health and Wellbeing </a:t>
            </a:r>
            <a:r>
              <a:rPr lang="en-IE" sz="3800" dirty="0" smtClean="0"/>
              <a:t> </a:t>
            </a:r>
            <a:endParaRPr lang="en-IE" sz="3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793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6700" b="1" dirty="0"/>
              <a:t>Family Matters </a:t>
            </a:r>
            <a:r>
              <a:rPr lang="en-IE" b="1" dirty="0"/>
              <a:t/>
            </a:r>
            <a:br>
              <a:rPr lang="en-IE" b="1" dirty="0"/>
            </a:br>
            <a:endParaRPr lang="en-IE" dirty="0"/>
          </a:p>
        </p:txBody>
      </p:sp>
      <p:sp>
        <p:nvSpPr>
          <p:cNvPr id="4" name="Oval Callout 3"/>
          <p:cNvSpPr/>
          <p:nvPr/>
        </p:nvSpPr>
        <p:spPr>
          <a:xfrm>
            <a:off x="838200" y="1219200"/>
            <a:ext cx="4991100" cy="3276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Sharing stories…..positive role modelling…..</a:t>
            </a:r>
          </a:p>
          <a:p>
            <a:pPr algn="ctr"/>
            <a:r>
              <a:rPr lang="en-IE" sz="2800" dirty="0" smtClean="0"/>
              <a:t>mentoring </a:t>
            </a:r>
            <a:endParaRPr lang="en-IE" sz="2800" dirty="0"/>
          </a:p>
        </p:txBody>
      </p:sp>
      <p:sp>
        <p:nvSpPr>
          <p:cNvPr id="5" name="Oval Callout 4"/>
          <p:cNvSpPr/>
          <p:nvPr/>
        </p:nvSpPr>
        <p:spPr>
          <a:xfrm>
            <a:off x="6324600" y="1816100"/>
            <a:ext cx="4940300" cy="32923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Due to distance and their own commitments they are not able to support me…..felt socially isolated </a:t>
            </a:r>
            <a:endParaRPr lang="en-IE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56930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/>
              <a:t>Choice Matters</a:t>
            </a:r>
            <a:endParaRPr lang="en-IE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B050"/>
                </a:solidFill>
              </a:rPr>
              <a:t>Maternity and paternity leave </a:t>
            </a:r>
          </a:p>
          <a:p>
            <a:endParaRPr lang="en-IE" dirty="0" smtClean="0"/>
          </a:p>
          <a:p>
            <a:r>
              <a:rPr lang="en-IE" dirty="0" smtClean="0"/>
              <a:t>Increase parental leave – </a:t>
            </a:r>
            <a:r>
              <a:rPr lang="en-IE" dirty="0" smtClean="0"/>
              <a:t>for fathers </a:t>
            </a:r>
            <a:r>
              <a:rPr lang="en-IE" dirty="0" smtClean="0"/>
              <a:t>or mothers </a:t>
            </a:r>
          </a:p>
          <a:p>
            <a:r>
              <a:rPr lang="en-IE" dirty="0" smtClean="0"/>
              <a:t>More flexible working conditions / family friendly / work-life balance</a:t>
            </a:r>
          </a:p>
          <a:p>
            <a:r>
              <a:rPr lang="en-IE" dirty="0" smtClean="0"/>
              <a:t>Reform tax / social protection so parents have the option to stay at home  </a:t>
            </a:r>
          </a:p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216487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6700" b="1" dirty="0"/>
              <a:t>Choice Matters </a:t>
            </a:r>
            <a:r>
              <a:rPr lang="en-IE" b="1" dirty="0"/>
              <a:t/>
            </a:r>
            <a:br>
              <a:rPr lang="en-IE" b="1" dirty="0"/>
            </a:br>
            <a:endParaRPr lang="en-IE" dirty="0"/>
          </a:p>
        </p:txBody>
      </p:sp>
      <p:sp>
        <p:nvSpPr>
          <p:cNvPr id="4" name="Oval Callout 3"/>
          <p:cNvSpPr/>
          <p:nvPr/>
        </p:nvSpPr>
        <p:spPr>
          <a:xfrm>
            <a:off x="1041400" y="1301782"/>
            <a:ext cx="4762500" cy="30289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 smtClean="0"/>
          </a:p>
          <a:p>
            <a:pPr algn="ctr"/>
            <a:r>
              <a:rPr lang="en-IE" sz="2800" dirty="0" smtClean="0"/>
              <a:t>Parents should be incentivised to stay at home if that is their wish in the early years</a:t>
            </a:r>
            <a:endParaRPr lang="en-IE" sz="2800" dirty="0"/>
          </a:p>
        </p:txBody>
      </p:sp>
      <p:sp>
        <p:nvSpPr>
          <p:cNvPr id="5" name="Oval Callout 4"/>
          <p:cNvSpPr/>
          <p:nvPr/>
        </p:nvSpPr>
        <p:spPr>
          <a:xfrm>
            <a:off x="6527800" y="1690688"/>
            <a:ext cx="4521200" cy="29874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…..more opportunities for men / fathers to spend time with their children. Part-time work offered for both </a:t>
            </a:r>
            <a:endParaRPr lang="en-IE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90195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/>
              <a:t>Money matters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87501"/>
            <a:ext cx="10515600" cy="4589462"/>
          </a:xfrm>
        </p:spPr>
        <p:txBody>
          <a:bodyPr/>
          <a:lstStyle/>
          <a:p>
            <a:r>
              <a:rPr lang="en-IE" dirty="0" smtClean="0">
                <a:solidFill>
                  <a:srgbClr val="00B050"/>
                </a:solidFill>
              </a:rPr>
              <a:t>Financial supports for childcare 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Child </a:t>
            </a:r>
            <a:r>
              <a:rPr lang="en-IE" dirty="0" smtClean="0">
                <a:solidFill>
                  <a:srgbClr val="00B050"/>
                </a:solidFill>
              </a:rPr>
              <a:t>benefit 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Income supports for families 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Free GP for under 6s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Childcare costs – more support / tax relief </a:t>
            </a:r>
          </a:p>
          <a:p>
            <a:r>
              <a:rPr lang="en-IE" dirty="0" smtClean="0"/>
              <a:t>Expand free GP to all children </a:t>
            </a:r>
            <a:endParaRPr lang="en-IE" dirty="0" smtClean="0"/>
          </a:p>
          <a:p>
            <a:r>
              <a:rPr lang="en-IE" dirty="0" smtClean="0"/>
              <a:t>Increase child benefit  - amount and duration 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951531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6700" b="1" dirty="0" smtClean="0"/>
              <a:t>Money Matters </a:t>
            </a:r>
            <a:r>
              <a:rPr lang="en-IE" b="1" dirty="0"/>
              <a:t/>
            </a:r>
            <a:br>
              <a:rPr lang="en-IE" b="1" dirty="0"/>
            </a:br>
            <a:endParaRPr lang="en-IE" dirty="0"/>
          </a:p>
        </p:txBody>
      </p:sp>
      <p:sp>
        <p:nvSpPr>
          <p:cNvPr id="4" name="Oval Callout 3"/>
          <p:cNvSpPr/>
          <p:nvPr/>
        </p:nvSpPr>
        <p:spPr>
          <a:xfrm>
            <a:off x="1130300" y="1281354"/>
            <a:ext cx="4445000" cy="285884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 smtClean="0"/>
          </a:p>
          <a:p>
            <a:pPr algn="ctr"/>
            <a:r>
              <a:rPr lang="en-IE" sz="2800" dirty="0" smtClean="0"/>
              <a:t>…a huge financial help to make sure my children have the basic needs and comforts to live life to the full </a:t>
            </a:r>
            <a:endParaRPr lang="en-IE" sz="2800" dirty="0"/>
          </a:p>
        </p:txBody>
      </p:sp>
      <p:sp>
        <p:nvSpPr>
          <p:cNvPr id="7" name="Oval Callout 6"/>
          <p:cNvSpPr/>
          <p:nvPr/>
        </p:nvSpPr>
        <p:spPr>
          <a:xfrm>
            <a:off x="6261100" y="1888525"/>
            <a:ext cx="4978400" cy="302833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Tax incentives for paying for childcare please. It’s crippling working parents. Awful stress caused by this.</a:t>
            </a:r>
            <a:endParaRPr lang="en-IE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7901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/>
              <a:t>Supports Matter</a:t>
            </a:r>
            <a:endParaRPr lang="en-IE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B050"/>
                </a:solidFill>
              </a:rPr>
              <a:t>Safe parks and play spaces 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ECCE: safe and caring spaces 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Maternity services / Public Heath Nurses / GPs / Immunisation </a:t>
            </a:r>
          </a:p>
          <a:p>
            <a:endParaRPr lang="en-IE" dirty="0" smtClean="0"/>
          </a:p>
          <a:p>
            <a:r>
              <a:rPr lang="en-IE" dirty="0" smtClean="0"/>
              <a:t>Additional </a:t>
            </a:r>
            <a:r>
              <a:rPr lang="en-IE" dirty="0"/>
              <a:t>parenting supports and resources </a:t>
            </a:r>
            <a:r>
              <a:rPr lang="en-IE" dirty="0" smtClean="0"/>
              <a:t>– preventative emphasis</a:t>
            </a:r>
          </a:p>
          <a:p>
            <a:r>
              <a:rPr lang="en-IE" dirty="0" smtClean="0"/>
              <a:t>More breastfeeding support </a:t>
            </a:r>
            <a:endParaRPr lang="en-IE" dirty="0"/>
          </a:p>
          <a:p>
            <a:r>
              <a:rPr lang="en-IE" dirty="0" smtClean="0"/>
              <a:t>More staff, better services, shorter waiting times 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93457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6700" b="1" dirty="0"/>
              <a:t>Supports Matter </a:t>
            </a:r>
            <a:r>
              <a:rPr lang="en-IE" b="1" dirty="0"/>
              <a:t/>
            </a:r>
            <a:br>
              <a:rPr lang="en-IE" b="1" dirty="0"/>
            </a:br>
            <a:endParaRPr lang="en-IE" dirty="0"/>
          </a:p>
        </p:txBody>
      </p:sp>
      <p:sp>
        <p:nvSpPr>
          <p:cNvPr id="4" name="Oval Callout 3"/>
          <p:cNvSpPr/>
          <p:nvPr/>
        </p:nvSpPr>
        <p:spPr>
          <a:xfrm>
            <a:off x="1166558" y="1308100"/>
            <a:ext cx="4446842" cy="242392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Provide universal supports when the first child is born so we start on firm foundations </a:t>
            </a:r>
            <a:endParaRPr lang="en-IE" sz="2800" dirty="0"/>
          </a:p>
        </p:txBody>
      </p:sp>
      <p:sp>
        <p:nvSpPr>
          <p:cNvPr id="5" name="Oval Callout 4"/>
          <p:cNvSpPr/>
          <p:nvPr/>
        </p:nvSpPr>
        <p:spPr>
          <a:xfrm>
            <a:off x="6642100" y="1117600"/>
            <a:ext cx="4495800" cy="25019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Parents should have access to parenting courses – many, many parents are struggling……</a:t>
            </a:r>
            <a:endParaRPr lang="en-IE" sz="2800" dirty="0"/>
          </a:p>
        </p:txBody>
      </p:sp>
      <p:sp>
        <p:nvSpPr>
          <p:cNvPr id="6" name="Oval Callout 5"/>
          <p:cNvSpPr/>
          <p:nvPr/>
        </p:nvSpPr>
        <p:spPr>
          <a:xfrm>
            <a:off x="3924300" y="3407520"/>
            <a:ext cx="4279900" cy="204133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It takes a village to raise a child but we don’t have that anymore </a:t>
            </a:r>
            <a:endParaRPr lang="en-IE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478251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 smtClean="0"/>
              <a:t>Conclusions </a:t>
            </a:r>
            <a:endParaRPr lang="en-IE" sz="6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Important to build the voices of parents into the culture of our work </a:t>
            </a:r>
          </a:p>
          <a:p>
            <a:r>
              <a:rPr lang="en-IE" dirty="0" smtClean="0"/>
              <a:t>Many parents are doing well and appreciate the services and 	supports available to them  </a:t>
            </a:r>
          </a:p>
          <a:p>
            <a:r>
              <a:rPr lang="en-IE" dirty="0"/>
              <a:t>Significant numbers </a:t>
            </a:r>
            <a:r>
              <a:rPr lang="en-IE" dirty="0" smtClean="0"/>
              <a:t>of parents are </a:t>
            </a:r>
            <a:r>
              <a:rPr lang="en-IE" dirty="0"/>
              <a:t>struggling – isolation from family </a:t>
            </a:r>
            <a:r>
              <a:rPr lang="en-IE" dirty="0" smtClean="0"/>
              <a:t>	and </a:t>
            </a:r>
            <a:r>
              <a:rPr lang="en-IE" dirty="0"/>
              <a:t>friends, </a:t>
            </a:r>
            <a:r>
              <a:rPr lang="en-IE" dirty="0" smtClean="0"/>
              <a:t>juggling </a:t>
            </a:r>
            <a:r>
              <a:rPr lang="en-IE" dirty="0"/>
              <a:t>time, </a:t>
            </a:r>
            <a:r>
              <a:rPr lang="en-IE" dirty="0"/>
              <a:t>financial </a:t>
            </a:r>
            <a:r>
              <a:rPr lang="en-IE" dirty="0"/>
              <a:t>stresses, </a:t>
            </a:r>
            <a:r>
              <a:rPr lang="en-IE" dirty="0"/>
              <a:t>difficulties in </a:t>
            </a:r>
            <a:r>
              <a:rPr lang="en-IE" dirty="0" smtClean="0"/>
              <a:t>	accessing </a:t>
            </a:r>
            <a:r>
              <a:rPr lang="en-IE" dirty="0"/>
              <a:t>services </a:t>
            </a:r>
            <a:r>
              <a:rPr lang="en-IE" dirty="0" smtClean="0"/>
              <a:t>and </a:t>
            </a:r>
            <a:r>
              <a:rPr lang="en-IE" dirty="0"/>
              <a:t>supports </a:t>
            </a:r>
          </a:p>
          <a:p>
            <a:r>
              <a:rPr lang="en-IE" dirty="0" smtClean="0"/>
              <a:t>Parenting matters – invest in it: childcare supports, family services 	and supports, supportive communities and </a:t>
            </a:r>
            <a:r>
              <a:rPr lang="en-IE" dirty="0" smtClean="0"/>
              <a:t>employments……… 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17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22360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244" y="5644797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 smtClean="0"/>
              <a:t>Katharine Howard Foundation </a:t>
            </a:r>
            <a:endParaRPr lang="en-IE" sz="6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Longstanding charitable foundation </a:t>
            </a:r>
          </a:p>
          <a:p>
            <a:r>
              <a:rPr lang="en-IE" dirty="0" smtClean="0"/>
              <a:t>Focus on early interventions to children and families </a:t>
            </a:r>
          </a:p>
          <a:p>
            <a:r>
              <a:rPr lang="en-IE" dirty="0" smtClean="0"/>
              <a:t>Parenting Support Initiative</a:t>
            </a:r>
          </a:p>
          <a:p>
            <a:pPr lvl="1"/>
            <a:r>
              <a:rPr lang="en-IE" dirty="0" smtClean="0"/>
              <a:t>16 Community and Voluntary sector initiatives 2014 - 2017</a:t>
            </a:r>
          </a:p>
          <a:p>
            <a:r>
              <a:rPr lang="en-IE" dirty="0" smtClean="0"/>
              <a:t>Nurture Programme: Infant Health and Wellbeing</a:t>
            </a:r>
          </a:p>
          <a:p>
            <a:pPr lvl="1"/>
            <a:r>
              <a:rPr lang="en-IE" dirty="0" smtClean="0"/>
              <a:t>On behalf of Atlantic Philanthropies </a:t>
            </a:r>
          </a:p>
          <a:p>
            <a:pPr lvl="1"/>
            <a:r>
              <a:rPr lang="en-IE" dirty="0" smtClean="0"/>
              <a:t>Strengthening HSE universal supports in pregnancy and first 3 years of a child’s life</a:t>
            </a:r>
          </a:p>
          <a:p>
            <a:pPr lvl="1"/>
            <a:r>
              <a:rPr lang="en-IE" dirty="0" smtClean="0"/>
              <a:t>70,000 births per year – one every 7.5 minutes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04672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E" sz="5150" b="1" dirty="0" smtClean="0"/>
              <a:t>Giving Our Children the Best Start in Life </a:t>
            </a:r>
            <a:endParaRPr lang="en-IE" sz="515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Opportunity: Universal Children’s Day - </a:t>
            </a:r>
            <a:r>
              <a:rPr lang="en-IE" dirty="0"/>
              <a:t>November </a:t>
            </a:r>
            <a:r>
              <a:rPr lang="en-IE" dirty="0" smtClean="0"/>
              <a:t>2017 </a:t>
            </a:r>
          </a:p>
          <a:p>
            <a:r>
              <a:rPr lang="en-IE" dirty="0" smtClean="0"/>
              <a:t>Get the voices of parents of young children </a:t>
            </a:r>
          </a:p>
          <a:p>
            <a:r>
              <a:rPr lang="en-IE" dirty="0" smtClean="0"/>
              <a:t>Framed as widely as possible </a:t>
            </a:r>
          </a:p>
          <a:p>
            <a:r>
              <a:rPr lang="en-IE" dirty="0" smtClean="0"/>
              <a:t>Focus on pregnancy and early childhood </a:t>
            </a:r>
          </a:p>
          <a:p>
            <a:r>
              <a:rPr lang="en-IE" dirty="0" smtClean="0"/>
              <a:t>Circulated </a:t>
            </a:r>
            <a:r>
              <a:rPr lang="en-IE" dirty="0" smtClean="0"/>
              <a:t>through </a:t>
            </a:r>
            <a:r>
              <a:rPr lang="en-IE" dirty="0" smtClean="0"/>
              <a:t>personal, professional and service networks </a:t>
            </a:r>
            <a:r>
              <a:rPr lang="en-IE" dirty="0" smtClean="0"/>
              <a:t>and on social media</a:t>
            </a:r>
            <a:endParaRPr lang="en-IE" dirty="0" smtClean="0"/>
          </a:p>
          <a:p>
            <a:r>
              <a:rPr lang="en-IE" dirty="0" smtClean="0"/>
              <a:t>Does </a:t>
            </a:r>
            <a:r>
              <a:rPr lang="en-IE" dirty="0"/>
              <a:t>not claim to be scientific – </a:t>
            </a:r>
            <a:r>
              <a:rPr lang="en-IE" dirty="0" smtClean="0"/>
              <a:t>“toe </a:t>
            </a:r>
            <a:r>
              <a:rPr lang="en-IE" dirty="0"/>
              <a:t>in the </a:t>
            </a:r>
            <a:r>
              <a:rPr lang="en-IE" dirty="0" smtClean="0"/>
              <a:t>water” </a:t>
            </a:r>
            <a:r>
              <a:rPr lang="en-IE" dirty="0"/>
              <a:t>exercise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78916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44" y="5705298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150" b="1" dirty="0">
                <a:solidFill>
                  <a:prstClr val="black"/>
                </a:solidFill>
              </a:rPr>
              <a:t>Giving Our Children the Best Start in Life 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rgbClr val="00B050"/>
                </a:solidFill>
              </a:rPr>
              <a:t>What helps you give your child the best start in life? </a:t>
            </a:r>
          </a:p>
          <a:p>
            <a:r>
              <a:rPr lang="en-IE" dirty="0"/>
              <a:t>W</a:t>
            </a:r>
            <a:r>
              <a:rPr lang="en-IE" dirty="0" smtClean="0"/>
              <a:t>hat </a:t>
            </a:r>
            <a:r>
              <a:rPr lang="en-IE" dirty="0"/>
              <a:t>could be improved to help </a:t>
            </a:r>
            <a:r>
              <a:rPr lang="en-IE" dirty="0" smtClean="0"/>
              <a:t>you give </a:t>
            </a:r>
            <a:r>
              <a:rPr lang="en-IE" dirty="0"/>
              <a:t>your child the best start in </a:t>
            </a:r>
            <a:r>
              <a:rPr lang="en-IE" dirty="0" smtClean="0"/>
              <a:t>life</a:t>
            </a:r>
          </a:p>
          <a:p>
            <a:pPr marL="0" indent="0">
              <a:buNone/>
            </a:pPr>
            <a:r>
              <a:rPr lang="en-IE" sz="2400" dirty="0" smtClean="0"/>
              <a:t>	Being a parent 			Family and friends </a:t>
            </a:r>
          </a:p>
          <a:p>
            <a:pPr marL="0" indent="0">
              <a:buNone/>
            </a:pPr>
            <a:r>
              <a:rPr lang="en-IE" sz="2400" dirty="0" smtClean="0"/>
              <a:t>	Communities 				The Internet </a:t>
            </a:r>
          </a:p>
          <a:p>
            <a:pPr marL="0" indent="0">
              <a:buNone/>
            </a:pPr>
            <a:r>
              <a:rPr lang="en-IE" sz="2400" dirty="0" smtClean="0"/>
              <a:t>	Health Services 			Early Childhood Services (ECCE)</a:t>
            </a:r>
          </a:p>
          <a:p>
            <a:pPr marL="0" indent="0">
              <a:buNone/>
            </a:pPr>
            <a:r>
              <a:rPr lang="en-IE" sz="2400" dirty="0" smtClean="0"/>
              <a:t>	Family Support &amp; Child Protection 	Social Protection &amp; Taxation </a:t>
            </a:r>
          </a:p>
          <a:p>
            <a:pPr marL="0" indent="0">
              <a:buNone/>
            </a:pPr>
            <a:r>
              <a:rPr lang="en-IE" sz="2400" dirty="0" smtClean="0"/>
              <a:t>	Local Authorities			Government </a:t>
            </a:r>
          </a:p>
          <a:p>
            <a:pPr marL="0" indent="0">
              <a:buNone/>
            </a:pPr>
            <a:r>
              <a:rPr lang="en-IE" sz="2400" dirty="0" smtClean="0"/>
              <a:t>	Employers  				Anyone else?</a:t>
            </a:r>
            <a:endParaRPr lang="en-IE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72342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44" y="5705298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150" b="1" dirty="0">
                <a:solidFill>
                  <a:prstClr val="black"/>
                </a:solidFill>
              </a:rPr>
              <a:t>Giving Our Children the Best Start in Life 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2400" dirty="0" smtClean="0"/>
          </a:p>
          <a:p>
            <a:endParaRPr lang="en-IE" sz="2400" dirty="0" smtClean="0"/>
          </a:p>
          <a:p>
            <a:r>
              <a:rPr lang="en-IE" sz="2400" dirty="0"/>
              <a:t>Almost 500 responses – every county </a:t>
            </a:r>
          </a:p>
          <a:p>
            <a:r>
              <a:rPr lang="en-IE" sz="2400" dirty="0" smtClean="0"/>
              <a:t>Data analysis and report writing by Dr Grainne Hickey </a:t>
            </a:r>
          </a:p>
          <a:p>
            <a:r>
              <a:rPr lang="en-IE" sz="2400" dirty="0" smtClean="0"/>
              <a:t>Summary report available late March 2018 – sign up for copies </a:t>
            </a:r>
          </a:p>
          <a:p>
            <a:r>
              <a:rPr lang="en-IE" sz="2400" dirty="0" smtClean="0"/>
              <a:t>Detailed report on line from </a:t>
            </a:r>
            <a:r>
              <a:rPr lang="en-IE" sz="2400" dirty="0"/>
              <a:t>late </a:t>
            </a:r>
            <a:r>
              <a:rPr lang="en-IE" sz="2400" dirty="0" smtClean="0"/>
              <a:t>March 2018 </a:t>
            </a:r>
            <a:r>
              <a:rPr lang="en-IE" sz="2400" dirty="0" smtClean="0">
                <a:hlinkClick r:id="rId3"/>
              </a:rPr>
              <a:t>www.khf.ie</a:t>
            </a:r>
            <a:endParaRPr lang="en-IE" sz="2400" dirty="0" smtClean="0"/>
          </a:p>
          <a:p>
            <a:r>
              <a:rPr lang="en-IE" sz="2400" dirty="0" smtClean="0"/>
              <a:t>Dissemination to relevant Departments and Agencies during April 2018 </a:t>
            </a:r>
            <a:endParaRPr lang="en-IE" sz="2400" dirty="0"/>
          </a:p>
          <a:p>
            <a:endParaRPr lang="en-IE" sz="2400" dirty="0" smtClean="0"/>
          </a:p>
          <a:p>
            <a:endParaRPr lang="en-IE" sz="2400" dirty="0" smtClean="0"/>
          </a:p>
          <a:p>
            <a:endParaRPr lang="en-IE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15397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 smtClean="0"/>
              <a:t>Top five messages </a:t>
            </a:r>
            <a:endParaRPr lang="en-IE" sz="6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>
              <a:buFont typeface="Wingdings" panose="05000000000000000000" pitchFamily="2" charset="2"/>
              <a:buChar char="ü"/>
            </a:pPr>
            <a:r>
              <a:rPr lang="en-IE" sz="5000" b="1" dirty="0" smtClean="0">
                <a:latin typeface="+mj-lt"/>
              </a:rPr>
              <a:t>Time Matters 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en-IE" sz="5000" b="1" dirty="0" smtClean="0">
                <a:latin typeface="+mj-lt"/>
              </a:rPr>
              <a:t>Family Matters 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en-IE" sz="5000" b="1" dirty="0" smtClean="0">
                <a:latin typeface="+mj-lt"/>
              </a:rPr>
              <a:t>Choice Matters 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en-IE" sz="5000" b="1" dirty="0" smtClean="0">
                <a:latin typeface="+mj-lt"/>
              </a:rPr>
              <a:t>Money Matters 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en-IE" sz="5000" b="1" dirty="0" smtClean="0">
                <a:latin typeface="+mj-lt"/>
              </a:rPr>
              <a:t>Supports Matter </a:t>
            </a:r>
            <a:endParaRPr lang="en-IE" sz="5000" b="1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543746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>
                <a:solidFill>
                  <a:prstClr val="black"/>
                </a:solidFill>
              </a:rPr>
              <a:t>Time Matters</a:t>
            </a:r>
            <a:endParaRPr lang="en-IE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B050"/>
                </a:solidFill>
              </a:rPr>
              <a:t>Importance of quality time with their child 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Love and security / Supporting development </a:t>
            </a:r>
          </a:p>
          <a:p>
            <a:r>
              <a:rPr lang="en-IE" dirty="0">
                <a:solidFill>
                  <a:srgbClr val="00B050"/>
                </a:solidFill>
              </a:rPr>
              <a:t>Structure and routine </a:t>
            </a:r>
            <a:endParaRPr lang="en-IE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Spend more time with my child – play and activities, listening </a:t>
            </a:r>
          </a:p>
          <a:p>
            <a:r>
              <a:rPr lang="en-IE" dirty="0" smtClean="0"/>
              <a:t>Greater work life balance </a:t>
            </a:r>
          </a:p>
          <a:p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908461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6000" b="1" dirty="0"/>
              <a:t>Time Matters </a:t>
            </a:r>
            <a:r>
              <a:rPr lang="en-IE" b="1" dirty="0"/>
              <a:t/>
            </a:r>
            <a:br>
              <a:rPr lang="en-IE" b="1" dirty="0"/>
            </a:br>
            <a:endParaRPr lang="en-IE" dirty="0"/>
          </a:p>
        </p:txBody>
      </p:sp>
      <p:sp>
        <p:nvSpPr>
          <p:cNvPr id="4" name="Oval Callout 3"/>
          <p:cNvSpPr/>
          <p:nvPr/>
        </p:nvSpPr>
        <p:spPr>
          <a:xfrm>
            <a:off x="1104900" y="1270000"/>
            <a:ext cx="4889500" cy="28575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I nurture and care for my children, giving them love security and confidence </a:t>
            </a:r>
            <a:endParaRPr lang="en-IE" sz="2800" dirty="0"/>
          </a:p>
        </p:txBody>
      </p:sp>
      <p:sp>
        <p:nvSpPr>
          <p:cNvPr id="5" name="Oval Callout 4"/>
          <p:cNvSpPr/>
          <p:nvPr/>
        </p:nvSpPr>
        <p:spPr>
          <a:xfrm>
            <a:off x="6426200" y="2125273"/>
            <a:ext cx="4927600" cy="288899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I try to be more present in their day to day woes, free my head for them… </a:t>
            </a:r>
            <a:endParaRPr lang="en-IE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51743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44" y="5448854"/>
            <a:ext cx="4465776" cy="1213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000" b="1" dirty="0">
                <a:solidFill>
                  <a:prstClr val="black"/>
                </a:solidFill>
              </a:rPr>
              <a:t>Family Matters</a:t>
            </a:r>
            <a:endParaRPr lang="en-IE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B050"/>
                </a:solidFill>
              </a:rPr>
              <a:t>Family and friends provide support, encouragement and love, a source of fun and </a:t>
            </a:r>
            <a:r>
              <a:rPr lang="en-IE" dirty="0">
                <a:solidFill>
                  <a:srgbClr val="00B050"/>
                </a:solidFill>
              </a:rPr>
              <a:t>learning / Practical and emotional help 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Grandparents are important role models 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25% lack extended family supports </a:t>
            </a:r>
          </a:p>
          <a:p>
            <a:r>
              <a:rPr lang="en-IE" dirty="0" smtClean="0"/>
              <a:t>18% want family &amp;</a:t>
            </a:r>
            <a:r>
              <a:rPr lang="en-IE" dirty="0"/>
              <a:t> </a:t>
            </a:r>
            <a:r>
              <a:rPr lang="en-IE" dirty="0" smtClean="0"/>
              <a:t>friends to spend more time with their children </a:t>
            </a:r>
          </a:p>
          <a:p>
            <a:r>
              <a:rPr lang="en-IE" dirty="0" smtClean="0"/>
              <a:t>Want them to support our parenting style / less sugary drinks &amp; treats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D506-3BAB-44FA-A0F0-B1811E15DAA3}" type="slidenum">
              <a:rPr lang="en-IE" smtClean="0"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68609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700</Words>
  <Application>Microsoft Office PowerPoint</Application>
  <PresentationFormat>Widescreen</PresentationFormat>
  <Paragraphs>125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Barnardos Lost Childhood Campaign  Presentation to T.D.s and Senators  21st March 2018 </vt:lpstr>
      <vt:lpstr>Katharine Howard Foundation </vt:lpstr>
      <vt:lpstr>Giving Our Children the Best Start in Life </vt:lpstr>
      <vt:lpstr>Giving Our Children the Best Start in Life </vt:lpstr>
      <vt:lpstr>Giving Our Children the Best Start in Life </vt:lpstr>
      <vt:lpstr>Top five messages </vt:lpstr>
      <vt:lpstr>Time Matters</vt:lpstr>
      <vt:lpstr>Time Matters  </vt:lpstr>
      <vt:lpstr>Family Matters</vt:lpstr>
      <vt:lpstr>Family Matters  </vt:lpstr>
      <vt:lpstr>Choice Matters</vt:lpstr>
      <vt:lpstr>Choice Matters  </vt:lpstr>
      <vt:lpstr>Money matters </vt:lpstr>
      <vt:lpstr>Money Matters  </vt:lpstr>
      <vt:lpstr>Supports Matter</vt:lpstr>
      <vt:lpstr>Supports Matter  </vt:lpstr>
      <vt:lpstr>Conclusions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</dc:creator>
  <cp:lastModifiedBy>FrancisChance</cp:lastModifiedBy>
  <cp:revision>29</cp:revision>
  <cp:lastPrinted>2018-03-20T14:19:42Z</cp:lastPrinted>
  <dcterms:created xsi:type="dcterms:W3CDTF">2016-12-12T10:59:12Z</dcterms:created>
  <dcterms:modified xsi:type="dcterms:W3CDTF">2018-03-21T14:49:31Z</dcterms:modified>
</cp:coreProperties>
</file>